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119"/>
  </p:notesMasterIdLst>
  <p:handoutMasterIdLst>
    <p:handoutMasterId r:id="rId120"/>
  </p:handoutMasterIdLst>
  <p:sldIdLst>
    <p:sldId id="312" r:id="rId2"/>
    <p:sldId id="475" r:id="rId3"/>
    <p:sldId id="979" r:id="rId4"/>
    <p:sldId id="980" r:id="rId5"/>
    <p:sldId id="932" r:id="rId6"/>
    <p:sldId id="664" r:id="rId7"/>
    <p:sldId id="986" r:id="rId8"/>
    <p:sldId id="987" r:id="rId9"/>
    <p:sldId id="1006" r:id="rId10"/>
    <p:sldId id="994" r:id="rId11"/>
    <p:sldId id="988" r:id="rId12"/>
    <p:sldId id="989" r:id="rId13"/>
    <p:sldId id="990" r:id="rId14"/>
    <p:sldId id="991" r:id="rId15"/>
    <p:sldId id="992" r:id="rId16"/>
    <p:sldId id="993" r:id="rId17"/>
    <p:sldId id="995" r:id="rId18"/>
    <p:sldId id="1000" r:id="rId19"/>
    <p:sldId id="996" r:id="rId20"/>
    <p:sldId id="997" r:id="rId21"/>
    <p:sldId id="998" r:id="rId22"/>
    <p:sldId id="1007" r:id="rId23"/>
    <p:sldId id="1008" r:id="rId24"/>
    <p:sldId id="1009" r:id="rId25"/>
    <p:sldId id="1010" r:id="rId26"/>
    <p:sldId id="999" r:id="rId27"/>
    <p:sldId id="908" r:id="rId28"/>
    <p:sldId id="580" r:id="rId29"/>
    <p:sldId id="968" r:id="rId30"/>
    <p:sldId id="970" r:id="rId31"/>
    <p:sldId id="1011" r:id="rId32"/>
    <p:sldId id="669" r:id="rId33"/>
    <p:sldId id="670" r:id="rId34"/>
    <p:sldId id="671" r:id="rId35"/>
    <p:sldId id="672" r:id="rId36"/>
    <p:sldId id="673" r:id="rId37"/>
    <p:sldId id="910" r:id="rId38"/>
    <p:sldId id="578" r:id="rId39"/>
    <p:sldId id="763" r:id="rId40"/>
    <p:sldId id="764" r:id="rId41"/>
    <p:sldId id="458" r:id="rId42"/>
    <p:sldId id="846" r:id="rId43"/>
    <p:sldId id="949" r:id="rId44"/>
    <p:sldId id="847" r:id="rId45"/>
    <p:sldId id="961" r:id="rId46"/>
    <p:sldId id="898" r:id="rId47"/>
    <p:sldId id="920" r:id="rId48"/>
    <p:sldId id="855" r:id="rId49"/>
    <p:sldId id="850" r:id="rId50"/>
    <p:sldId id="856" r:id="rId51"/>
    <p:sldId id="870" r:id="rId52"/>
    <p:sldId id="911" r:id="rId53"/>
    <p:sldId id="952" r:id="rId54"/>
    <p:sldId id="917" r:id="rId55"/>
    <p:sldId id="765" r:id="rId56"/>
    <p:sldId id="981" r:id="rId57"/>
    <p:sldId id="982" r:id="rId58"/>
    <p:sldId id="983" r:id="rId59"/>
    <p:sldId id="767" r:id="rId60"/>
    <p:sldId id="768" r:id="rId61"/>
    <p:sldId id="769" r:id="rId62"/>
    <p:sldId id="770" r:id="rId63"/>
    <p:sldId id="880" r:id="rId64"/>
    <p:sldId id="774" r:id="rId65"/>
    <p:sldId id="916" r:id="rId66"/>
    <p:sldId id="936" r:id="rId67"/>
    <p:sldId id="937" r:id="rId68"/>
    <p:sldId id="938" r:id="rId69"/>
    <p:sldId id="939" r:id="rId70"/>
    <p:sldId id="940" r:id="rId71"/>
    <p:sldId id="941" r:id="rId72"/>
    <p:sldId id="942" r:id="rId73"/>
    <p:sldId id="975" r:id="rId74"/>
    <p:sldId id="781" r:id="rId75"/>
    <p:sldId id="899" r:id="rId76"/>
    <p:sldId id="962" r:id="rId77"/>
    <p:sldId id="789" r:id="rId78"/>
    <p:sldId id="791" r:id="rId79"/>
    <p:sldId id="792" r:id="rId80"/>
    <p:sldId id="963" r:id="rId81"/>
    <p:sldId id="797" r:id="rId82"/>
    <p:sldId id="840" r:id="rId83"/>
    <p:sldId id="895" r:id="rId84"/>
    <p:sldId id="902" r:id="rId85"/>
    <p:sldId id="903" r:id="rId86"/>
    <p:sldId id="904" r:id="rId87"/>
    <p:sldId id="804" r:id="rId88"/>
    <p:sldId id="805" r:id="rId89"/>
    <p:sldId id="929" r:id="rId90"/>
    <p:sldId id="863" r:id="rId91"/>
    <p:sldId id="948" r:id="rId92"/>
    <p:sldId id="945" r:id="rId93"/>
    <p:sldId id="1014" r:id="rId94"/>
    <p:sldId id="1012" r:id="rId95"/>
    <p:sldId id="815" r:id="rId96"/>
    <p:sldId id="882" r:id="rId97"/>
    <p:sldId id="958" r:id="rId98"/>
    <p:sldId id="944" r:id="rId99"/>
    <p:sldId id="886" r:id="rId100"/>
    <p:sldId id="887" r:id="rId101"/>
    <p:sldId id="888" r:id="rId102"/>
    <p:sldId id="1001" r:id="rId103"/>
    <p:sldId id="827" r:id="rId104"/>
    <p:sldId id="828" r:id="rId105"/>
    <p:sldId id="1002" r:id="rId106"/>
    <p:sldId id="830" r:id="rId107"/>
    <p:sldId id="832" r:id="rId108"/>
    <p:sldId id="1003" r:id="rId109"/>
    <p:sldId id="1004" r:id="rId110"/>
    <p:sldId id="1005" r:id="rId111"/>
    <p:sldId id="959" r:id="rId112"/>
    <p:sldId id="1013" r:id="rId113"/>
    <p:sldId id="833" r:id="rId114"/>
    <p:sldId id="869" r:id="rId115"/>
    <p:sldId id="984" r:id="rId116"/>
    <p:sldId id="985" r:id="rId117"/>
    <p:sldId id="836" r:id="rId118"/>
  </p:sldIdLst>
  <p:sldSz cx="9144000" cy="6858000" type="screen4x3"/>
  <p:notesSz cx="6735763" cy="9866313"/>
  <p:defaultTextStyle>
    <a:defPPr>
      <a:defRPr lang="fi-FI"/>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37">
          <p15:clr>
            <a:srgbClr val="A4A3A4"/>
          </p15:clr>
        </p15:guide>
        <p15:guide id="3"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akko Timperi" initials="J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E88"/>
    <a:srgbClr val="3191A0"/>
    <a:srgbClr val="D58A24"/>
    <a:srgbClr val="FFFF00"/>
    <a:srgbClr val="EECB9C"/>
    <a:srgbClr val="FFFFFF"/>
    <a:srgbClr val="EBEEF4"/>
    <a:srgbClr val="B20031"/>
    <a:srgbClr val="800032"/>
    <a:srgbClr val="C2CB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41" autoAdjust="0"/>
    <p:restoredTop sz="95764" autoAdjust="0"/>
  </p:normalViewPr>
  <p:slideViewPr>
    <p:cSldViewPr snapToGrid="0">
      <p:cViewPr varScale="1">
        <p:scale>
          <a:sx n="123" d="100"/>
          <a:sy n="123" d="100"/>
        </p:scale>
        <p:origin x="317" y="96"/>
      </p:cViewPr>
      <p:guideLst>
        <p:guide orient="horz" pos="2160"/>
        <p:guide orient="horz" pos="237"/>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07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CC5EC9-5E46-405B-AA2B-739AD62A3500}" type="doc">
      <dgm:prSet loTypeId="urn:microsoft.com/office/officeart/2005/8/layout/process1" loCatId="process" qsTypeId="urn:microsoft.com/office/officeart/2005/8/quickstyle/simple1" qsCatId="simple" csTypeId="urn:microsoft.com/office/officeart/2005/8/colors/accent0_3" csCatId="mainScheme" phldr="1"/>
      <dgm:spPr/>
    </dgm:pt>
    <dgm:pt modelId="{93597A54-5599-41FE-A203-126934AD7B26}">
      <dgm:prSet phldrT="[Text]" custT="1"/>
      <dgm:spPr>
        <a:solidFill>
          <a:srgbClr val="AD72C0"/>
        </a:solidFill>
        <a:ln w="25400" cap="flat" cmpd="sng" algn="ctr">
          <a:solidFill>
            <a:srgbClr val="DDDDDD">
              <a:hueOff val="0"/>
              <a:satOff val="0"/>
              <a:lumOff val="0"/>
              <a:alphaOff val="0"/>
            </a:srgbClr>
          </a:solidFill>
          <a:prstDash val="solid"/>
        </a:ln>
        <a:effectLst/>
      </dgm:spPr>
      <dgm:t>
        <a:bodyPr spcFirstLastPara="0" vert="horz" wrap="square" lIns="34290" tIns="34290" rIns="34290" bIns="34290" numCol="1" spcCol="1270" anchor="ctr" anchorCtr="0"/>
        <a:lstStyle/>
        <a:p>
          <a:pPr marL="0" lvl="0" indent="0" algn="ctr" defTabSz="400050" rtl="0">
            <a:lnSpc>
              <a:spcPct val="90000"/>
            </a:lnSpc>
            <a:spcBef>
              <a:spcPct val="0"/>
            </a:spcBef>
            <a:spcAft>
              <a:spcPct val="35000"/>
            </a:spcAft>
            <a:buNone/>
          </a:pPr>
          <a:r>
            <a:rPr lang="fi-FI" sz="900" b="0" i="0" u="none" strike="noStrike" kern="1200" dirty="0">
              <a:solidFill>
                <a:srgbClr val="FFFFFF"/>
              </a:solidFill>
              <a:effectLst/>
              <a:latin typeface="Arial" panose="020B0604020202020204" pitchFamily="34" charset="0"/>
              <a:ea typeface="+mn-ea"/>
              <a:cs typeface="Arial" panose="020B0604020202020204" pitchFamily="34" charset="0"/>
            </a:rPr>
            <a:t>Valmennus-tilaisuuden alustus</a:t>
          </a:r>
        </a:p>
      </dgm:t>
    </dgm:pt>
    <dgm:pt modelId="{57CFE1E6-7E2B-4656-A67C-A3380EC5C70B}" type="parTrans" cxnId="{11E6A887-DD50-4053-BD40-2FF336CE1DE4}">
      <dgm:prSet/>
      <dgm:spPr/>
      <dgm:t>
        <a:bodyPr/>
        <a:lstStyle/>
        <a:p>
          <a:endParaRPr lang="fi-FI" sz="900" b="0"/>
        </a:p>
      </dgm:t>
    </dgm:pt>
    <dgm:pt modelId="{172EEFAA-A8FC-4E5C-BE80-CFD8C70DC126}" type="sibTrans" cxnId="{11E6A887-DD50-4053-BD40-2FF336CE1DE4}">
      <dgm:prSet custT="1"/>
      <dgm:spPr/>
      <dgm:t>
        <a:bodyPr/>
        <a:lstStyle/>
        <a:p>
          <a:endParaRPr lang="fi-FI" sz="900" b="0"/>
        </a:p>
      </dgm:t>
    </dgm:pt>
    <dgm:pt modelId="{C720BB76-FC45-402D-BCBE-5F76FDB6D2AE}">
      <dgm:prSet phldrT="[Text]" custT="1"/>
      <dgm:spPr>
        <a:solidFill>
          <a:srgbClr val="304E88">
            <a:hueOff val="0"/>
            <a:satOff val="0"/>
            <a:lumOff val="0"/>
            <a:alphaOff val="0"/>
          </a:srgbClr>
        </a:solidFill>
        <a:ln w="25400" cap="flat" cmpd="sng" algn="ctr">
          <a:solidFill>
            <a:srgbClr val="DDDDDD">
              <a:hueOff val="0"/>
              <a:satOff val="0"/>
              <a:lumOff val="0"/>
              <a:alphaOff val="0"/>
            </a:srgbClr>
          </a:solidFill>
          <a:prstDash val="solid"/>
        </a:ln>
        <a:effectLst/>
      </dgm:spPr>
      <dgm:t>
        <a:bodyPr spcFirstLastPara="0" vert="horz" wrap="square" lIns="34290" tIns="34290" rIns="34290" bIns="34290" numCol="1" spcCol="1270" anchor="ctr" anchorCtr="0"/>
        <a:lstStyle/>
        <a:p>
          <a:pPr rtl="0"/>
          <a:r>
            <a:rPr lang="fi-FI" sz="900" b="0" i="0" u="none" strike="noStrike" dirty="0">
              <a:solidFill>
                <a:schemeClr val="bg1"/>
              </a:solidFill>
              <a:effectLst/>
              <a:latin typeface="Arial" panose="020B0604020202020204" pitchFamily="34" charset="0"/>
              <a:cs typeface="Arial" panose="020B0604020202020204" pitchFamily="34" charset="0"/>
            </a:rPr>
            <a:t>Julkisen hallinnon </a:t>
          </a:r>
          <a:r>
            <a:rPr lang="fi-FI" sz="900" b="0" i="0" u="none" strike="noStrike" dirty="0" err="1">
              <a:solidFill>
                <a:schemeClr val="bg1"/>
              </a:solidFill>
              <a:effectLst/>
              <a:latin typeface="Arial" panose="020B0604020202020204" pitchFamily="34" charset="0"/>
              <a:cs typeface="Arial" panose="020B0604020202020204" pitchFamily="34" charset="0"/>
            </a:rPr>
            <a:t>kokonais</a:t>
          </a:r>
          <a:r>
            <a:rPr lang="fi-FI" sz="900" b="0" i="0" u="none" strike="noStrike" dirty="0">
              <a:solidFill>
                <a:schemeClr val="bg1"/>
              </a:solidFill>
              <a:effectLst/>
              <a:latin typeface="Arial" panose="020B0604020202020204" pitchFamily="34" charset="0"/>
              <a:cs typeface="Arial" panose="020B0604020202020204" pitchFamily="34" charset="0"/>
            </a:rPr>
            <a:t>-arkkitehtuuri (JHKA 2.0) </a:t>
          </a:r>
          <a:endParaRPr lang="fi-FI" sz="900" b="0" i="0" u="none" strike="noStrike" baseline="0" dirty="0">
            <a:solidFill>
              <a:schemeClr val="bg1"/>
            </a:solidFill>
            <a:effectLst/>
            <a:latin typeface="Arial" panose="020B0604020202020204" pitchFamily="34" charset="0"/>
            <a:ea typeface="+mn-ea"/>
            <a:cs typeface="Arial" panose="020B0604020202020204" pitchFamily="34" charset="0"/>
          </a:endParaRPr>
        </a:p>
      </dgm:t>
    </dgm:pt>
    <dgm:pt modelId="{17ADAFB3-38B3-47D9-BE59-DBC7B9BEF68C}" type="parTrans" cxnId="{408874AC-BE4B-4885-98C9-E166B6F13702}">
      <dgm:prSet/>
      <dgm:spPr/>
      <dgm:t>
        <a:bodyPr/>
        <a:lstStyle/>
        <a:p>
          <a:endParaRPr lang="fi-FI" sz="900" b="0"/>
        </a:p>
      </dgm:t>
    </dgm:pt>
    <dgm:pt modelId="{5E892E01-AFC1-4B9E-9C47-72BF11658EC0}" type="sibTrans" cxnId="{408874AC-BE4B-4885-98C9-E166B6F13702}">
      <dgm:prSet custT="1"/>
      <dgm:spPr/>
      <dgm:t>
        <a:bodyPr/>
        <a:lstStyle/>
        <a:p>
          <a:endParaRPr lang="fi-FI" sz="900" b="0"/>
        </a:p>
      </dgm:t>
    </dgm:pt>
    <dgm:pt modelId="{29C99345-C5D6-42E7-B303-62BDA770A702}">
      <dgm:prSet phldrT="[Text]" custT="1"/>
      <dgm:spPr/>
      <dgm:t>
        <a:bodyPr/>
        <a:lstStyle/>
        <a:p>
          <a:pPr rtl="0"/>
          <a:r>
            <a:rPr lang="fi-FI" sz="900" b="0" i="0" u="none" strike="noStrike" baseline="0" dirty="0">
              <a:effectLst/>
              <a:latin typeface="Arial" panose="020B0604020202020204" pitchFamily="34" charset="0"/>
              <a:ea typeface="+mn-ea"/>
              <a:cs typeface="Arial" panose="020B0604020202020204" pitchFamily="34" charset="0"/>
            </a:rPr>
            <a:t>JHS 179 2.0 käytännössä</a:t>
          </a:r>
          <a:endParaRPr lang="fi-FI" sz="900" b="0" dirty="0"/>
        </a:p>
      </dgm:t>
    </dgm:pt>
    <dgm:pt modelId="{F0D0790A-E537-4617-A948-AFB0762A69EC}" type="parTrans" cxnId="{8EA69816-3A5B-4211-A524-3C2BE7C81137}">
      <dgm:prSet/>
      <dgm:spPr/>
      <dgm:t>
        <a:bodyPr/>
        <a:lstStyle/>
        <a:p>
          <a:endParaRPr lang="fi-FI" sz="900" b="0"/>
        </a:p>
      </dgm:t>
    </dgm:pt>
    <dgm:pt modelId="{522ADC3E-D311-417B-97BF-541CCDEEEF8B}" type="sibTrans" cxnId="{8EA69816-3A5B-4211-A524-3C2BE7C81137}">
      <dgm:prSet custT="1"/>
      <dgm:spPr/>
      <dgm:t>
        <a:bodyPr/>
        <a:lstStyle/>
        <a:p>
          <a:endParaRPr lang="fi-FI" sz="900" b="0"/>
        </a:p>
      </dgm:t>
    </dgm:pt>
    <dgm:pt modelId="{8C217F9C-ABF0-4E51-B8C7-FFB0EDDA7575}">
      <dgm:prSet phldrT="[Text]" custT="1"/>
      <dgm:spPr/>
      <dgm:t>
        <a:bodyPr/>
        <a:lstStyle/>
        <a:p>
          <a:pPr rtl="0"/>
          <a:r>
            <a:rPr lang="fi-FI" sz="900" b="0" i="0" u="none" strike="noStrike" baseline="0" dirty="0">
              <a:effectLst/>
              <a:latin typeface="Arial" panose="020B0604020202020204" pitchFamily="34" charset="0"/>
              <a:ea typeface="+mn-ea"/>
              <a:cs typeface="Arial" panose="020B0604020202020204" pitchFamily="34" charset="0"/>
            </a:rPr>
            <a:t>Kyvykkyys-pohjainen suunnittelu</a:t>
          </a:r>
          <a:endParaRPr lang="fi-FI" sz="900" b="0" dirty="0"/>
        </a:p>
      </dgm:t>
    </dgm:pt>
    <dgm:pt modelId="{8A65A762-DAD3-4123-B3A9-EE1D04B8AC71}" type="parTrans" cxnId="{A319560B-541F-4FAE-A714-9BF2B18E9BD3}">
      <dgm:prSet/>
      <dgm:spPr/>
      <dgm:t>
        <a:bodyPr/>
        <a:lstStyle/>
        <a:p>
          <a:endParaRPr lang="fi-FI" sz="900" b="0"/>
        </a:p>
      </dgm:t>
    </dgm:pt>
    <dgm:pt modelId="{24887005-6E0C-4430-AA7F-17D2BDD06ED5}" type="sibTrans" cxnId="{A319560B-541F-4FAE-A714-9BF2B18E9BD3}">
      <dgm:prSet custT="1"/>
      <dgm:spPr/>
      <dgm:t>
        <a:bodyPr/>
        <a:lstStyle/>
        <a:p>
          <a:endParaRPr lang="fi-FI" sz="900" b="0"/>
        </a:p>
      </dgm:t>
    </dgm:pt>
    <dgm:pt modelId="{5073B437-D327-4DAF-A829-08EA02EB279C}">
      <dgm:prSet phldrT="[Text]" custT="1"/>
      <dgm:spPr/>
      <dgm:t>
        <a:bodyPr/>
        <a:lstStyle/>
        <a:p>
          <a:pPr rtl="0"/>
          <a:r>
            <a:rPr lang="fi-FI" sz="900" b="0" i="0" u="none" strike="noStrike" dirty="0">
              <a:effectLst/>
              <a:latin typeface="Arial" panose="020B0604020202020204" pitchFamily="34" charset="0"/>
              <a:cs typeface="Arial" panose="020B0604020202020204" pitchFamily="34" charset="0"/>
            </a:rPr>
            <a:t>Toiminnan johtamisen</a:t>
          </a:r>
          <a:r>
            <a:rPr lang="fi-FI" sz="900" b="0" i="0" u="none" strike="noStrike" baseline="0" dirty="0">
              <a:effectLst/>
              <a:latin typeface="Arial" panose="020B0604020202020204" pitchFamily="34" charset="0"/>
              <a:cs typeface="Arial" panose="020B0604020202020204" pitchFamily="34" charset="0"/>
            </a:rPr>
            <a:t> kytkeminen</a:t>
          </a:r>
          <a:r>
            <a:rPr lang="fi-FI" sz="900" b="0" i="0" u="none" strike="noStrike" dirty="0">
              <a:effectLst/>
              <a:latin typeface="Arial" panose="020B0604020202020204" pitchFamily="34" charset="0"/>
              <a:cs typeface="Arial" panose="020B0604020202020204" pitchFamily="34" charset="0"/>
            </a:rPr>
            <a:t> toiminnan </a:t>
          </a:r>
          <a:r>
            <a:rPr lang="fi-FI" sz="900" b="0" i="0" u="none" strike="noStrike" dirty="0" err="1">
              <a:effectLst/>
              <a:latin typeface="Arial" panose="020B0604020202020204" pitchFamily="34" charset="0"/>
              <a:cs typeface="Arial" panose="020B0604020202020204" pitchFamily="34" charset="0"/>
            </a:rPr>
            <a:t>kehittämi-seen</a:t>
          </a:r>
          <a:endParaRPr lang="fi-FI" sz="900" b="0" dirty="0"/>
        </a:p>
      </dgm:t>
    </dgm:pt>
    <dgm:pt modelId="{3E5E6B23-6C6F-48E3-AC9A-07E86893A622}" type="parTrans" cxnId="{F8D584DE-709A-4884-BD47-FE3C9D673DED}">
      <dgm:prSet/>
      <dgm:spPr/>
      <dgm:t>
        <a:bodyPr/>
        <a:lstStyle/>
        <a:p>
          <a:endParaRPr lang="fi-FI" sz="900" b="0"/>
        </a:p>
      </dgm:t>
    </dgm:pt>
    <dgm:pt modelId="{557E9F74-D5A8-40D7-A634-91892B95E038}" type="sibTrans" cxnId="{F8D584DE-709A-4884-BD47-FE3C9D673DED}">
      <dgm:prSet custT="1"/>
      <dgm:spPr/>
      <dgm:t>
        <a:bodyPr/>
        <a:lstStyle/>
        <a:p>
          <a:endParaRPr lang="fi-FI" sz="900" b="0"/>
        </a:p>
      </dgm:t>
    </dgm:pt>
    <dgm:pt modelId="{632636A4-AF1F-444B-8A93-986D1276A37D}">
      <dgm:prSet phldrT="[Text]" custT="1"/>
      <dgm:spPr/>
      <dgm:t>
        <a:bodyPr/>
        <a:lstStyle/>
        <a:p>
          <a:pPr rtl="0"/>
          <a:r>
            <a:rPr lang="fi-FI" sz="900" b="0" i="0" u="none" strike="noStrike" dirty="0" err="1">
              <a:effectLst/>
              <a:latin typeface="Arial" panose="020B0604020202020204" pitchFamily="34" charset="0"/>
              <a:cs typeface="Arial" panose="020B0604020202020204" pitchFamily="34" charset="0"/>
            </a:rPr>
            <a:t>Kehittämis</a:t>
          </a:r>
          <a:r>
            <a:rPr lang="fi-FI" sz="900" b="0" i="0" u="none" strike="noStrike" dirty="0">
              <a:effectLst/>
              <a:latin typeface="Arial" panose="020B0604020202020204" pitchFamily="34" charset="0"/>
              <a:cs typeface="Arial" panose="020B0604020202020204" pitchFamily="34" charset="0"/>
            </a:rPr>
            <a:t>-pakettien määrittä-</a:t>
          </a:r>
          <a:r>
            <a:rPr lang="fi-FI" sz="900" b="0" i="0" u="none" strike="noStrike" dirty="0" err="1">
              <a:effectLst/>
              <a:latin typeface="Arial" panose="020B0604020202020204" pitchFamily="34" charset="0"/>
              <a:cs typeface="Arial" panose="020B0604020202020204" pitchFamily="34" charset="0"/>
            </a:rPr>
            <a:t>minen</a:t>
          </a:r>
          <a:endParaRPr lang="fi-FI" sz="900" b="0" dirty="0"/>
        </a:p>
      </dgm:t>
    </dgm:pt>
    <dgm:pt modelId="{BE1352F8-347C-478B-BDA2-D3F3A6350715}" type="parTrans" cxnId="{F399A297-365C-4E16-A232-8015EABC1B99}">
      <dgm:prSet/>
      <dgm:spPr/>
      <dgm:t>
        <a:bodyPr/>
        <a:lstStyle/>
        <a:p>
          <a:endParaRPr lang="fi-FI" sz="900" b="0"/>
        </a:p>
      </dgm:t>
    </dgm:pt>
    <dgm:pt modelId="{E9E50129-0D63-4D3A-826A-932E75A1AC23}" type="sibTrans" cxnId="{F399A297-365C-4E16-A232-8015EABC1B99}">
      <dgm:prSet custT="1"/>
      <dgm:spPr/>
      <dgm:t>
        <a:bodyPr/>
        <a:lstStyle/>
        <a:p>
          <a:endParaRPr lang="fi-FI" sz="900" b="0"/>
        </a:p>
      </dgm:t>
    </dgm:pt>
    <dgm:pt modelId="{AF1E0B73-2AF3-41CE-B5ED-4E4D8FBBB556}">
      <dgm:prSet phldrT="[Text]" custT="1"/>
      <dgm:spPr/>
      <dgm:t>
        <a:bodyPr/>
        <a:lstStyle/>
        <a:p>
          <a:pPr rtl="0"/>
          <a:r>
            <a:rPr lang="fi-FI" sz="900" b="0" i="0" u="none" strike="noStrike" dirty="0">
              <a:effectLst/>
              <a:latin typeface="Arial" panose="020B0604020202020204" pitchFamily="34" charset="0"/>
              <a:cs typeface="Arial" panose="020B0604020202020204" pitchFamily="34" charset="0"/>
            </a:rPr>
            <a:t>Tiekartan laatiminen, toteutus ja seuranta</a:t>
          </a:r>
          <a:endParaRPr lang="fi-FI" sz="900" b="0" dirty="0"/>
        </a:p>
      </dgm:t>
    </dgm:pt>
    <dgm:pt modelId="{5C563876-47D5-41E8-B253-15D051F6E028}" type="parTrans" cxnId="{E54852AC-7E72-4BB2-AF20-5E9D63DEA768}">
      <dgm:prSet/>
      <dgm:spPr/>
      <dgm:t>
        <a:bodyPr/>
        <a:lstStyle/>
        <a:p>
          <a:endParaRPr lang="fi-FI" sz="900" b="0"/>
        </a:p>
      </dgm:t>
    </dgm:pt>
    <dgm:pt modelId="{23293133-9325-4DE2-A940-829F30A4CDFD}" type="sibTrans" cxnId="{E54852AC-7E72-4BB2-AF20-5E9D63DEA768}">
      <dgm:prSet custT="1"/>
      <dgm:spPr/>
      <dgm:t>
        <a:bodyPr/>
        <a:lstStyle/>
        <a:p>
          <a:endParaRPr lang="fi-FI" sz="900" b="0"/>
        </a:p>
      </dgm:t>
    </dgm:pt>
    <dgm:pt modelId="{B18E4720-5B16-4172-BE93-8563115F85BC}">
      <dgm:prSet phldrT="[Text]" custT="1"/>
      <dgm:spPr/>
      <dgm:t>
        <a:bodyPr/>
        <a:lstStyle/>
        <a:p>
          <a:pPr rtl="0"/>
          <a:r>
            <a:rPr lang="fi-FI" sz="900" b="0" i="0" u="none" strike="noStrike" dirty="0">
              <a:effectLst/>
              <a:latin typeface="Arial" panose="020B0604020202020204" pitchFamily="34" charset="0"/>
              <a:cs typeface="Arial" panose="020B0604020202020204" pitchFamily="34" charset="0"/>
            </a:rPr>
            <a:t>Kertauskoe ja tilaisuuden päätös</a:t>
          </a:r>
          <a:endParaRPr lang="fi-FI" sz="900" b="0" dirty="0"/>
        </a:p>
      </dgm:t>
    </dgm:pt>
    <dgm:pt modelId="{AECC2D13-89C1-4CEC-9628-961DAA21AE27}" type="parTrans" cxnId="{DB2D7AE1-8A95-4255-9E4C-C67A4259A68D}">
      <dgm:prSet/>
      <dgm:spPr/>
      <dgm:t>
        <a:bodyPr/>
        <a:lstStyle/>
        <a:p>
          <a:endParaRPr lang="fi-FI" sz="900" b="0"/>
        </a:p>
      </dgm:t>
    </dgm:pt>
    <dgm:pt modelId="{EC536F30-8111-403C-B03A-AAD94FBDD93B}" type="sibTrans" cxnId="{DB2D7AE1-8A95-4255-9E4C-C67A4259A68D}">
      <dgm:prSet/>
      <dgm:spPr/>
      <dgm:t>
        <a:bodyPr/>
        <a:lstStyle/>
        <a:p>
          <a:endParaRPr lang="fi-FI" sz="900" b="0"/>
        </a:p>
      </dgm:t>
    </dgm:pt>
    <dgm:pt modelId="{D3D5899C-CE4E-4AE9-AF14-473785C10CFD}">
      <dgm:prSet phldrT="[Text]" custT="1"/>
      <dgm:spPr/>
      <dgm:t>
        <a:bodyPr/>
        <a:lstStyle/>
        <a:p>
          <a:pPr rtl="0"/>
          <a:r>
            <a:rPr lang="fi-FI" sz="900" b="0" i="0" u="none" strike="noStrike" dirty="0">
              <a:effectLst/>
              <a:latin typeface="Arial" panose="020B0604020202020204" pitchFamily="34" charset="0"/>
              <a:cs typeface="Arial" panose="020B0604020202020204" pitchFamily="34" charset="0"/>
            </a:rPr>
            <a:t>Toimijoiden vuorovaikutus ja kyvykkyys-vaatimukset</a:t>
          </a:r>
          <a:endParaRPr lang="fi-FI" sz="900" b="0" dirty="0"/>
        </a:p>
      </dgm:t>
    </dgm:pt>
    <dgm:pt modelId="{00647599-08EE-49A7-BB94-5FD2D314CDD7}" type="parTrans" cxnId="{C6D354F3-C8B9-40CD-9EBC-BD0236ED10C8}">
      <dgm:prSet/>
      <dgm:spPr/>
      <dgm:t>
        <a:bodyPr/>
        <a:lstStyle/>
        <a:p>
          <a:endParaRPr lang="en-US"/>
        </a:p>
      </dgm:t>
    </dgm:pt>
    <dgm:pt modelId="{190D68E2-8144-4D83-BFFA-AF52BDB9ADAA}" type="sibTrans" cxnId="{C6D354F3-C8B9-40CD-9EBC-BD0236ED10C8}">
      <dgm:prSet/>
      <dgm:spPr/>
      <dgm:t>
        <a:bodyPr/>
        <a:lstStyle/>
        <a:p>
          <a:endParaRPr lang="en-US"/>
        </a:p>
      </dgm:t>
    </dgm:pt>
    <dgm:pt modelId="{BF276A3A-3452-47C0-91C4-2EAEF7E6B69F}" type="pres">
      <dgm:prSet presAssocID="{3DCC5EC9-5E46-405B-AA2B-739AD62A3500}" presName="Name0" presStyleCnt="0">
        <dgm:presLayoutVars>
          <dgm:dir/>
          <dgm:resizeHandles val="exact"/>
        </dgm:presLayoutVars>
      </dgm:prSet>
      <dgm:spPr/>
    </dgm:pt>
    <dgm:pt modelId="{17B6DE12-8721-4259-B549-1B6DE92B8CDA}" type="pres">
      <dgm:prSet presAssocID="{93597A54-5599-41FE-A203-126934AD7B26}" presName="node" presStyleLbl="node1" presStyleIdx="0" presStyleCnt="9" custScaleX="106873">
        <dgm:presLayoutVars>
          <dgm:bulletEnabled val="1"/>
        </dgm:presLayoutVars>
      </dgm:prSet>
      <dgm:spPr>
        <a:xfrm>
          <a:off x="5300" y="31256"/>
          <a:ext cx="722208" cy="832549"/>
        </a:xfrm>
        <a:prstGeom prst="roundRect">
          <a:avLst>
            <a:gd name="adj" fmla="val 10000"/>
          </a:avLst>
        </a:prstGeom>
      </dgm:spPr>
    </dgm:pt>
    <dgm:pt modelId="{60C6CD62-46CB-49CE-B06A-47743091D17F}" type="pres">
      <dgm:prSet presAssocID="{172EEFAA-A8FC-4E5C-BE80-CFD8C70DC126}" presName="sibTrans" presStyleLbl="sibTrans2D1" presStyleIdx="0" presStyleCnt="8"/>
      <dgm:spPr/>
    </dgm:pt>
    <dgm:pt modelId="{796950AF-035B-4B0B-BE15-FADFF2331A24}" type="pres">
      <dgm:prSet presAssocID="{172EEFAA-A8FC-4E5C-BE80-CFD8C70DC126}" presName="connectorText" presStyleLbl="sibTrans2D1" presStyleIdx="0" presStyleCnt="8"/>
      <dgm:spPr/>
    </dgm:pt>
    <dgm:pt modelId="{7E94D341-41F7-467D-9233-481719B4FC7A}" type="pres">
      <dgm:prSet presAssocID="{C720BB76-FC45-402D-BCBE-5F76FDB6D2AE}" presName="node" presStyleLbl="node1" presStyleIdx="1" presStyleCnt="9" custScaleX="124810">
        <dgm:presLayoutVars>
          <dgm:bulletEnabled val="1"/>
        </dgm:presLayoutVars>
      </dgm:prSet>
      <dgm:spPr>
        <a:xfrm>
          <a:off x="997813" y="31256"/>
          <a:ext cx="843420" cy="832549"/>
        </a:xfrm>
        <a:prstGeom prst="roundRect">
          <a:avLst>
            <a:gd name="adj" fmla="val 10000"/>
          </a:avLst>
        </a:prstGeom>
      </dgm:spPr>
    </dgm:pt>
    <dgm:pt modelId="{A64C1E6B-9FED-4933-BF8C-71F7EFA8B178}" type="pres">
      <dgm:prSet presAssocID="{5E892E01-AFC1-4B9E-9C47-72BF11658EC0}" presName="sibTrans" presStyleLbl="sibTrans2D1" presStyleIdx="1" presStyleCnt="8"/>
      <dgm:spPr/>
    </dgm:pt>
    <dgm:pt modelId="{8A30BE7D-EF68-442A-8186-6D89D141D1CC}" type="pres">
      <dgm:prSet presAssocID="{5E892E01-AFC1-4B9E-9C47-72BF11658EC0}" presName="connectorText" presStyleLbl="sibTrans2D1" presStyleIdx="1" presStyleCnt="8"/>
      <dgm:spPr/>
    </dgm:pt>
    <dgm:pt modelId="{6A429CB8-A7BB-4669-A5E1-E2AB51A0EF46}" type="pres">
      <dgm:prSet presAssocID="{29C99345-C5D6-42E7-B303-62BDA770A702}" presName="node" presStyleLbl="node1" presStyleIdx="2" presStyleCnt="9" custScaleX="112474">
        <dgm:presLayoutVars>
          <dgm:bulletEnabled val="1"/>
        </dgm:presLayoutVars>
      </dgm:prSet>
      <dgm:spPr/>
    </dgm:pt>
    <dgm:pt modelId="{BF94383F-8D8B-4F16-B0A8-440B895513A5}" type="pres">
      <dgm:prSet presAssocID="{522ADC3E-D311-417B-97BF-541CCDEEEF8B}" presName="sibTrans" presStyleLbl="sibTrans2D1" presStyleIdx="2" presStyleCnt="8"/>
      <dgm:spPr/>
    </dgm:pt>
    <dgm:pt modelId="{EE048A46-423B-4CF4-88BE-CE29503AD42C}" type="pres">
      <dgm:prSet presAssocID="{522ADC3E-D311-417B-97BF-541CCDEEEF8B}" presName="connectorText" presStyleLbl="sibTrans2D1" presStyleIdx="2" presStyleCnt="8"/>
      <dgm:spPr/>
    </dgm:pt>
    <dgm:pt modelId="{09199B15-E4DB-4A68-9240-EAFB814A5151}" type="pres">
      <dgm:prSet presAssocID="{8C217F9C-ABF0-4E51-B8C7-FFB0EDDA7575}" presName="node" presStyleLbl="node1" presStyleIdx="3" presStyleCnt="9" custScaleX="107260">
        <dgm:presLayoutVars>
          <dgm:bulletEnabled val="1"/>
        </dgm:presLayoutVars>
      </dgm:prSet>
      <dgm:spPr/>
    </dgm:pt>
    <dgm:pt modelId="{4915A490-B11E-412F-BCB4-CA7B05458F67}" type="pres">
      <dgm:prSet presAssocID="{24887005-6E0C-4430-AA7F-17D2BDD06ED5}" presName="sibTrans" presStyleLbl="sibTrans2D1" presStyleIdx="3" presStyleCnt="8"/>
      <dgm:spPr/>
    </dgm:pt>
    <dgm:pt modelId="{0C0D474C-1DE5-4F73-A22A-639014CE510C}" type="pres">
      <dgm:prSet presAssocID="{24887005-6E0C-4430-AA7F-17D2BDD06ED5}" presName="connectorText" presStyleLbl="sibTrans2D1" presStyleIdx="3" presStyleCnt="8"/>
      <dgm:spPr/>
    </dgm:pt>
    <dgm:pt modelId="{932DB15C-E8F5-47A3-A2DA-7953E4772689}" type="pres">
      <dgm:prSet presAssocID="{5073B437-D327-4DAF-A829-08EA02EB279C}" presName="node" presStyleLbl="node1" presStyleIdx="4" presStyleCnt="9" custScaleX="111320">
        <dgm:presLayoutVars>
          <dgm:bulletEnabled val="1"/>
        </dgm:presLayoutVars>
      </dgm:prSet>
      <dgm:spPr/>
    </dgm:pt>
    <dgm:pt modelId="{91A75555-A9ED-442C-BA93-A4353F1EEEEC}" type="pres">
      <dgm:prSet presAssocID="{557E9F74-D5A8-40D7-A634-91892B95E038}" presName="sibTrans" presStyleLbl="sibTrans2D1" presStyleIdx="4" presStyleCnt="8"/>
      <dgm:spPr/>
    </dgm:pt>
    <dgm:pt modelId="{E16BB0D5-7200-417D-9262-F271705FDCE1}" type="pres">
      <dgm:prSet presAssocID="{557E9F74-D5A8-40D7-A634-91892B95E038}" presName="connectorText" presStyleLbl="sibTrans2D1" presStyleIdx="4" presStyleCnt="8"/>
      <dgm:spPr/>
    </dgm:pt>
    <dgm:pt modelId="{84D95C5D-8311-47E1-A55B-FF8908494CFD}" type="pres">
      <dgm:prSet presAssocID="{D3D5899C-CE4E-4AE9-AF14-473785C10CFD}" presName="node" presStyleLbl="node1" presStyleIdx="5" presStyleCnt="9" custScaleX="129562">
        <dgm:presLayoutVars>
          <dgm:bulletEnabled val="1"/>
        </dgm:presLayoutVars>
      </dgm:prSet>
      <dgm:spPr/>
    </dgm:pt>
    <dgm:pt modelId="{249D6E19-5F16-4480-A56E-50A9A56237CB}" type="pres">
      <dgm:prSet presAssocID="{190D68E2-8144-4D83-BFFA-AF52BDB9ADAA}" presName="sibTrans" presStyleLbl="sibTrans2D1" presStyleIdx="5" presStyleCnt="8"/>
      <dgm:spPr/>
    </dgm:pt>
    <dgm:pt modelId="{A5E5544E-D137-4BE5-974B-C598E43EDF07}" type="pres">
      <dgm:prSet presAssocID="{190D68E2-8144-4D83-BFFA-AF52BDB9ADAA}" presName="connectorText" presStyleLbl="sibTrans2D1" presStyleIdx="5" presStyleCnt="8"/>
      <dgm:spPr/>
    </dgm:pt>
    <dgm:pt modelId="{E51E912C-D8E6-4A82-BD96-72C8B637F86F}" type="pres">
      <dgm:prSet presAssocID="{632636A4-AF1F-444B-8A93-986D1276A37D}" presName="node" presStyleLbl="node1" presStyleIdx="6" presStyleCnt="9" custScaleX="104296">
        <dgm:presLayoutVars>
          <dgm:bulletEnabled val="1"/>
        </dgm:presLayoutVars>
      </dgm:prSet>
      <dgm:spPr/>
    </dgm:pt>
    <dgm:pt modelId="{FCC3A91B-B21B-4EA6-BA62-0E2B45A3FDD0}" type="pres">
      <dgm:prSet presAssocID="{E9E50129-0D63-4D3A-826A-932E75A1AC23}" presName="sibTrans" presStyleLbl="sibTrans2D1" presStyleIdx="6" presStyleCnt="8"/>
      <dgm:spPr/>
    </dgm:pt>
    <dgm:pt modelId="{D5549018-FF6B-494B-8EE2-B33C2229E835}" type="pres">
      <dgm:prSet presAssocID="{E9E50129-0D63-4D3A-826A-932E75A1AC23}" presName="connectorText" presStyleLbl="sibTrans2D1" presStyleIdx="6" presStyleCnt="8"/>
      <dgm:spPr/>
    </dgm:pt>
    <dgm:pt modelId="{4D096BEB-7C77-4ACD-ADE3-D6A6FA388C47}" type="pres">
      <dgm:prSet presAssocID="{AF1E0B73-2AF3-41CE-B5ED-4E4D8FBBB556}" presName="node" presStyleLbl="node1" presStyleIdx="7" presStyleCnt="9" custScaleX="119615">
        <dgm:presLayoutVars>
          <dgm:bulletEnabled val="1"/>
        </dgm:presLayoutVars>
      </dgm:prSet>
      <dgm:spPr/>
    </dgm:pt>
    <dgm:pt modelId="{F05F9713-3412-44DA-B700-7379B7E0022B}" type="pres">
      <dgm:prSet presAssocID="{23293133-9325-4DE2-A940-829F30A4CDFD}" presName="sibTrans" presStyleLbl="sibTrans2D1" presStyleIdx="7" presStyleCnt="8"/>
      <dgm:spPr/>
    </dgm:pt>
    <dgm:pt modelId="{253EB664-63DF-42F0-B5C7-4D3D1B034BA5}" type="pres">
      <dgm:prSet presAssocID="{23293133-9325-4DE2-A940-829F30A4CDFD}" presName="connectorText" presStyleLbl="sibTrans2D1" presStyleIdx="7" presStyleCnt="8"/>
      <dgm:spPr/>
    </dgm:pt>
    <dgm:pt modelId="{F9AA93E1-59C9-47FC-AD58-AB50F888E564}" type="pres">
      <dgm:prSet presAssocID="{B18E4720-5B16-4172-BE93-8563115F85BC}" presName="node" presStyleLbl="node1" presStyleIdx="8" presStyleCnt="9" custScaleX="115358">
        <dgm:presLayoutVars>
          <dgm:bulletEnabled val="1"/>
        </dgm:presLayoutVars>
      </dgm:prSet>
      <dgm:spPr/>
    </dgm:pt>
  </dgm:ptLst>
  <dgm:cxnLst>
    <dgm:cxn modelId="{0E567300-9FE0-4819-8B48-B0D03DF96D90}" type="presOf" srcId="{522ADC3E-D311-417B-97BF-541CCDEEEF8B}" destId="{EE048A46-423B-4CF4-88BE-CE29503AD42C}" srcOrd="1" destOrd="0" presId="urn:microsoft.com/office/officeart/2005/8/layout/process1"/>
    <dgm:cxn modelId="{159CFE01-9BC1-4F06-9DAE-DCE759D58162}" type="presOf" srcId="{190D68E2-8144-4D83-BFFA-AF52BDB9ADAA}" destId="{A5E5544E-D137-4BE5-974B-C598E43EDF07}" srcOrd="1" destOrd="0" presId="urn:microsoft.com/office/officeart/2005/8/layout/process1"/>
    <dgm:cxn modelId="{EB39BB02-B189-46B2-8C02-819B3D35C671}" type="presOf" srcId="{5E892E01-AFC1-4B9E-9C47-72BF11658EC0}" destId="{A64C1E6B-9FED-4933-BF8C-71F7EFA8B178}" srcOrd="0" destOrd="0" presId="urn:microsoft.com/office/officeart/2005/8/layout/process1"/>
    <dgm:cxn modelId="{A319560B-541F-4FAE-A714-9BF2B18E9BD3}" srcId="{3DCC5EC9-5E46-405B-AA2B-739AD62A3500}" destId="{8C217F9C-ABF0-4E51-B8C7-FFB0EDDA7575}" srcOrd="3" destOrd="0" parTransId="{8A65A762-DAD3-4123-B3A9-EE1D04B8AC71}" sibTransId="{24887005-6E0C-4430-AA7F-17D2BDD06ED5}"/>
    <dgm:cxn modelId="{6B5B3C14-B167-49AF-8E23-045B0D81B514}" type="presOf" srcId="{3DCC5EC9-5E46-405B-AA2B-739AD62A3500}" destId="{BF276A3A-3452-47C0-91C4-2EAEF7E6B69F}" srcOrd="0" destOrd="0" presId="urn:microsoft.com/office/officeart/2005/8/layout/process1"/>
    <dgm:cxn modelId="{E29D5614-8EFB-46E8-B9F5-13766FBC05D0}" type="presOf" srcId="{E9E50129-0D63-4D3A-826A-932E75A1AC23}" destId="{FCC3A91B-B21B-4EA6-BA62-0E2B45A3FDD0}" srcOrd="0" destOrd="0" presId="urn:microsoft.com/office/officeart/2005/8/layout/process1"/>
    <dgm:cxn modelId="{57A3B414-3B68-4123-B4FF-D28F85E7E880}" type="presOf" srcId="{29C99345-C5D6-42E7-B303-62BDA770A702}" destId="{6A429CB8-A7BB-4669-A5E1-E2AB51A0EF46}" srcOrd="0" destOrd="0" presId="urn:microsoft.com/office/officeart/2005/8/layout/process1"/>
    <dgm:cxn modelId="{8EA69816-3A5B-4211-A524-3C2BE7C81137}" srcId="{3DCC5EC9-5E46-405B-AA2B-739AD62A3500}" destId="{29C99345-C5D6-42E7-B303-62BDA770A702}" srcOrd="2" destOrd="0" parTransId="{F0D0790A-E537-4617-A948-AFB0762A69EC}" sibTransId="{522ADC3E-D311-417B-97BF-541CCDEEEF8B}"/>
    <dgm:cxn modelId="{BA41F322-27EB-4B18-BAAB-31D4E9DC2388}" type="presOf" srcId="{AF1E0B73-2AF3-41CE-B5ED-4E4D8FBBB556}" destId="{4D096BEB-7C77-4ACD-ADE3-D6A6FA388C47}" srcOrd="0" destOrd="0" presId="urn:microsoft.com/office/officeart/2005/8/layout/process1"/>
    <dgm:cxn modelId="{6401DD32-5527-4E15-A417-EC023BB5E7E2}" type="presOf" srcId="{172EEFAA-A8FC-4E5C-BE80-CFD8C70DC126}" destId="{796950AF-035B-4B0B-BE15-FADFF2331A24}" srcOrd="1" destOrd="0" presId="urn:microsoft.com/office/officeart/2005/8/layout/process1"/>
    <dgm:cxn modelId="{DFCE273A-F5D0-4E4E-9B44-A458FA0A8ABE}" type="presOf" srcId="{E9E50129-0D63-4D3A-826A-932E75A1AC23}" destId="{D5549018-FF6B-494B-8EE2-B33C2229E835}" srcOrd="1" destOrd="0" presId="urn:microsoft.com/office/officeart/2005/8/layout/process1"/>
    <dgm:cxn modelId="{69940A5E-ACAD-4DB2-813C-D541FD458F10}" type="presOf" srcId="{C720BB76-FC45-402D-BCBE-5F76FDB6D2AE}" destId="{7E94D341-41F7-467D-9233-481719B4FC7A}" srcOrd="0" destOrd="0" presId="urn:microsoft.com/office/officeart/2005/8/layout/process1"/>
    <dgm:cxn modelId="{9D5C4C64-367C-4ACF-BABE-1489DA36B43D}" type="presOf" srcId="{190D68E2-8144-4D83-BFFA-AF52BDB9ADAA}" destId="{249D6E19-5F16-4480-A56E-50A9A56237CB}" srcOrd="0" destOrd="0" presId="urn:microsoft.com/office/officeart/2005/8/layout/process1"/>
    <dgm:cxn modelId="{D9F61868-FE2F-49B0-A12D-5975666EBBDD}" type="presOf" srcId="{93597A54-5599-41FE-A203-126934AD7B26}" destId="{17B6DE12-8721-4259-B549-1B6DE92B8CDA}" srcOrd="0" destOrd="0" presId="urn:microsoft.com/office/officeart/2005/8/layout/process1"/>
    <dgm:cxn modelId="{81E0E850-8788-45CD-BDA9-0761AA1E296F}" type="presOf" srcId="{632636A4-AF1F-444B-8A93-986D1276A37D}" destId="{E51E912C-D8E6-4A82-BD96-72C8B637F86F}" srcOrd="0" destOrd="0" presId="urn:microsoft.com/office/officeart/2005/8/layout/process1"/>
    <dgm:cxn modelId="{0F099B51-5806-4232-BE26-CD0D3DF8FE8B}" type="presOf" srcId="{8C217F9C-ABF0-4E51-B8C7-FFB0EDDA7575}" destId="{09199B15-E4DB-4A68-9240-EAFB814A5151}" srcOrd="0" destOrd="0" presId="urn:microsoft.com/office/officeart/2005/8/layout/process1"/>
    <dgm:cxn modelId="{AD1D6358-83E5-4B9E-BFA2-DDD34C190243}" type="presOf" srcId="{D3D5899C-CE4E-4AE9-AF14-473785C10CFD}" destId="{84D95C5D-8311-47E1-A55B-FF8908494CFD}" srcOrd="0" destOrd="0" presId="urn:microsoft.com/office/officeart/2005/8/layout/process1"/>
    <dgm:cxn modelId="{4E5DD859-5C9E-48B3-893D-1F80B28F4276}" type="presOf" srcId="{23293133-9325-4DE2-A940-829F30A4CDFD}" destId="{F05F9713-3412-44DA-B700-7379B7E0022B}" srcOrd="0" destOrd="0" presId="urn:microsoft.com/office/officeart/2005/8/layout/process1"/>
    <dgm:cxn modelId="{11E6A887-DD50-4053-BD40-2FF336CE1DE4}" srcId="{3DCC5EC9-5E46-405B-AA2B-739AD62A3500}" destId="{93597A54-5599-41FE-A203-126934AD7B26}" srcOrd="0" destOrd="0" parTransId="{57CFE1E6-7E2B-4656-A67C-A3380EC5C70B}" sibTransId="{172EEFAA-A8FC-4E5C-BE80-CFD8C70DC126}"/>
    <dgm:cxn modelId="{7AAB7A8E-29A6-4E40-9230-065046E1D22E}" type="presOf" srcId="{557E9F74-D5A8-40D7-A634-91892B95E038}" destId="{91A75555-A9ED-442C-BA93-A4353F1EEEEC}" srcOrd="0" destOrd="0" presId="urn:microsoft.com/office/officeart/2005/8/layout/process1"/>
    <dgm:cxn modelId="{F399A297-365C-4E16-A232-8015EABC1B99}" srcId="{3DCC5EC9-5E46-405B-AA2B-739AD62A3500}" destId="{632636A4-AF1F-444B-8A93-986D1276A37D}" srcOrd="6" destOrd="0" parTransId="{BE1352F8-347C-478B-BDA2-D3F3A6350715}" sibTransId="{E9E50129-0D63-4D3A-826A-932E75A1AC23}"/>
    <dgm:cxn modelId="{FE7F96A0-0806-4040-B868-C6EDCF534FA9}" type="presOf" srcId="{B18E4720-5B16-4172-BE93-8563115F85BC}" destId="{F9AA93E1-59C9-47FC-AD58-AB50F888E564}" srcOrd="0" destOrd="0" presId="urn:microsoft.com/office/officeart/2005/8/layout/process1"/>
    <dgm:cxn modelId="{1B72A9A8-9E35-49BD-A121-158D467294F1}" type="presOf" srcId="{172EEFAA-A8FC-4E5C-BE80-CFD8C70DC126}" destId="{60C6CD62-46CB-49CE-B06A-47743091D17F}" srcOrd="0" destOrd="0" presId="urn:microsoft.com/office/officeart/2005/8/layout/process1"/>
    <dgm:cxn modelId="{E54852AC-7E72-4BB2-AF20-5E9D63DEA768}" srcId="{3DCC5EC9-5E46-405B-AA2B-739AD62A3500}" destId="{AF1E0B73-2AF3-41CE-B5ED-4E4D8FBBB556}" srcOrd="7" destOrd="0" parTransId="{5C563876-47D5-41E8-B253-15D051F6E028}" sibTransId="{23293133-9325-4DE2-A940-829F30A4CDFD}"/>
    <dgm:cxn modelId="{408874AC-BE4B-4885-98C9-E166B6F13702}" srcId="{3DCC5EC9-5E46-405B-AA2B-739AD62A3500}" destId="{C720BB76-FC45-402D-BCBE-5F76FDB6D2AE}" srcOrd="1" destOrd="0" parTransId="{17ADAFB3-38B3-47D9-BE59-DBC7B9BEF68C}" sibTransId="{5E892E01-AFC1-4B9E-9C47-72BF11658EC0}"/>
    <dgm:cxn modelId="{B34C6DAF-DE00-42AD-A167-33384F07E33D}" type="presOf" srcId="{5E892E01-AFC1-4B9E-9C47-72BF11658EC0}" destId="{8A30BE7D-EF68-442A-8186-6D89D141D1CC}" srcOrd="1" destOrd="0" presId="urn:microsoft.com/office/officeart/2005/8/layout/process1"/>
    <dgm:cxn modelId="{CA4AC8C4-CE35-4478-9F53-D462F69E4B5D}" type="presOf" srcId="{557E9F74-D5A8-40D7-A634-91892B95E038}" destId="{E16BB0D5-7200-417D-9262-F271705FDCE1}" srcOrd="1" destOrd="0" presId="urn:microsoft.com/office/officeart/2005/8/layout/process1"/>
    <dgm:cxn modelId="{E4CD08C5-0A50-494C-B9FF-F00D3D880437}" type="presOf" srcId="{24887005-6E0C-4430-AA7F-17D2BDD06ED5}" destId="{4915A490-B11E-412F-BCB4-CA7B05458F67}" srcOrd="0" destOrd="0" presId="urn:microsoft.com/office/officeart/2005/8/layout/process1"/>
    <dgm:cxn modelId="{BAFD7DD6-67DA-4823-A3AD-EA54074A586A}" type="presOf" srcId="{24887005-6E0C-4430-AA7F-17D2BDD06ED5}" destId="{0C0D474C-1DE5-4F73-A22A-639014CE510C}" srcOrd="1" destOrd="0" presId="urn:microsoft.com/office/officeart/2005/8/layout/process1"/>
    <dgm:cxn modelId="{BB50E8D8-4A4B-41E4-A5E3-7B8402370FF7}" type="presOf" srcId="{522ADC3E-D311-417B-97BF-541CCDEEEF8B}" destId="{BF94383F-8D8B-4F16-B0A8-440B895513A5}" srcOrd="0" destOrd="0" presId="urn:microsoft.com/office/officeart/2005/8/layout/process1"/>
    <dgm:cxn modelId="{30B779DD-60DF-4BEE-A6B9-28B979CC41A0}" type="presOf" srcId="{23293133-9325-4DE2-A940-829F30A4CDFD}" destId="{253EB664-63DF-42F0-B5C7-4D3D1B034BA5}" srcOrd="1" destOrd="0" presId="urn:microsoft.com/office/officeart/2005/8/layout/process1"/>
    <dgm:cxn modelId="{F8D584DE-709A-4884-BD47-FE3C9D673DED}" srcId="{3DCC5EC9-5E46-405B-AA2B-739AD62A3500}" destId="{5073B437-D327-4DAF-A829-08EA02EB279C}" srcOrd="4" destOrd="0" parTransId="{3E5E6B23-6C6F-48E3-AC9A-07E86893A622}" sibTransId="{557E9F74-D5A8-40D7-A634-91892B95E038}"/>
    <dgm:cxn modelId="{DB2D7AE1-8A95-4255-9E4C-C67A4259A68D}" srcId="{3DCC5EC9-5E46-405B-AA2B-739AD62A3500}" destId="{B18E4720-5B16-4172-BE93-8563115F85BC}" srcOrd="8" destOrd="0" parTransId="{AECC2D13-89C1-4CEC-9628-961DAA21AE27}" sibTransId="{EC536F30-8111-403C-B03A-AAD94FBDD93B}"/>
    <dgm:cxn modelId="{AD9AB2EC-988A-4FE4-9512-E0C6FADCAE43}" type="presOf" srcId="{5073B437-D327-4DAF-A829-08EA02EB279C}" destId="{932DB15C-E8F5-47A3-A2DA-7953E4772689}" srcOrd="0" destOrd="0" presId="urn:microsoft.com/office/officeart/2005/8/layout/process1"/>
    <dgm:cxn modelId="{C6D354F3-C8B9-40CD-9EBC-BD0236ED10C8}" srcId="{3DCC5EC9-5E46-405B-AA2B-739AD62A3500}" destId="{D3D5899C-CE4E-4AE9-AF14-473785C10CFD}" srcOrd="5" destOrd="0" parTransId="{00647599-08EE-49A7-BB94-5FD2D314CDD7}" sibTransId="{190D68E2-8144-4D83-BFFA-AF52BDB9ADAA}"/>
    <dgm:cxn modelId="{A8ABD5C6-D5F9-4D41-81DB-37DD078423DB}" type="presParOf" srcId="{BF276A3A-3452-47C0-91C4-2EAEF7E6B69F}" destId="{17B6DE12-8721-4259-B549-1B6DE92B8CDA}" srcOrd="0" destOrd="0" presId="urn:microsoft.com/office/officeart/2005/8/layout/process1"/>
    <dgm:cxn modelId="{7C9BC64D-AC98-4719-AD01-F9B09F3814E7}" type="presParOf" srcId="{BF276A3A-3452-47C0-91C4-2EAEF7E6B69F}" destId="{60C6CD62-46CB-49CE-B06A-47743091D17F}" srcOrd="1" destOrd="0" presId="urn:microsoft.com/office/officeart/2005/8/layout/process1"/>
    <dgm:cxn modelId="{C520DD76-161F-42AB-9574-E3B0A18E205F}" type="presParOf" srcId="{60C6CD62-46CB-49CE-B06A-47743091D17F}" destId="{796950AF-035B-4B0B-BE15-FADFF2331A24}" srcOrd="0" destOrd="0" presId="urn:microsoft.com/office/officeart/2005/8/layout/process1"/>
    <dgm:cxn modelId="{E7B76BCD-3123-4BDC-9693-241BF9274F31}" type="presParOf" srcId="{BF276A3A-3452-47C0-91C4-2EAEF7E6B69F}" destId="{7E94D341-41F7-467D-9233-481719B4FC7A}" srcOrd="2" destOrd="0" presId="urn:microsoft.com/office/officeart/2005/8/layout/process1"/>
    <dgm:cxn modelId="{CE6E5970-B588-4547-BB6F-7C0EEFF9FC64}" type="presParOf" srcId="{BF276A3A-3452-47C0-91C4-2EAEF7E6B69F}" destId="{A64C1E6B-9FED-4933-BF8C-71F7EFA8B178}" srcOrd="3" destOrd="0" presId="urn:microsoft.com/office/officeart/2005/8/layout/process1"/>
    <dgm:cxn modelId="{BDB0B861-05A1-4E91-8533-7253744CBF48}" type="presParOf" srcId="{A64C1E6B-9FED-4933-BF8C-71F7EFA8B178}" destId="{8A30BE7D-EF68-442A-8186-6D89D141D1CC}" srcOrd="0" destOrd="0" presId="urn:microsoft.com/office/officeart/2005/8/layout/process1"/>
    <dgm:cxn modelId="{2D8AB7DA-323B-43EC-9868-6944D0100F90}" type="presParOf" srcId="{BF276A3A-3452-47C0-91C4-2EAEF7E6B69F}" destId="{6A429CB8-A7BB-4669-A5E1-E2AB51A0EF46}" srcOrd="4" destOrd="0" presId="urn:microsoft.com/office/officeart/2005/8/layout/process1"/>
    <dgm:cxn modelId="{FE993F76-BE5C-4E9D-A890-7D1200AC6B16}" type="presParOf" srcId="{BF276A3A-3452-47C0-91C4-2EAEF7E6B69F}" destId="{BF94383F-8D8B-4F16-B0A8-440B895513A5}" srcOrd="5" destOrd="0" presId="urn:microsoft.com/office/officeart/2005/8/layout/process1"/>
    <dgm:cxn modelId="{B76474BE-05BF-4049-917E-149BEAE44214}" type="presParOf" srcId="{BF94383F-8D8B-4F16-B0A8-440B895513A5}" destId="{EE048A46-423B-4CF4-88BE-CE29503AD42C}" srcOrd="0" destOrd="0" presId="urn:microsoft.com/office/officeart/2005/8/layout/process1"/>
    <dgm:cxn modelId="{1D2733D3-F6B6-41F9-961B-CA548B5A6D3D}" type="presParOf" srcId="{BF276A3A-3452-47C0-91C4-2EAEF7E6B69F}" destId="{09199B15-E4DB-4A68-9240-EAFB814A5151}" srcOrd="6" destOrd="0" presId="urn:microsoft.com/office/officeart/2005/8/layout/process1"/>
    <dgm:cxn modelId="{3C223B61-59FB-4911-A71B-C28499FEF6E2}" type="presParOf" srcId="{BF276A3A-3452-47C0-91C4-2EAEF7E6B69F}" destId="{4915A490-B11E-412F-BCB4-CA7B05458F67}" srcOrd="7" destOrd="0" presId="urn:microsoft.com/office/officeart/2005/8/layout/process1"/>
    <dgm:cxn modelId="{487397E8-CC80-4F32-9D42-E46630EE5ED3}" type="presParOf" srcId="{4915A490-B11E-412F-BCB4-CA7B05458F67}" destId="{0C0D474C-1DE5-4F73-A22A-639014CE510C}" srcOrd="0" destOrd="0" presId="urn:microsoft.com/office/officeart/2005/8/layout/process1"/>
    <dgm:cxn modelId="{3B8EEBE5-3C08-4A41-A97B-49C295CC2B84}" type="presParOf" srcId="{BF276A3A-3452-47C0-91C4-2EAEF7E6B69F}" destId="{932DB15C-E8F5-47A3-A2DA-7953E4772689}" srcOrd="8" destOrd="0" presId="urn:microsoft.com/office/officeart/2005/8/layout/process1"/>
    <dgm:cxn modelId="{0E8E3742-783B-4C2F-AEAB-88FF4CAC734C}" type="presParOf" srcId="{BF276A3A-3452-47C0-91C4-2EAEF7E6B69F}" destId="{91A75555-A9ED-442C-BA93-A4353F1EEEEC}" srcOrd="9" destOrd="0" presId="urn:microsoft.com/office/officeart/2005/8/layout/process1"/>
    <dgm:cxn modelId="{D4D78850-17CD-4572-A784-B7A58774B97E}" type="presParOf" srcId="{91A75555-A9ED-442C-BA93-A4353F1EEEEC}" destId="{E16BB0D5-7200-417D-9262-F271705FDCE1}" srcOrd="0" destOrd="0" presId="urn:microsoft.com/office/officeart/2005/8/layout/process1"/>
    <dgm:cxn modelId="{CDA4E0A0-A5F6-4295-A97C-2397521E6114}" type="presParOf" srcId="{BF276A3A-3452-47C0-91C4-2EAEF7E6B69F}" destId="{84D95C5D-8311-47E1-A55B-FF8908494CFD}" srcOrd="10" destOrd="0" presId="urn:microsoft.com/office/officeart/2005/8/layout/process1"/>
    <dgm:cxn modelId="{312369EC-5E86-4F80-B8F4-EA4F2B46AEC5}" type="presParOf" srcId="{BF276A3A-3452-47C0-91C4-2EAEF7E6B69F}" destId="{249D6E19-5F16-4480-A56E-50A9A56237CB}" srcOrd="11" destOrd="0" presId="urn:microsoft.com/office/officeart/2005/8/layout/process1"/>
    <dgm:cxn modelId="{E82A8993-28B0-4777-B7FC-02D8E787535B}" type="presParOf" srcId="{249D6E19-5F16-4480-A56E-50A9A56237CB}" destId="{A5E5544E-D137-4BE5-974B-C598E43EDF07}" srcOrd="0" destOrd="0" presId="urn:microsoft.com/office/officeart/2005/8/layout/process1"/>
    <dgm:cxn modelId="{F6732800-930E-4834-B0F7-773E724E81A3}" type="presParOf" srcId="{BF276A3A-3452-47C0-91C4-2EAEF7E6B69F}" destId="{E51E912C-D8E6-4A82-BD96-72C8B637F86F}" srcOrd="12" destOrd="0" presId="urn:microsoft.com/office/officeart/2005/8/layout/process1"/>
    <dgm:cxn modelId="{49BAEA5B-3A57-4886-91C1-78747690F4BF}" type="presParOf" srcId="{BF276A3A-3452-47C0-91C4-2EAEF7E6B69F}" destId="{FCC3A91B-B21B-4EA6-BA62-0E2B45A3FDD0}" srcOrd="13" destOrd="0" presId="urn:microsoft.com/office/officeart/2005/8/layout/process1"/>
    <dgm:cxn modelId="{8E08A69D-951A-43F2-BF84-9EB1A2D583DC}" type="presParOf" srcId="{FCC3A91B-B21B-4EA6-BA62-0E2B45A3FDD0}" destId="{D5549018-FF6B-494B-8EE2-B33C2229E835}" srcOrd="0" destOrd="0" presId="urn:microsoft.com/office/officeart/2005/8/layout/process1"/>
    <dgm:cxn modelId="{38C5E882-AAA8-42D5-AE5E-38BD97AD038B}" type="presParOf" srcId="{BF276A3A-3452-47C0-91C4-2EAEF7E6B69F}" destId="{4D096BEB-7C77-4ACD-ADE3-D6A6FA388C47}" srcOrd="14" destOrd="0" presId="urn:microsoft.com/office/officeart/2005/8/layout/process1"/>
    <dgm:cxn modelId="{89D4629E-735B-4F46-9DF3-05418AAD7E2F}" type="presParOf" srcId="{BF276A3A-3452-47C0-91C4-2EAEF7E6B69F}" destId="{F05F9713-3412-44DA-B700-7379B7E0022B}" srcOrd="15" destOrd="0" presId="urn:microsoft.com/office/officeart/2005/8/layout/process1"/>
    <dgm:cxn modelId="{E1DD1FC0-5B59-4BFA-BA1E-15F26BE851AE}" type="presParOf" srcId="{F05F9713-3412-44DA-B700-7379B7E0022B}" destId="{253EB664-63DF-42F0-B5C7-4D3D1B034BA5}" srcOrd="0" destOrd="0" presId="urn:microsoft.com/office/officeart/2005/8/layout/process1"/>
    <dgm:cxn modelId="{4DF0D4DA-D6C9-4569-92E9-4BC3106A723B}" type="presParOf" srcId="{BF276A3A-3452-47C0-91C4-2EAEF7E6B69F}" destId="{F9AA93E1-59C9-47FC-AD58-AB50F888E564}" srcOrd="1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A27A0-702D-4F86-8B9C-A7043A0E7078}"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fi-FI"/>
        </a:p>
      </dgm:t>
    </dgm:pt>
    <dgm:pt modelId="{86A0619C-22AB-4A97-A121-87EFA5BDE997}">
      <dgm:prSet phldrT="[Text]"/>
      <dgm:spPr/>
      <dgm:t>
        <a:bodyPr/>
        <a:lstStyle/>
        <a:p>
          <a:r>
            <a:rPr lang="fi-FI" dirty="0"/>
            <a:t>1. Strategiakartta</a:t>
          </a:r>
        </a:p>
      </dgm:t>
    </dgm:pt>
    <dgm:pt modelId="{C26A5B85-3CA2-41FD-A7C5-A83A5507CB19}" type="parTrans" cxnId="{06AC7613-D1C0-4B4D-81AB-7A832A7E9CA1}">
      <dgm:prSet/>
      <dgm:spPr/>
      <dgm:t>
        <a:bodyPr/>
        <a:lstStyle/>
        <a:p>
          <a:endParaRPr lang="fi-FI"/>
        </a:p>
      </dgm:t>
    </dgm:pt>
    <dgm:pt modelId="{AAE0E470-11BC-465A-B3A0-C95D5B7E8BB9}" type="sibTrans" cxnId="{06AC7613-D1C0-4B4D-81AB-7A832A7E9CA1}">
      <dgm:prSet/>
      <dgm:spPr/>
      <dgm:t>
        <a:bodyPr/>
        <a:lstStyle/>
        <a:p>
          <a:endParaRPr lang="fi-FI"/>
        </a:p>
      </dgm:t>
    </dgm:pt>
    <dgm:pt modelId="{307AECB7-4F4D-48BF-ACE0-3A9760ACF984}">
      <dgm:prSet phldrT="[Text]"/>
      <dgm:spPr/>
      <dgm:t>
        <a:bodyPr/>
        <a:lstStyle/>
        <a:p>
          <a:r>
            <a:rPr lang="fi-FI" dirty="0"/>
            <a:t>2. Liiketoiminta-malli</a:t>
          </a:r>
        </a:p>
      </dgm:t>
    </dgm:pt>
    <dgm:pt modelId="{909D7693-A3D4-431E-91A5-40F3FA3394BA}" type="parTrans" cxnId="{730F2882-36A6-4DD8-B47D-CBC55002D6FE}">
      <dgm:prSet/>
      <dgm:spPr/>
      <dgm:t>
        <a:bodyPr/>
        <a:lstStyle/>
        <a:p>
          <a:endParaRPr lang="fi-FI"/>
        </a:p>
      </dgm:t>
    </dgm:pt>
    <dgm:pt modelId="{FC61CB5A-600E-4708-BA14-79B0DAC740A7}" type="sibTrans" cxnId="{730F2882-36A6-4DD8-B47D-CBC55002D6FE}">
      <dgm:prSet/>
      <dgm:spPr/>
      <dgm:t>
        <a:bodyPr/>
        <a:lstStyle/>
        <a:p>
          <a:endParaRPr lang="fi-FI"/>
        </a:p>
      </dgm:t>
    </dgm:pt>
    <dgm:pt modelId="{C0D9493C-8BDF-427D-977D-608BA255362C}">
      <dgm:prSet phldrT="[Text]"/>
      <dgm:spPr/>
      <dgm:t>
        <a:bodyPr/>
        <a:lstStyle/>
        <a:p>
          <a:r>
            <a:rPr lang="fi-FI" dirty="0"/>
            <a:t>3. </a:t>
          </a:r>
          <a:r>
            <a:rPr lang="fi-FI" dirty="0" err="1"/>
            <a:t>Kehittämis</a:t>
          </a:r>
          <a:r>
            <a:rPr lang="fi-FI" dirty="0"/>
            <a:t>-paketti</a:t>
          </a:r>
        </a:p>
      </dgm:t>
    </dgm:pt>
    <dgm:pt modelId="{01899277-1F03-4812-BD59-EC39443B76C2}" type="parTrans" cxnId="{8476500E-6760-495A-8C51-690111F4CB2C}">
      <dgm:prSet/>
      <dgm:spPr/>
      <dgm:t>
        <a:bodyPr/>
        <a:lstStyle/>
        <a:p>
          <a:endParaRPr lang="fi-FI"/>
        </a:p>
      </dgm:t>
    </dgm:pt>
    <dgm:pt modelId="{81BC1002-0371-46CD-8DCF-4E99F9717156}" type="sibTrans" cxnId="{8476500E-6760-495A-8C51-690111F4CB2C}">
      <dgm:prSet/>
      <dgm:spPr/>
      <dgm:t>
        <a:bodyPr/>
        <a:lstStyle/>
        <a:p>
          <a:endParaRPr lang="fi-FI"/>
        </a:p>
      </dgm:t>
    </dgm:pt>
    <dgm:pt modelId="{B37EEBBB-44DF-4AE5-900D-D2FF38E3503E}">
      <dgm:prSet phldrT="[Text]"/>
      <dgm:spPr/>
      <dgm:t>
        <a:bodyPr/>
        <a:lstStyle/>
        <a:p>
          <a:r>
            <a:rPr lang="fi-FI" dirty="0"/>
            <a:t>4. Tiekartta</a:t>
          </a:r>
        </a:p>
      </dgm:t>
    </dgm:pt>
    <dgm:pt modelId="{F95F735F-1767-456B-8497-022F9B9367B4}" type="parTrans" cxnId="{E705C430-F893-4DC1-A846-1286AD0DFDB3}">
      <dgm:prSet/>
      <dgm:spPr/>
      <dgm:t>
        <a:bodyPr/>
        <a:lstStyle/>
        <a:p>
          <a:endParaRPr lang="fi-FI"/>
        </a:p>
      </dgm:t>
    </dgm:pt>
    <dgm:pt modelId="{850B1648-F279-4D6D-AA1D-407451E3B552}" type="sibTrans" cxnId="{E705C430-F893-4DC1-A846-1286AD0DFDB3}">
      <dgm:prSet/>
      <dgm:spPr/>
      <dgm:t>
        <a:bodyPr/>
        <a:lstStyle/>
        <a:p>
          <a:endParaRPr lang="fi-FI"/>
        </a:p>
      </dgm:t>
    </dgm:pt>
    <dgm:pt modelId="{03009623-05A6-4C46-B471-72AEFD57CA31}">
      <dgm:prSet phldrT="[Text]"/>
      <dgm:spPr/>
      <dgm:t>
        <a:bodyPr/>
        <a:lstStyle/>
        <a:p>
          <a:r>
            <a:rPr lang="fi-FI" dirty="0"/>
            <a:t>Kyvykkyys</a:t>
          </a:r>
        </a:p>
      </dgm:t>
    </dgm:pt>
    <dgm:pt modelId="{FFEC477C-DB22-47E1-83A1-F39A727A2476}" type="parTrans" cxnId="{63591B07-B8AD-45E9-9F9F-AD1FE6EBEAA1}">
      <dgm:prSet/>
      <dgm:spPr/>
      <dgm:t>
        <a:bodyPr/>
        <a:lstStyle/>
        <a:p>
          <a:endParaRPr lang="fi-FI"/>
        </a:p>
      </dgm:t>
    </dgm:pt>
    <dgm:pt modelId="{BD997EF1-1F30-4CBC-AD8F-5D7E52C89D49}" type="sibTrans" cxnId="{63591B07-B8AD-45E9-9F9F-AD1FE6EBEAA1}">
      <dgm:prSet/>
      <dgm:spPr/>
      <dgm:t>
        <a:bodyPr/>
        <a:lstStyle/>
        <a:p>
          <a:endParaRPr lang="fi-FI"/>
        </a:p>
      </dgm:t>
    </dgm:pt>
    <dgm:pt modelId="{29AE0257-56C7-4663-B133-4C28096709D1}" type="pres">
      <dgm:prSet presAssocID="{C50A27A0-702D-4F86-8B9C-A7043A0E7078}" presName="diagram" presStyleCnt="0">
        <dgm:presLayoutVars>
          <dgm:chMax val="1"/>
          <dgm:dir/>
          <dgm:animLvl val="ctr"/>
          <dgm:resizeHandles val="exact"/>
        </dgm:presLayoutVars>
      </dgm:prSet>
      <dgm:spPr/>
    </dgm:pt>
    <dgm:pt modelId="{4929F32F-E51F-4E52-A301-7E26EB889718}" type="pres">
      <dgm:prSet presAssocID="{C50A27A0-702D-4F86-8B9C-A7043A0E7078}" presName="matrix" presStyleCnt="0"/>
      <dgm:spPr/>
    </dgm:pt>
    <dgm:pt modelId="{A5AE1580-14C2-4687-A795-E5D8D26F78B6}" type="pres">
      <dgm:prSet presAssocID="{C50A27A0-702D-4F86-8B9C-A7043A0E7078}" presName="tile1" presStyleLbl="node1" presStyleIdx="0" presStyleCnt="4"/>
      <dgm:spPr/>
    </dgm:pt>
    <dgm:pt modelId="{66C05114-114A-4F48-8BCF-13636E73126D}" type="pres">
      <dgm:prSet presAssocID="{C50A27A0-702D-4F86-8B9C-A7043A0E7078}" presName="tile1text" presStyleLbl="node1" presStyleIdx="0" presStyleCnt="4">
        <dgm:presLayoutVars>
          <dgm:chMax val="0"/>
          <dgm:chPref val="0"/>
          <dgm:bulletEnabled val="1"/>
        </dgm:presLayoutVars>
      </dgm:prSet>
      <dgm:spPr/>
    </dgm:pt>
    <dgm:pt modelId="{2B8F3FE4-7256-4884-817F-47888E553E15}" type="pres">
      <dgm:prSet presAssocID="{C50A27A0-702D-4F86-8B9C-A7043A0E7078}" presName="tile2" presStyleLbl="node1" presStyleIdx="1" presStyleCnt="4"/>
      <dgm:spPr/>
    </dgm:pt>
    <dgm:pt modelId="{80C0BDD5-CB12-4351-B404-D1B662AE3AC7}" type="pres">
      <dgm:prSet presAssocID="{C50A27A0-702D-4F86-8B9C-A7043A0E7078}" presName="tile2text" presStyleLbl="node1" presStyleIdx="1" presStyleCnt="4">
        <dgm:presLayoutVars>
          <dgm:chMax val="0"/>
          <dgm:chPref val="0"/>
          <dgm:bulletEnabled val="1"/>
        </dgm:presLayoutVars>
      </dgm:prSet>
      <dgm:spPr/>
    </dgm:pt>
    <dgm:pt modelId="{14C54219-D669-436C-93DF-87B1AD57F391}" type="pres">
      <dgm:prSet presAssocID="{C50A27A0-702D-4F86-8B9C-A7043A0E7078}" presName="tile3" presStyleLbl="node1" presStyleIdx="2" presStyleCnt="4"/>
      <dgm:spPr/>
    </dgm:pt>
    <dgm:pt modelId="{9A0A6DB5-4040-4662-A013-CA66722B9F32}" type="pres">
      <dgm:prSet presAssocID="{C50A27A0-702D-4F86-8B9C-A7043A0E7078}" presName="tile3text" presStyleLbl="node1" presStyleIdx="2" presStyleCnt="4">
        <dgm:presLayoutVars>
          <dgm:chMax val="0"/>
          <dgm:chPref val="0"/>
          <dgm:bulletEnabled val="1"/>
        </dgm:presLayoutVars>
      </dgm:prSet>
      <dgm:spPr/>
    </dgm:pt>
    <dgm:pt modelId="{76939AF6-8D19-4734-A852-FD10230F4AA4}" type="pres">
      <dgm:prSet presAssocID="{C50A27A0-702D-4F86-8B9C-A7043A0E7078}" presName="tile4" presStyleLbl="node1" presStyleIdx="3" presStyleCnt="4"/>
      <dgm:spPr/>
    </dgm:pt>
    <dgm:pt modelId="{4F577559-85BE-41C5-A21B-3225FA7A4981}" type="pres">
      <dgm:prSet presAssocID="{C50A27A0-702D-4F86-8B9C-A7043A0E7078}" presName="tile4text" presStyleLbl="node1" presStyleIdx="3" presStyleCnt="4">
        <dgm:presLayoutVars>
          <dgm:chMax val="0"/>
          <dgm:chPref val="0"/>
          <dgm:bulletEnabled val="1"/>
        </dgm:presLayoutVars>
      </dgm:prSet>
      <dgm:spPr/>
    </dgm:pt>
    <dgm:pt modelId="{A36D1584-3B51-4F4D-9346-3106C1670EA2}" type="pres">
      <dgm:prSet presAssocID="{C50A27A0-702D-4F86-8B9C-A7043A0E7078}" presName="centerTile" presStyleLbl="fgShp" presStyleIdx="0" presStyleCnt="1">
        <dgm:presLayoutVars>
          <dgm:chMax val="0"/>
          <dgm:chPref val="0"/>
        </dgm:presLayoutVars>
      </dgm:prSet>
      <dgm:spPr/>
    </dgm:pt>
  </dgm:ptLst>
  <dgm:cxnLst>
    <dgm:cxn modelId="{ADD21602-B9EC-4494-A8C8-B19DF710424E}" type="presOf" srcId="{C50A27A0-702D-4F86-8B9C-A7043A0E7078}" destId="{29AE0257-56C7-4663-B133-4C28096709D1}" srcOrd="0" destOrd="0" presId="urn:microsoft.com/office/officeart/2005/8/layout/matrix1"/>
    <dgm:cxn modelId="{068DEA02-A7A4-4ED3-B345-4E1D525F991A}" type="presOf" srcId="{B37EEBBB-44DF-4AE5-900D-D2FF38E3503E}" destId="{76939AF6-8D19-4734-A852-FD10230F4AA4}" srcOrd="0" destOrd="0" presId="urn:microsoft.com/office/officeart/2005/8/layout/matrix1"/>
    <dgm:cxn modelId="{63591B07-B8AD-45E9-9F9F-AD1FE6EBEAA1}" srcId="{C50A27A0-702D-4F86-8B9C-A7043A0E7078}" destId="{03009623-05A6-4C46-B471-72AEFD57CA31}" srcOrd="0" destOrd="0" parTransId="{FFEC477C-DB22-47E1-83A1-F39A727A2476}" sibTransId="{BD997EF1-1F30-4CBC-AD8F-5D7E52C89D49}"/>
    <dgm:cxn modelId="{8476500E-6760-495A-8C51-690111F4CB2C}" srcId="{03009623-05A6-4C46-B471-72AEFD57CA31}" destId="{C0D9493C-8BDF-427D-977D-608BA255362C}" srcOrd="2" destOrd="0" parTransId="{01899277-1F03-4812-BD59-EC39443B76C2}" sibTransId="{81BC1002-0371-46CD-8DCF-4E99F9717156}"/>
    <dgm:cxn modelId="{06AC7613-D1C0-4B4D-81AB-7A832A7E9CA1}" srcId="{03009623-05A6-4C46-B471-72AEFD57CA31}" destId="{86A0619C-22AB-4A97-A121-87EFA5BDE997}" srcOrd="0" destOrd="0" parTransId="{C26A5B85-3CA2-41FD-A7C5-A83A5507CB19}" sibTransId="{AAE0E470-11BC-465A-B3A0-C95D5B7E8BB9}"/>
    <dgm:cxn modelId="{4A673622-8900-4B0E-841C-784A183DAFC7}" type="presOf" srcId="{86A0619C-22AB-4A97-A121-87EFA5BDE997}" destId="{66C05114-114A-4F48-8BCF-13636E73126D}" srcOrd="1" destOrd="0" presId="urn:microsoft.com/office/officeart/2005/8/layout/matrix1"/>
    <dgm:cxn modelId="{E705C430-F893-4DC1-A846-1286AD0DFDB3}" srcId="{03009623-05A6-4C46-B471-72AEFD57CA31}" destId="{B37EEBBB-44DF-4AE5-900D-D2FF38E3503E}" srcOrd="3" destOrd="0" parTransId="{F95F735F-1767-456B-8497-022F9B9367B4}" sibTransId="{850B1648-F279-4D6D-AA1D-407451E3B552}"/>
    <dgm:cxn modelId="{2A019E4B-F5A4-4FE7-B808-9281970423B5}" type="presOf" srcId="{03009623-05A6-4C46-B471-72AEFD57CA31}" destId="{A36D1584-3B51-4F4D-9346-3106C1670EA2}" srcOrd="0" destOrd="0" presId="urn:microsoft.com/office/officeart/2005/8/layout/matrix1"/>
    <dgm:cxn modelId="{25753853-E368-4E72-A639-C68391CA348F}" type="presOf" srcId="{C0D9493C-8BDF-427D-977D-608BA255362C}" destId="{14C54219-D669-436C-93DF-87B1AD57F391}" srcOrd="0" destOrd="0" presId="urn:microsoft.com/office/officeart/2005/8/layout/matrix1"/>
    <dgm:cxn modelId="{A6549457-1C1D-4555-BC97-29D7F4E2F53E}" type="presOf" srcId="{307AECB7-4F4D-48BF-ACE0-3A9760ACF984}" destId="{2B8F3FE4-7256-4884-817F-47888E553E15}" srcOrd="0" destOrd="0" presId="urn:microsoft.com/office/officeart/2005/8/layout/matrix1"/>
    <dgm:cxn modelId="{A0A50080-E52C-4A5F-8DA8-4AB002D4687F}" type="presOf" srcId="{86A0619C-22AB-4A97-A121-87EFA5BDE997}" destId="{A5AE1580-14C2-4687-A795-E5D8D26F78B6}" srcOrd="0" destOrd="0" presId="urn:microsoft.com/office/officeart/2005/8/layout/matrix1"/>
    <dgm:cxn modelId="{730F2882-36A6-4DD8-B47D-CBC55002D6FE}" srcId="{03009623-05A6-4C46-B471-72AEFD57CA31}" destId="{307AECB7-4F4D-48BF-ACE0-3A9760ACF984}" srcOrd="1" destOrd="0" parTransId="{909D7693-A3D4-431E-91A5-40F3FA3394BA}" sibTransId="{FC61CB5A-600E-4708-BA14-79B0DAC740A7}"/>
    <dgm:cxn modelId="{6C27CDA4-63AC-4B6B-8DF1-60AB98608732}" type="presOf" srcId="{307AECB7-4F4D-48BF-ACE0-3A9760ACF984}" destId="{80C0BDD5-CB12-4351-B404-D1B662AE3AC7}" srcOrd="1" destOrd="0" presId="urn:microsoft.com/office/officeart/2005/8/layout/matrix1"/>
    <dgm:cxn modelId="{76AB44CF-408E-443D-81FB-CBBB57696D86}" type="presOf" srcId="{C0D9493C-8BDF-427D-977D-608BA255362C}" destId="{9A0A6DB5-4040-4662-A013-CA66722B9F32}" srcOrd="1" destOrd="0" presId="urn:microsoft.com/office/officeart/2005/8/layout/matrix1"/>
    <dgm:cxn modelId="{4E3948DB-35B1-49D4-985F-529148B265E8}" type="presOf" srcId="{B37EEBBB-44DF-4AE5-900D-D2FF38E3503E}" destId="{4F577559-85BE-41C5-A21B-3225FA7A4981}" srcOrd="1" destOrd="0" presId="urn:microsoft.com/office/officeart/2005/8/layout/matrix1"/>
    <dgm:cxn modelId="{663F0A64-8B86-43CE-8802-271CE0659A1E}" type="presParOf" srcId="{29AE0257-56C7-4663-B133-4C28096709D1}" destId="{4929F32F-E51F-4E52-A301-7E26EB889718}" srcOrd="0" destOrd="0" presId="urn:microsoft.com/office/officeart/2005/8/layout/matrix1"/>
    <dgm:cxn modelId="{A6A93461-445B-4359-9593-80FA18B37426}" type="presParOf" srcId="{4929F32F-E51F-4E52-A301-7E26EB889718}" destId="{A5AE1580-14C2-4687-A795-E5D8D26F78B6}" srcOrd="0" destOrd="0" presId="urn:microsoft.com/office/officeart/2005/8/layout/matrix1"/>
    <dgm:cxn modelId="{4766EE97-9056-4834-BAC6-819A38CC2A2D}" type="presParOf" srcId="{4929F32F-E51F-4E52-A301-7E26EB889718}" destId="{66C05114-114A-4F48-8BCF-13636E73126D}" srcOrd="1" destOrd="0" presId="urn:microsoft.com/office/officeart/2005/8/layout/matrix1"/>
    <dgm:cxn modelId="{91996441-2523-4EEA-BC74-13C5E1F2D70D}" type="presParOf" srcId="{4929F32F-E51F-4E52-A301-7E26EB889718}" destId="{2B8F3FE4-7256-4884-817F-47888E553E15}" srcOrd="2" destOrd="0" presId="urn:microsoft.com/office/officeart/2005/8/layout/matrix1"/>
    <dgm:cxn modelId="{3AD24979-FB54-4AE2-8D90-22705ABB77C9}" type="presParOf" srcId="{4929F32F-E51F-4E52-A301-7E26EB889718}" destId="{80C0BDD5-CB12-4351-B404-D1B662AE3AC7}" srcOrd="3" destOrd="0" presId="urn:microsoft.com/office/officeart/2005/8/layout/matrix1"/>
    <dgm:cxn modelId="{563ACFCE-E2FC-4003-B99C-D127CBE15C0D}" type="presParOf" srcId="{4929F32F-E51F-4E52-A301-7E26EB889718}" destId="{14C54219-D669-436C-93DF-87B1AD57F391}" srcOrd="4" destOrd="0" presId="urn:microsoft.com/office/officeart/2005/8/layout/matrix1"/>
    <dgm:cxn modelId="{54871D99-E111-448E-B544-8993011C6E0D}" type="presParOf" srcId="{4929F32F-E51F-4E52-A301-7E26EB889718}" destId="{9A0A6DB5-4040-4662-A013-CA66722B9F32}" srcOrd="5" destOrd="0" presId="urn:microsoft.com/office/officeart/2005/8/layout/matrix1"/>
    <dgm:cxn modelId="{C7BA4F53-DDD3-4CA8-B6BA-4733D7A1CA4A}" type="presParOf" srcId="{4929F32F-E51F-4E52-A301-7E26EB889718}" destId="{76939AF6-8D19-4734-A852-FD10230F4AA4}" srcOrd="6" destOrd="0" presId="urn:microsoft.com/office/officeart/2005/8/layout/matrix1"/>
    <dgm:cxn modelId="{50BB1C05-7BB0-46F3-98E5-C0BB998D8644}" type="presParOf" srcId="{4929F32F-E51F-4E52-A301-7E26EB889718}" destId="{4F577559-85BE-41C5-A21B-3225FA7A4981}" srcOrd="7" destOrd="0" presId="urn:microsoft.com/office/officeart/2005/8/layout/matrix1"/>
    <dgm:cxn modelId="{CFC639C5-FEA5-4350-9520-504DE128A963}" type="presParOf" srcId="{29AE0257-56C7-4663-B133-4C28096709D1}" destId="{A36D1584-3B51-4F4D-9346-3106C1670EA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0A27A0-702D-4F86-8B9C-A7043A0E7078}"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fi-FI"/>
        </a:p>
      </dgm:t>
    </dgm:pt>
    <dgm:pt modelId="{86A0619C-22AB-4A97-A121-87EFA5BDE997}">
      <dgm:prSet phldrT="[Text]"/>
      <dgm:spPr/>
      <dgm:t>
        <a:bodyPr/>
        <a:lstStyle/>
        <a:p>
          <a:r>
            <a:rPr lang="fi-FI" dirty="0"/>
            <a:t>1. Strategiakartta</a:t>
          </a:r>
        </a:p>
      </dgm:t>
    </dgm:pt>
    <dgm:pt modelId="{C26A5B85-3CA2-41FD-A7C5-A83A5507CB19}" type="parTrans" cxnId="{06AC7613-D1C0-4B4D-81AB-7A832A7E9CA1}">
      <dgm:prSet/>
      <dgm:spPr/>
      <dgm:t>
        <a:bodyPr/>
        <a:lstStyle/>
        <a:p>
          <a:endParaRPr lang="fi-FI"/>
        </a:p>
      </dgm:t>
    </dgm:pt>
    <dgm:pt modelId="{AAE0E470-11BC-465A-B3A0-C95D5B7E8BB9}" type="sibTrans" cxnId="{06AC7613-D1C0-4B4D-81AB-7A832A7E9CA1}">
      <dgm:prSet/>
      <dgm:spPr/>
      <dgm:t>
        <a:bodyPr/>
        <a:lstStyle/>
        <a:p>
          <a:endParaRPr lang="fi-FI"/>
        </a:p>
      </dgm:t>
    </dgm:pt>
    <dgm:pt modelId="{307AECB7-4F4D-48BF-ACE0-3A9760ACF984}">
      <dgm:prSet phldrT="[Text]"/>
      <dgm:spPr/>
      <dgm:t>
        <a:bodyPr/>
        <a:lstStyle/>
        <a:p>
          <a:r>
            <a:rPr lang="fi-FI" dirty="0"/>
            <a:t>2. Liiketoimintamalli</a:t>
          </a:r>
        </a:p>
      </dgm:t>
    </dgm:pt>
    <dgm:pt modelId="{909D7693-A3D4-431E-91A5-40F3FA3394BA}" type="parTrans" cxnId="{730F2882-36A6-4DD8-B47D-CBC55002D6FE}">
      <dgm:prSet/>
      <dgm:spPr/>
      <dgm:t>
        <a:bodyPr/>
        <a:lstStyle/>
        <a:p>
          <a:endParaRPr lang="fi-FI"/>
        </a:p>
      </dgm:t>
    </dgm:pt>
    <dgm:pt modelId="{FC61CB5A-600E-4708-BA14-79B0DAC740A7}" type="sibTrans" cxnId="{730F2882-36A6-4DD8-B47D-CBC55002D6FE}">
      <dgm:prSet/>
      <dgm:spPr/>
      <dgm:t>
        <a:bodyPr/>
        <a:lstStyle/>
        <a:p>
          <a:endParaRPr lang="fi-FI"/>
        </a:p>
      </dgm:t>
    </dgm:pt>
    <dgm:pt modelId="{C0D9493C-8BDF-427D-977D-608BA255362C}">
      <dgm:prSet phldrT="[Text]"/>
      <dgm:spPr/>
      <dgm:t>
        <a:bodyPr/>
        <a:lstStyle/>
        <a:p>
          <a:r>
            <a:rPr lang="fi-FI" dirty="0"/>
            <a:t>3. Kehittämispaketti</a:t>
          </a:r>
        </a:p>
      </dgm:t>
    </dgm:pt>
    <dgm:pt modelId="{01899277-1F03-4812-BD59-EC39443B76C2}" type="parTrans" cxnId="{8476500E-6760-495A-8C51-690111F4CB2C}">
      <dgm:prSet/>
      <dgm:spPr/>
      <dgm:t>
        <a:bodyPr/>
        <a:lstStyle/>
        <a:p>
          <a:endParaRPr lang="fi-FI"/>
        </a:p>
      </dgm:t>
    </dgm:pt>
    <dgm:pt modelId="{81BC1002-0371-46CD-8DCF-4E99F9717156}" type="sibTrans" cxnId="{8476500E-6760-495A-8C51-690111F4CB2C}">
      <dgm:prSet/>
      <dgm:spPr/>
      <dgm:t>
        <a:bodyPr/>
        <a:lstStyle/>
        <a:p>
          <a:endParaRPr lang="fi-FI"/>
        </a:p>
      </dgm:t>
    </dgm:pt>
    <dgm:pt modelId="{B37EEBBB-44DF-4AE5-900D-D2FF38E3503E}">
      <dgm:prSet phldrT="[Text]"/>
      <dgm:spPr/>
      <dgm:t>
        <a:bodyPr/>
        <a:lstStyle/>
        <a:p>
          <a:r>
            <a:rPr lang="fi-FI" dirty="0"/>
            <a:t>4. Tiekartta</a:t>
          </a:r>
        </a:p>
      </dgm:t>
    </dgm:pt>
    <dgm:pt modelId="{F95F735F-1767-456B-8497-022F9B9367B4}" type="parTrans" cxnId="{E705C430-F893-4DC1-A846-1286AD0DFDB3}">
      <dgm:prSet/>
      <dgm:spPr/>
      <dgm:t>
        <a:bodyPr/>
        <a:lstStyle/>
        <a:p>
          <a:endParaRPr lang="fi-FI"/>
        </a:p>
      </dgm:t>
    </dgm:pt>
    <dgm:pt modelId="{850B1648-F279-4D6D-AA1D-407451E3B552}" type="sibTrans" cxnId="{E705C430-F893-4DC1-A846-1286AD0DFDB3}">
      <dgm:prSet/>
      <dgm:spPr/>
      <dgm:t>
        <a:bodyPr/>
        <a:lstStyle/>
        <a:p>
          <a:endParaRPr lang="fi-FI"/>
        </a:p>
      </dgm:t>
    </dgm:pt>
    <dgm:pt modelId="{03009623-05A6-4C46-B471-72AEFD57CA31}">
      <dgm:prSet phldrT="[Text]"/>
      <dgm:spPr/>
      <dgm:t>
        <a:bodyPr/>
        <a:lstStyle/>
        <a:p>
          <a:r>
            <a:rPr lang="fi-FI" dirty="0"/>
            <a:t>Kyvykkyys</a:t>
          </a:r>
        </a:p>
      </dgm:t>
    </dgm:pt>
    <dgm:pt modelId="{FFEC477C-DB22-47E1-83A1-F39A727A2476}" type="parTrans" cxnId="{63591B07-B8AD-45E9-9F9F-AD1FE6EBEAA1}">
      <dgm:prSet/>
      <dgm:spPr/>
      <dgm:t>
        <a:bodyPr/>
        <a:lstStyle/>
        <a:p>
          <a:endParaRPr lang="fi-FI"/>
        </a:p>
      </dgm:t>
    </dgm:pt>
    <dgm:pt modelId="{BD997EF1-1F30-4CBC-AD8F-5D7E52C89D49}" type="sibTrans" cxnId="{63591B07-B8AD-45E9-9F9F-AD1FE6EBEAA1}">
      <dgm:prSet/>
      <dgm:spPr/>
      <dgm:t>
        <a:bodyPr/>
        <a:lstStyle/>
        <a:p>
          <a:endParaRPr lang="fi-FI"/>
        </a:p>
      </dgm:t>
    </dgm:pt>
    <dgm:pt modelId="{29AE0257-56C7-4663-B133-4C28096709D1}" type="pres">
      <dgm:prSet presAssocID="{C50A27A0-702D-4F86-8B9C-A7043A0E7078}" presName="diagram" presStyleCnt="0">
        <dgm:presLayoutVars>
          <dgm:chMax val="1"/>
          <dgm:dir/>
          <dgm:animLvl val="ctr"/>
          <dgm:resizeHandles val="exact"/>
        </dgm:presLayoutVars>
      </dgm:prSet>
      <dgm:spPr/>
    </dgm:pt>
    <dgm:pt modelId="{4929F32F-E51F-4E52-A301-7E26EB889718}" type="pres">
      <dgm:prSet presAssocID="{C50A27A0-702D-4F86-8B9C-A7043A0E7078}" presName="matrix" presStyleCnt="0"/>
      <dgm:spPr/>
    </dgm:pt>
    <dgm:pt modelId="{A5AE1580-14C2-4687-A795-E5D8D26F78B6}" type="pres">
      <dgm:prSet presAssocID="{C50A27A0-702D-4F86-8B9C-A7043A0E7078}" presName="tile1" presStyleLbl="node1" presStyleIdx="0" presStyleCnt="4"/>
      <dgm:spPr/>
    </dgm:pt>
    <dgm:pt modelId="{66C05114-114A-4F48-8BCF-13636E73126D}" type="pres">
      <dgm:prSet presAssocID="{C50A27A0-702D-4F86-8B9C-A7043A0E7078}" presName="tile1text" presStyleLbl="node1" presStyleIdx="0" presStyleCnt="4">
        <dgm:presLayoutVars>
          <dgm:chMax val="0"/>
          <dgm:chPref val="0"/>
          <dgm:bulletEnabled val="1"/>
        </dgm:presLayoutVars>
      </dgm:prSet>
      <dgm:spPr/>
    </dgm:pt>
    <dgm:pt modelId="{2B8F3FE4-7256-4884-817F-47888E553E15}" type="pres">
      <dgm:prSet presAssocID="{C50A27A0-702D-4F86-8B9C-A7043A0E7078}" presName="tile2" presStyleLbl="node1" presStyleIdx="1" presStyleCnt="4"/>
      <dgm:spPr/>
    </dgm:pt>
    <dgm:pt modelId="{80C0BDD5-CB12-4351-B404-D1B662AE3AC7}" type="pres">
      <dgm:prSet presAssocID="{C50A27A0-702D-4F86-8B9C-A7043A0E7078}" presName="tile2text" presStyleLbl="node1" presStyleIdx="1" presStyleCnt="4">
        <dgm:presLayoutVars>
          <dgm:chMax val="0"/>
          <dgm:chPref val="0"/>
          <dgm:bulletEnabled val="1"/>
        </dgm:presLayoutVars>
      </dgm:prSet>
      <dgm:spPr/>
    </dgm:pt>
    <dgm:pt modelId="{14C54219-D669-436C-93DF-87B1AD57F391}" type="pres">
      <dgm:prSet presAssocID="{C50A27A0-702D-4F86-8B9C-A7043A0E7078}" presName="tile3" presStyleLbl="node1" presStyleIdx="2" presStyleCnt="4"/>
      <dgm:spPr/>
    </dgm:pt>
    <dgm:pt modelId="{9A0A6DB5-4040-4662-A013-CA66722B9F32}" type="pres">
      <dgm:prSet presAssocID="{C50A27A0-702D-4F86-8B9C-A7043A0E7078}" presName="tile3text" presStyleLbl="node1" presStyleIdx="2" presStyleCnt="4">
        <dgm:presLayoutVars>
          <dgm:chMax val="0"/>
          <dgm:chPref val="0"/>
          <dgm:bulletEnabled val="1"/>
        </dgm:presLayoutVars>
      </dgm:prSet>
      <dgm:spPr/>
    </dgm:pt>
    <dgm:pt modelId="{76939AF6-8D19-4734-A852-FD10230F4AA4}" type="pres">
      <dgm:prSet presAssocID="{C50A27A0-702D-4F86-8B9C-A7043A0E7078}" presName="tile4" presStyleLbl="node1" presStyleIdx="3" presStyleCnt="4" custLinFactNeighborX="5121" custLinFactNeighborY="-382"/>
      <dgm:spPr/>
    </dgm:pt>
    <dgm:pt modelId="{4F577559-85BE-41C5-A21B-3225FA7A4981}" type="pres">
      <dgm:prSet presAssocID="{C50A27A0-702D-4F86-8B9C-A7043A0E7078}" presName="tile4text" presStyleLbl="node1" presStyleIdx="3" presStyleCnt="4">
        <dgm:presLayoutVars>
          <dgm:chMax val="0"/>
          <dgm:chPref val="0"/>
          <dgm:bulletEnabled val="1"/>
        </dgm:presLayoutVars>
      </dgm:prSet>
      <dgm:spPr/>
    </dgm:pt>
    <dgm:pt modelId="{A36D1584-3B51-4F4D-9346-3106C1670EA2}" type="pres">
      <dgm:prSet presAssocID="{C50A27A0-702D-4F86-8B9C-A7043A0E7078}" presName="centerTile" presStyleLbl="fgShp" presStyleIdx="0" presStyleCnt="1">
        <dgm:presLayoutVars>
          <dgm:chMax val="0"/>
          <dgm:chPref val="0"/>
        </dgm:presLayoutVars>
      </dgm:prSet>
      <dgm:spPr/>
    </dgm:pt>
  </dgm:ptLst>
  <dgm:cxnLst>
    <dgm:cxn modelId="{63591B07-B8AD-45E9-9F9F-AD1FE6EBEAA1}" srcId="{C50A27A0-702D-4F86-8B9C-A7043A0E7078}" destId="{03009623-05A6-4C46-B471-72AEFD57CA31}" srcOrd="0" destOrd="0" parTransId="{FFEC477C-DB22-47E1-83A1-F39A727A2476}" sibTransId="{BD997EF1-1F30-4CBC-AD8F-5D7E52C89D49}"/>
    <dgm:cxn modelId="{8476500E-6760-495A-8C51-690111F4CB2C}" srcId="{03009623-05A6-4C46-B471-72AEFD57CA31}" destId="{C0D9493C-8BDF-427D-977D-608BA255362C}" srcOrd="2" destOrd="0" parTransId="{01899277-1F03-4812-BD59-EC39443B76C2}" sibTransId="{81BC1002-0371-46CD-8DCF-4E99F9717156}"/>
    <dgm:cxn modelId="{06AC7613-D1C0-4B4D-81AB-7A832A7E9CA1}" srcId="{03009623-05A6-4C46-B471-72AEFD57CA31}" destId="{86A0619C-22AB-4A97-A121-87EFA5BDE997}" srcOrd="0" destOrd="0" parTransId="{C26A5B85-3CA2-41FD-A7C5-A83A5507CB19}" sibTransId="{AAE0E470-11BC-465A-B3A0-C95D5B7E8BB9}"/>
    <dgm:cxn modelId="{E705C430-F893-4DC1-A846-1286AD0DFDB3}" srcId="{03009623-05A6-4C46-B471-72AEFD57CA31}" destId="{B37EEBBB-44DF-4AE5-900D-D2FF38E3503E}" srcOrd="3" destOrd="0" parTransId="{F95F735F-1767-456B-8497-022F9B9367B4}" sibTransId="{850B1648-F279-4D6D-AA1D-407451E3B552}"/>
    <dgm:cxn modelId="{F2698536-F231-4F98-B681-DE0E3EACF725}" type="presOf" srcId="{03009623-05A6-4C46-B471-72AEFD57CA31}" destId="{A36D1584-3B51-4F4D-9346-3106C1670EA2}" srcOrd="0" destOrd="0" presId="urn:microsoft.com/office/officeart/2005/8/layout/matrix1"/>
    <dgm:cxn modelId="{42C73042-E48B-4E23-9EEF-7E4BD14E3ED7}" type="presOf" srcId="{C50A27A0-702D-4F86-8B9C-A7043A0E7078}" destId="{29AE0257-56C7-4663-B133-4C28096709D1}" srcOrd="0" destOrd="0" presId="urn:microsoft.com/office/officeart/2005/8/layout/matrix1"/>
    <dgm:cxn modelId="{4DABE76B-345E-469B-BFCB-FCADCF1BDD71}" type="presOf" srcId="{307AECB7-4F4D-48BF-ACE0-3A9760ACF984}" destId="{2B8F3FE4-7256-4884-817F-47888E553E15}" srcOrd="0" destOrd="0" presId="urn:microsoft.com/office/officeart/2005/8/layout/matrix1"/>
    <dgm:cxn modelId="{8FB33B5A-2C6D-451B-8B5F-8716D38FB8F3}" type="presOf" srcId="{86A0619C-22AB-4A97-A121-87EFA5BDE997}" destId="{A5AE1580-14C2-4687-A795-E5D8D26F78B6}" srcOrd="0" destOrd="0" presId="urn:microsoft.com/office/officeart/2005/8/layout/matrix1"/>
    <dgm:cxn modelId="{58843581-A4D5-4702-B0BB-DD9BEDE8C540}" type="presOf" srcId="{C0D9493C-8BDF-427D-977D-608BA255362C}" destId="{14C54219-D669-436C-93DF-87B1AD57F391}" srcOrd="0" destOrd="0" presId="urn:microsoft.com/office/officeart/2005/8/layout/matrix1"/>
    <dgm:cxn modelId="{730F2882-36A6-4DD8-B47D-CBC55002D6FE}" srcId="{03009623-05A6-4C46-B471-72AEFD57CA31}" destId="{307AECB7-4F4D-48BF-ACE0-3A9760ACF984}" srcOrd="1" destOrd="0" parTransId="{909D7693-A3D4-431E-91A5-40F3FA3394BA}" sibTransId="{FC61CB5A-600E-4708-BA14-79B0DAC740A7}"/>
    <dgm:cxn modelId="{D325E988-48DE-43E5-BDE4-EF2BEF175C60}" type="presOf" srcId="{307AECB7-4F4D-48BF-ACE0-3A9760ACF984}" destId="{80C0BDD5-CB12-4351-B404-D1B662AE3AC7}" srcOrd="1" destOrd="0" presId="urn:microsoft.com/office/officeart/2005/8/layout/matrix1"/>
    <dgm:cxn modelId="{895DB1B2-C52B-4C94-B101-4229E7C24DF3}" type="presOf" srcId="{86A0619C-22AB-4A97-A121-87EFA5BDE997}" destId="{66C05114-114A-4F48-8BCF-13636E73126D}" srcOrd="1" destOrd="0" presId="urn:microsoft.com/office/officeart/2005/8/layout/matrix1"/>
    <dgm:cxn modelId="{3A04F8F3-BE05-4755-97E7-70AABB7AE559}" type="presOf" srcId="{B37EEBBB-44DF-4AE5-900D-D2FF38E3503E}" destId="{4F577559-85BE-41C5-A21B-3225FA7A4981}" srcOrd="1" destOrd="0" presId="urn:microsoft.com/office/officeart/2005/8/layout/matrix1"/>
    <dgm:cxn modelId="{2584A7F7-8BDE-4F5B-9318-98AF020D47BC}" type="presOf" srcId="{B37EEBBB-44DF-4AE5-900D-D2FF38E3503E}" destId="{76939AF6-8D19-4734-A852-FD10230F4AA4}" srcOrd="0" destOrd="0" presId="urn:microsoft.com/office/officeart/2005/8/layout/matrix1"/>
    <dgm:cxn modelId="{F39AE7F9-81E1-43A7-91E0-4F5DC1E147E3}" type="presOf" srcId="{C0D9493C-8BDF-427D-977D-608BA255362C}" destId="{9A0A6DB5-4040-4662-A013-CA66722B9F32}" srcOrd="1" destOrd="0" presId="urn:microsoft.com/office/officeart/2005/8/layout/matrix1"/>
    <dgm:cxn modelId="{CF10219E-3436-4218-95AB-8CD3DD45ED4D}" type="presParOf" srcId="{29AE0257-56C7-4663-B133-4C28096709D1}" destId="{4929F32F-E51F-4E52-A301-7E26EB889718}" srcOrd="0" destOrd="0" presId="urn:microsoft.com/office/officeart/2005/8/layout/matrix1"/>
    <dgm:cxn modelId="{F84B2444-EB26-4FB0-A856-74AEBAED3437}" type="presParOf" srcId="{4929F32F-E51F-4E52-A301-7E26EB889718}" destId="{A5AE1580-14C2-4687-A795-E5D8D26F78B6}" srcOrd="0" destOrd="0" presId="urn:microsoft.com/office/officeart/2005/8/layout/matrix1"/>
    <dgm:cxn modelId="{985D083F-9D22-4C2A-9B0D-2C9E88F3DF3B}" type="presParOf" srcId="{4929F32F-E51F-4E52-A301-7E26EB889718}" destId="{66C05114-114A-4F48-8BCF-13636E73126D}" srcOrd="1" destOrd="0" presId="urn:microsoft.com/office/officeart/2005/8/layout/matrix1"/>
    <dgm:cxn modelId="{75F3E9D4-7037-439E-A9B8-F99108CFEAB4}" type="presParOf" srcId="{4929F32F-E51F-4E52-A301-7E26EB889718}" destId="{2B8F3FE4-7256-4884-817F-47888E553E15}" srcOrd="2" destOrd="0" presId="urn:microsoft.com/office/officeart/2005/8/layout/matrix1"/>
    <dgm:cxn modelId="{8E55A59F-8A4C-486F-A266-45994E4720F5}" type="presParOf" srcId="{4929F32F-E51F-4E52-A301-7E26EB889718}" destId="{80C0BDD5-CB12-4351-B404-D1B662AE3AC7}" srcOrd="3" destOrd="0" presId="urn:microsoft.com/office/officeart/2005/8/layout/matrix1"/>
    <dgm:cxn modelId="{4726E961-BAF6-4058-914E-D4712463D543}" type="presParOf" srcId="{4929F32F-E51F-4E52-A301-7E26EB889718}" destId="{14C54219-D669-436C-93DF-87B1AD57F391}" srcOrd="4" destOrd="0" presId="urn:microsoft.com/office/officeart/2005/8/layout/matrix1"/>
    <dgm:cxn modelId="{BE872EAD-03EC-43BC-A6C5-1526677E2172}" type="presParOf" srcId="{4929F32F-E51F-4E52-A301-7E26EB889718}" destId="{9A0A6DB5-4040-4662-A013-CA66722B9F32}" srcOrd="5" destOrd="0" presId="urn:microsoft.com/office/officeart/2005/8/layout/matrix1"/>
    <dgm:cxn modelId="{029492B0-5CB7-4BE1-8BF9-814C1F9DE548}" type="presParOf" srcId="{4929F32F-E51F-4E52-A301-7E26EB889718}" destId="{76939AF6-8D19-4734-A852-FD10230F4AA4}" srcOrd="6" destOrd="0" presId="urn:microsoft.com/office/officeart/2005/8/layout/matrix1"/>
    <dgm:cxn modelId="{D2585964-E846-4E4A-8511-2A7176EB6773}" type="presParOf" srcId="{4929F32F-E51F-4E52-A301-7E26EB889718}" destId="{4F577559-85BE-41C5-A21B-3225FA7A4981}" srcOrd="7" destOrd="0" presId="urn:microsoft.com/office/officeart/2005/8/layout/matrix1"/>
    <dgm:cxn modelId="{AF2D4795-4AAF-48F3-A780-5DDAAF4276EA}" type="presParOf" srcId="{29AE0257-56C7-4663-B133-4C28096709D1}" destId="{A36D1584-3B51-4F4D-9346-3106C1670EA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6DE12-8721-4259-B549-1B6DE92B8CDA}">
      <dsp:nvSpPr>
        <dsp:cNvPr id="0" name=""/>
        <dsp:cNvSpPr/>
      </dsp:nvSpPr>
      <dsp:spPr>
        <a:xfrm>
          <a:off x="5300" y="36159"/>
          <a:ext cx="722208" cy="822743"/>
        </a:xfrm>
        <a:prstGeom prst="roundRect">
          <a:avLst>
            <a:gd name="adj" fmla="val 10000"/>
          </a:avLst>
        </a:prstGeom>
        <a:solidFill>
          <a:srgbClr val="AD72C0"/>
        </a:solidFill>
        <a:ln w="25400" cap="flat" cmpd="sng" algn="ctr">
          <a:solidFill>
            <a:srgbClr val="DDDDD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dirty="0">
              <a:solidFill>
                <a:srgbClr val="FFFFFF"/>
              </a:solidFill>
              <a:effectLst/>
              <a:latin typeface="Arial" panose="020B0604020202020204" pitchFamily="34" charset="0"/>
              <a:ea typeface="+mn-ea"/>
              <a:cs typeface="Arial" panose="020B0604020202020204" pitchFamily="34" charset="0"/>
            </a:rPr>
            <a:t>Valmennus-tilaisuuden alustus</a:t>
          </a:r>
        </a:p>
      </dsp:txBody>
      <dsp:txXfrm>
        <a:off x="26453" y="57312"/>
        <a:ext cx="679902" cy="780437"/>
      </dsp:txXfrm>
    </dsp:sp>
    <dsp:sp modelId="{60C6CD62-46CB-49CE-B06A-47743091D17F}">
      <dsp:nvSpPr>
        <dsp:cNvPr id="0" name=""/>
        <dsp:cNvSpPr/>
      </dsp:nvSpPr>
      <dsp:spPr>
        <a:xfrm>
          <a:off x="795084"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b="0" kern="1200"/>
        </a:p>
      </dsp:txBody>
      <dsp:txXfrm>
        <a:off x="795084" y="397254"/>
        <a:ext cx="100283" cy="100553"/>
      </dsp:txXfrm>
    </dsp:sp>
    <dsp:sp modelId="{7E94D341-41F7-467D-9233-481719B4FC7A}">
      <dsp:nvSpPr>
        <dsp:cNvPr id="0" name=""/>
        <dsp:cNvSpPr/>
      </dsp:nvSpPr>
      <dsp:spPr>
        <a:xfrm>
          <a:off x="997813" y="36159"/>
          <a:ext cx="843420" cy="822743"/>
        </a:xfrm>
        <a:prstGeom prst="roundRect">
          <a:avLst>
            <a:gd name="adj" fmla="val 10000"/>
          </a:avLst>
        </a:prstGeom>
        <a:solidFill>
          <a:srgbClr val="304E88">
            <a:hueOff val="0"/>
            <a:satOff val="0"/>
            <a:lumOff val="0"/>
            <a:alphaOff val="0"/>
          </a:srgbClr>
        </a:solidFill>
        <a:ln w="25400" cap="flat" cmpd="sng" algn="ctr">
          <a:solidFill>
            <a:srgbClr val="DDDDD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dirty="0">
              <a:solidFill>
                <a:schemeClr val="bg1"/>
              </a:solidFill>
              <a:effectLst/>
              <a:latin typeface="Arial" panose="020B0604020202020204" pitchFamily="34" charset="0"/>
              <a:cs typeface="Arial" panose="020B0604020202020204" pitchFamily="34" charset="0"/>
            </a:rPr>
            <a:t>Julkisen hallinnon </a:t>
          </a:r>
          <a:r>
            <a:rPr lang="fi-FI" sz="900" b="0" i="0" u="none" strike="noStrike" kern="1200" dirty="0" err="1">
              <a:solidFill>
                <a:schemeClr val="bg1"/>
              </a:solidFill>
              <a:effectLst/>
              <a:latin typeface="Arial" panose="020B0604020202020204" pitchFamily="34" charset="0"/>
              <a:cs typeface="Arial" panose="020B0604020202020204" pitchFamily="34" charset="0"/>
            </a:rPr>
            <a:t>kokonais</a:t>
          </a:r>
          <a:r>
            <a:rPr lang="fi-FI" sz="900" b="0" i="0" u="none" strike="noStrike" kern="1200" dirty="0">
              <a:solidFill>
                <a:schemeClr val="bg1"/>
              </a:solidFill>
              <a:effectLst/>
              <a:latin typeface="Arial" panose="020B0604020202020204" pitchFamily="34" charset="0"/>
              <a:cs typeface="Arial" panose="020B0604020202020204" pitchFamily="34" charset="0"/>
            </a:rPr>
            <a:t>-arkkitehtuuri (JHKA 2.0) </a:t>
          </a:r>
          <a:endParaRPr lang="fi-FI" sz="900" b="0" i="0" u="none" strike="noStrike" kern="1200" baseline="0" dirty="0">
            <a:solidFill>
              <a:schemeClr val="bg1"/>
            </a:solidFill>
            <a:effectLst/>
            <a:latin typeface="Arial" panose="020B0604020202020204" pitchFamily="34" charset="0"/>
            <a:ea typeface="+mn-ea"/>
            <a:cs typeface="Arial" panose="020B0604020202020204" pitchFamily="34" charset="0"/>
          </a:endParaRPr>
        </a:p>
      </dsp:txBody>
      <dsp:txXfrm>
        <a:off x="1021910" y="60256"/>
        <a:ext cx="795226" cy="774549"/>
      </dsp:txXfrm>
    </dsp:sp>
    <dsp:sp modelId="{A64C1E6B-9FED-4933-BF8C-71F7EFA8B178}">
      <dsp:nvSpPr>
        <dsp:cNvPr id="0" name=""/>
        <dsp:cNvSpPr/>
      </dsp:nvSpPr>
      <dsp:spPr>
        <a:xfrm>
          <a:off x="1908810"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b="0" kern="1200"/>
        </a:p>
      </dsp:txBody>
      <dsp:txXfrm>
        <a:off x="1908810" y="397254"/>
        <a:ext cx="100283" cy="100553"/>
      </dsp:txXfrm>
    </dsp:sp>
    <dsp:sp modelId="{6A429CB8-A7BB-4669-A5E1-E2AB51A0EF46}">
      <dsp:nvSpPr>
        <dsp:cNvPr id="0" name=""/>
        <dsp:cNvSpPr/>
      </dsp:nvSpPr>
      <dsp:spPr>
        <a:xfrm>
          <a:off x="2111539" y="36159"/>
          <a:ext cx="760057" cy="8227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baseline="0" dirty="0">
              <a:effectLst/>
              <a:latin typeface="Arial" panose="020B0604020202020204" pitchFamily="34" charset="0"/>
              <a:ea typeface="+mn-ea"/>
              <a:cs typeface="Arial" panose="020B0604020202020204" pitchFamily="34" charset="0"/>
            </a:rPr>
            <a:t>JHS 179 2.0 käytännössä</a:t>
          </a:r>
          <a:endParaRPr lang="fi-FI" sz="900" b="0" kern="1200" dirty="0"/>
        </a:p>
      </dsp:txBody>
      <dsp:txXfrm>
        <a:off x="2133800" y="58420"/>
        <a:ext cx="715535" cy="778221"/>
      </dsp:txXfrm>
    </dsp:sp>
    <dsp:sp modelId="{BF94383F-8D8B-4F16-B0A8-440B895513A5}">
      <dsp:nvSpPr>
        <dsp:cNvPr id="0" name=""/>
        <dsp:cNvSpPr/>
      </dsp:nvSpPr>
      <dsp:spPr>
        <a:xfrm>
          <a:off x="2939173"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b="0" kern="1200"/>
        </a:p>
      </dsp:txBody>
      <dsp:txXfrm>
        <a:off x="2939173" y="397254"/>
        <a:ext cx="100283" cy="100553"/>
      </dsp:txXfrm>
    </dsp:sp>
    <dsp:sp modelId="{09199B15-E4DB-4A68-9240-EAFB814A5151}">
      <dsp:nvSpPr>
        <dsp:cNvPr id="0" name=""/>
        <dsp:cNvSpPr/>
      </dsp:nvSpPr>
      <dsp:spPr>
        <a:xfrm>
          <a:off x="3141902" y="36159"/>
          <a:ext cx="724823" cy="8227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baseline="0" dirty="0">
              <a:effectLst/>
              <a:latin typeface="Arial" panose="020B0604020202020204" pitchFamily="34" charset="0"/>
              <a:ea typeface="+mn-ea"/>
              <a:cs typeface="Arial" panose="020B0604020202020204" pitchFamily="34" charset="0"/>
            </a:rPr>
            <a:t>Kyvykkyys-pohjainen suunnittelu</a:t>
          </a:r>
          <a:endParaRPr lang="fi-FI" sz="900" b="0" kern="1200" dirty="0"/>
        </a:p>
      </dsp:txBody>
      <dsp:txXfrm>
        <a:off x="3163131" y="57388"/>
        <a:ext cx="682365" cy="780285"/>
      </dsp:txXfrm>
    </dsp:sp>
    <dsp:sp modelId="{4915A490-B11E-412F-BCB4-CA7B05458F67}">
      <dsp:nvSpPr>
        <dsp:cNvPr id="0" name=""/>
        <dsp:cNvSpPr/>
      </dsp:nvSpPr>
      <dsp:spPr>
        <a:xfrm>
          <a:off x="3934302"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b="0" kern="1200"/>
        </a:p>
      </dsp:txBody>
      <dsp:txXfrm>
        <a:off x="3934302" y="397254"/>
        <a:ext cx="100283" cy="100553"/>
      </dsp:txXfrm>
    </dsp:sp>
    <dsp:sp modelId="{932DB15C-E8F5-47A3-A2DA-7953E4772689}">
      <dsp:nvSpPr>
        <dsp:cNvPr id="0" name=""/>
        <dsp:cNvSpPr/>
      </dsp:nvSpPr>
      <dsp:spPr>
        <a:xfrm>
          <a:off x="4137031" y="36159"/>
          <a:ext cx="752259" cy="8227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dirty="0">
              <a:effectLst/>
              <a:latin typeface="Arial" panose="020B0604020202020204" pitchFamily="34" charset="0"/>
              <a:cs typeface="Arial" panose="020B0604020202020204" pitchFamily="34" charset="0"/>
            </a:rPr>
            <a:t>Toiminnan johtamisen</a:t>
          </a:r>
          <a:r>
            <a:rPr lang="fi-FI" sz="900" b="0" i="0" u="none" strike="noStrike" kern="1200" baseline="0" dirty="0">
              <a:effectLst/>
              <a:latin typeface="Arial" panose="020B0604020202020204" pitchFamily="34" charset="0"/>
              <a:cs typeface="Arial" panose="020B0604020202020204" pitchFamily="34" charset="0"/>
            </a:rPr>
            <a:t> kytkeminen</a:t>
          </a:r>
          <a:r>
            <a:rPr lang="fi-FI" sz="900" b="0" i="0" u="none" strike="noStrike" kern="1200" dirty="0">
              <a:effectLst/>
              <a:latin typeface="Arial" panose="020B0604020202020204" pitchFamily="34" charset="0"/>
              <a:cs typeface="Arial" panose="020B0604020202020204" pitchFamily="34" charset="0"/>
            </a:rPr>
            <a:t> toiminnan </a:t>
          </a:r>
          <a:r>
            <a:rPr lang="fi-FI" sz="900" b="0" i="0" u="none" strike="noStrike" kern="1200" dirty="0" err="1">
              <a:effectLst/>
              <a:latin typeface="Arial" panose="020B0604020202020204" pitchFamily="34" charset="0"/>
              <a:cs typeface="Arial" panose="020B0604020202020204" pitchFamily="34" charset="0"/>
            </a:rPr>
            <a:t>kehittämi-seen</a:t>
          </a:r>
          <a:endParaRPr lang="fi-FI" sz="900" b="0" kern="1200" dirty="0"/>
        </a:p>
      </dsp:txBody>
      <dsp:txXfrm>
        <a:off x="4159064" y="58192"/>
        <a:ext cx="708193" cy="778677"/>
      </dsp:txXfrm>
    </dsp:sp>
    <dsp:sp modelId="{91A75555-A9ED-442C-BA93-A4353F1EEEEC}">
      <dsp:nvSpPr>
        <dsp:cNvPr id="0" name=""/>
        <dsp:cNvSpPr/>
      </dsp:nvSpPr>
      <dsp:spPr>
        <a:xfrm>
          <a:off x="4956867"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b="0" kern="1200"/>
        </a:p>
      </dsp:txBody>
      <dsp:txXfrm>
        <a:off x="4956867" y="397254"/>
        <a:ext cx="100283" cy="100553"/>
      </dsp:txXfrm>
    </dsp:sp>
    <dsp:sp modelId="{84D95C5D-8311-47E1-A55B-FF8908494CFD}">
      <dsp:nvSpPr>
        <dsp:cNvPr id="0" name=""/>
        <dsp:cNvSpPr/>
      </dsp:nvSpPr>
      <dsp:spPr>
        <a:xfrm>
          <a:off x="5159596" y="36159"/>
          <a:ext cx="875532" cy="8227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dirty="0">
              <a:effectLst/>
              <a:latin typeface="Arial" panose="020B0604020202020204" pitchFamily="34" charset="0"/>
              <a:cs typeface="Arial" panose="020B0604020202020204" pitchFamily="34" charset="0"/>
            </a:rPr>
            <a:t>Toimijoiden vuorovaikutus ja kyvykkyys-vaatimukset</a:t>
          </a:r>
          <a:endParaRPr lang="fi-FI" sz="900" b="0" kern="1200" dirty="0"/>
        </a:p>
      </dsp:txBody>
      <dsp:txXfrm>
        <a:off x="5183693" y="60256"/>
        <a:ext cx="827338" cy="774549"/>
      </dsp:txXfrm>
    </dsp:sp>
    <dsp:sp modelId="{249D6E19-5F16-4480-A56E-50A9A56237CB}">
      <dsp:nvSpPr>
        <dsp:cNvPr id="0" name=""/>
        <dsp:cNvSpPr/>
      </dsp:nvSpPr>
      <dsp:spPr>
        <a:xfrm>
          <a:off x="6102705"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102705" y="397254"/>
        <a:ext cx="100283" cy="100553"/>
      </dsp:txXfrm>
    </dsp:sp>
    <dsp:sp modelId="{E51E912C-D8E6-4A82-BD96-72C8B637F86F}">
      <dsp:nvSpPr>
        <dsp:cNvPr id="0" name=""/>
        <dsp:cNvSpPr/>
      </dsp:nvSpPr>
      <dsp:spPr>
        <a:xfrm>
          <a:off x="6305434" y="36159"/>
          <a:ext cx="704794" cy="8227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dirty="0" err="1">
              <a:effectLst/>
              <a:latin typeface="Arial" panose="020B0604020202020204" pitchFamily="34" charset="0"/>
              <a:cs typeface="Arial" panose="020B0604020202020204" pitchFamily="34" charset="0"/>
            </a:rPr>
            <a:t>Kehittämis</a:t>
          </a:r>
          <a:r>
            <a:rPr lang="fi-FI" sz="900" b="0" i="0" u="none" strike="noStrike" kern="1200" dirty="0">
              <a:effectLst/>
              <a:latin typeface="Arial" panose="020B0604020202020204" pitchFamily="34" charset="0"/>
              <a:cs typeface="Arial" panose="020B0604020202020204" pitchFamily="34" charset="0"/>
            </a:rPr>
            <a:t>-pakettien määrittä-</a:t>
          </a:r>
          <a:r>
            <a:rPr lang="fi-FI" sz="900" b="0" i="0" u="none" strike="noStrike" kern="1200" dirty="0" err="1">
              <a:effectLst/>
              <a:latin typeface="Arial" panose="020B0604020202020204" pitchFamily="34" charset="0"/>
              <a:cs typeface="Arial" panose="020B0604020202020204" pitchFamily="34" charset="0"/>
            </a:rPr>
            <a:t>minen</a:t>
          </a:r>
          <a:endParaRPr lang="fi-FI" sz="900" b="0" kern="1200" dirty="0"/>
        </a:p>
      </dsp:txBody>
      <dsp:txXfrm>
        <a:off x="6326077" y="56802"/>
        <a:ext cx="663508" cy="781457"/>
      </dsp:txXfrm>
    </dsp:sp>
    <dsp:sp modelId="{FCC3A91B-B21B-4EA6-BA62-0E2B45A3FDD0}">
      <dsp:nvSpPr>
        <dsp:cNvPr id="0" name=""/>
        <dsp:cNvSpPr/>
      </dsp:nvSpPr>
      <dsp:spPr>
        <a:xfrm>
          <a:off x="7077804"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b="0" kern="1200"/>
        </a:p>
      </dsp:txBody>
      <dsp:txXfrm>
        <a:off x="7077804" y="397254"/>
        <a:ext cx="100283" cy="100553"/>
      </dsp:txXfrm>
    </dsp:sp>
    <dsp:sp modelId="{4D096BEB-7C77-4ACD-ADE3-D6A6FA388C47}">
      <dsp:nvSpPr>
        <dsp:cNvPr id="0" name=""/>
        <dsp:cNvSpPr/>
      </dsp:nvSpPr>
      <dsp:spPr>
        <a:xfrm>
          <a:off x="7280533" y="36159"/>
          <a:ext cx="808314" cy="8227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dirty="0">
              <a:effectLst/>
              <a:latin typeface="Arial" panose="020B0604020202020204" pitchFamily="34" charset="0"/>
              <a:cs typeface="Arial" panose="020B0604020202020204" pitchFamily="34" charset="0"/>
            </a:rPr>
            <a:t>Tiekartan laatiminen, toteutus ja seuranta</a:t>
          </a:r>
          <a:endParaRPr lang="fi-FI" sz="900" b="0" kern="1200" dirty="0"/>
        </a:p>
      </dsp:txBody>
      <dsp:txXfrm>
        <a:off x="7304208" y="59834"/>
        <a:ext cx="760964" cy="775393"/>
      </dsp:txXfrm>
    </dsp:sp>
    <dsp:sp modelId="{F05F9713-3412-44DA-B700-7379B7E0022B}">
      <dsp:nvSpPr>
        <dsp:cNvPr id="0" name=""/>
        <dsp:cNvSpPr/>
      </dsp:nvSpPr>
      <dsp:spPr>
        <a:xfrm>
          <a:off x="8156424" y="363736"/>
          <a:ext cx="143261" cy="1675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b="0" kern="1200"/>
        </a:p>
      </dsp:txBody>
      <dsp:txXfrm>
        <a:off x="8156424" y="397254"/>
        <a:ext cx="100283" cy="100553"/>
      </dsp:txXfrm>
    </dsp:sp>
    <dsp:sp modelId="{F9AA93E1-59C9-47FC-AD58-AB50F888E564}">
      <dsp:nvSpPr>
        <dsp:cNvPr id="0" name=""/>
        <dsp:cNvSpPr/>
      </dsp:nvSpPr>
      <dsp:spPr>
        <a:xfrm>
          <a:off x="8359152" y="36159"/>
          <a:ext cx="779546" cy="8227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fi-FI" sz="900" b="0" i="0" u="none" strike="noStrike" kern="1200" dirty="0">
              <a:effectLst/>
              <a:latin typeface="Arial" panose="020B0604020202020204" pitchFamily="34" charset="0"/>
              <a:cs typeface="Arial" panose="020B0604020202020204" pitchFamily="34" charset="0"/>
            </a:rPr>
            <a:t>Kertauskoe ja tilaisuuden päätös</a:t>
          </a:r>
          <a:endParaRPr lang="fi-FI" sz="900" b="0" kern="1200" dirty="0"/>
        </a:p>
      </dsp:txBody>
      <dsp:txXfrm>
        <a:off x="8381984" y="58991"/>
        <a:ext cx="733882" cy="777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E1580-14C2-4687-A795-E5D8D26F78B6}">
      <dsp:nvSpPr>
        <dsp:cNvPr id="0" name=""/>
        <dsp:cNvSpPr/>
      </dsp:nvSpPr>
      <dsp:spPr>
        <a:xfrm rot="16200000">
          <a:off x="802084" y="-802084"/>
          <a:ext cx="2372519" cy="397668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fi-FI" sz="3300" kern="1200" dirty="0"/>
            <a:t>1. Strategiakartta</a:t>
          </a:r>
        </a:p>
      </dsp:txBody>
      <dsp:txXfrm rot="5400000">
        <a:off x="0" y="0"/>
        <a:ext cx="3976687" cy="1779389"/>
      </dsp:txXfrm>
    </dsp:sp>
    <dsp:sp modelId="{2B8F3FE4-7256-4884-817F-47888E553E15}">
      <dsp:nvSpPr>
        <dsp:cNvPr id="0" name=""/>
        <dsp:cNvSpPr/>
      </dsp:nvSpPr>
      <dsp:spPr>
        <a:xfrm>
          <a:off x="3976687" y="0"/>
          <a:ext cx="3976687" cy="2372519"/>
        </a:xfrm>
        <a:prstGeom prst="round1Rect">
          <a:avLst/>
        </a:prstGeom>
        <a:solidFill>
          <a:schemeClr val="accent3">
            <a:hueOff val="-5707697"/>
            <a:satOff val="-12745"/>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fi-FI" sz="3300" kern="1200" dirty="0"/>
            <a:t>2. Liiketoiminta-malli</a:t>
          </a:r>
        </a:p>
      </dsp:txBody>
      <dsp:txXfrm>
        <a:off x="3976687" y="0"/>
        <a:ext cx="3976687" cy="1779389"/>
      </dsp:txXfrm>
    </dsp:sp>
    <dsp:sp modelId="{14C54219-D669-436C-93DF-87B1AD57F391}">
      <dsp:nvSpPr>
        <dsp:cNvPr id="0" name=""/>
        <dsp:cNvSpPr/>
      </dsp:nvSpPr>
      <dsp:spPr>
        <a:xfrm rot="10800000">
          <a:off x="0" y="2372519"/>
          <a:ext cx="3976687" cy="2372519"/>
        </a:xfrm>
        <a:prstGeom prst="round1Rect">
          <a:avLst/>
        </a:prstGeom>
        <a:solidFill>
          <a:schemeClr val="accent3">
            <a:hueOff val="-11415395"/>
            <a:satOff val="-25491"/>
            <a:lumOff val="-4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fi-FI" sz="3300" kern="1200" dirty="0"/>
            <a:t>3. </a:t>
          </a:r>
          <a:r>
            <a:rPr lang="fi-FI" sz="3300" kern="1200" dirty="0" err="1"/>
            <a:t>Kehittämis</a:t>
          </a:r>
          <a:r>
            <a:rPr lang="fi-FI" sz="3300" kern="1200" dirty="0"/>
            <a:t>-paketti</a:t>
          </a:r>
        </a:p>
      </dsp:txBody>
      <dsp:txXfrm rot="10800000">
        <a:off x="0" y="2965648"/>
        <a:ext cx="3976687" cy="1779389"/>
      </dsp:txXfrm>
    </dsp:sp>
    <dsp:sp modelId="{76939AF6-8D19-4734-A852-FD10230F4AA4}">
      <dsp:nvSpPr>
        <dsp:cNvPr id="0" name=""/>
        <dsp:cNvSpPr/>
      </dsp:nvSpPr>
      <dsp:spPr>
        <a:xfrm rot="5400000">
          <a:off x="4778771" y="1570434"/>
          <a:ext cx="2372519" cy="3976687"/>
        </a:xfrm>
        <a:prstGeom prst="round1Rect">
          <a:avLst/>
        </a:prstGeom>
        <a:solidFill>
          <a:schemeClr val="accent3">
            <a:hueOff val="-17123091"/>
            <a:satOff val="-38236"/>
            <a:lumOff val="-6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fi-FI" sz="3300" kern="1200" dirty="0"/>
            <a:t>4. Tiekartta</a:t>
          </a:r>
        </a:p>
      </dsp:txBody>
      <dsp:txXfrm rot="-5400000">
        <a:off x="3976687" y="2965648"/>
        <a:ext cx="3976687" cy="1779389"/>
      </dsp:txXfrm>
    </dsp:sp>
    <dsp:sp modelId="{A36D1584-3B51-4F4D-9346-3106C1670EA2}">
      <dsp:nvSpPr>
        <dsp:cNvPr id="0" name=""/>
        <dsp:cNvSpPr/>
      </dsp:nvSpPr>
      <dsp:spPr>
        <a:xfrm>
          <a:off x="2783681" y="1779389"/>
          <a:ext cx="2386012" cy="1186259"/>
        </a:xfrm>
        <a:prstGeom prst="roundRect">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Kyvykkyys</a:t>
          </a:r>
        </a:p>
      </dsp:txBody>
      <dsp:txXfrm>
        <a:off x="2841589" y="1837297"/>
        <a:ext cx="2270196" cy="10704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E1580-14C2-4687-A795-E5D8D26F78B6}">
      <dsp:nvSpPr>
        <dsp:cNvPr id="0" name=""/>
        <dsp:cNvSpPr/>
      </dsp:nvSpPr>
      <dsp:spPr>
        <a:xfrm rot="16200000">
          <a:off x="881091" y="-881091"/>
          <a:ext cx="870724" cy="263290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a:t>1. Strategiakartta</a:t>
          </a:r>
        </a:p>
      </dsp:txBody>
      <dsp:txXfrm rot="5400000">
        <a:off x="-1" y="1"/>
        <a:ext cx="2632907" cy="653043"/>
      </dsp:txXfrm>
    </dsp:sp>
    <dsp:sp modelId="{2B8F3FE4-7256-4884-817F-47888E553E15}">
      <dsp:nvSpPr>
        <dsp:cNvPr id="0" name=""/>
        <dsp:cNvSpPr/>
      </dsp:nvSpPr>
      <dsp:spPr>
        <a:xfrm>
          <a:off x="2632907" y="0"/>
          <a:ext cx="2632907" cy="870724"/>
        </a:xfrm>
        <a:prstGeom prst="round1Rect">
          <a:avLst/>
        </a:prstGeom>
        <a:solidFill>
          <a:schemeClr val="accent3">
            <a:hueOff val="-5707697"/>
            <a:satOff val="-12745"/>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a:t>2. Liiketoimintamalli</a:t>
          </a:r>
        </a:p>
      </dsp:txBody>
      <dsp:txXfrm>
        <a:off x="2632907" y="0"/>
        <a:ext cx="2632907" cy="653043"/>
      </dsp:txXfrm>
    </dsp:sp>
    <dsp:sp modelId="{14C54219-D669-436C-93DF-87B1AD57F391}">
      <dsp:nvSpPr>
        <dsp:cNvPr id="0" name=""/>
        <dsp:cNvSpPr/>
      </dsp:nvSpPr>
      <dsp:spPr>
        <a:xfrm rot="10800000">
          <a:off x="0" y="870724"/>
          <a:ext cx="2632907" cy="870724"/>
        </a:xfrm>
        <a:prstGeom prst="round1Rect">
          <a:avLst/>
        </a:prstGeom>
        <a:solidFill>
          <a:schemeClr val="accent3">
            <a:hueOff val="-11415395"/>
            <a:satOff val="-25491"/>
            <a:lumOff val="-4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a:t>3. Kehittämispaketti</a:t>
          </a:r>
        </a:p>
      </dsp:txBody>
      <dsp:txXfrm rot="10800000">
        <a:off x="0" y="1088405"/>
        <a:ext cx="2632907" cy="653043"/>
      </dsp:txXfrm>
    </dsp:sp>
    <dsp:sp modelId="{76939AF6-8D19-4734-A852-FD10230F4AA4}">
      <dsp:nvSpPr>
        <dsp:cNvPr id="0" name=""/>
        <dsp:cNvSpPr/>
      </dsp:nvSpPr>
      <dsp:spPr>
        <a:xfrm rot="5400000">
          <a:off x="3513998" y="-13692"/>
          <a:ext cx="870724" cy="2632907"/>
        </a:xfrm>
        <a:prstGeom prst="round1Rect">
          <a:avLst/>
        </a:prstGeom>
        <a:solidFill>
          <a:schemeClr val="accent3">
            <a:hueOff val="-17123091"/>
            <a:satOff val="-38236"/>
            <a:lumOff val="-6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a:t>4. Tiekartta</a:t>
          </a:r>
        </a:p>
      </dsp:txBody>
      <dsp:txXfrm rot="-5400000">
        <a:off x="2632906" y="1085079"/>
        <a:ext cx="2632907" cy="653043"/>
      </dsp:txXfrm>
    </dsp:sp>
    <dsp:sp modelId="{A36D1584-3B51-4F4D-9346-3106C1670EA2}">
      <dsp:nvSpPr>
        <dsp:cNvPr id="0" name=""/>
        <dsp:cNvSpPr/>
      </dsp:nvSpPr>
      <dsp:spPr>
        <a:xfrm>
          <a:off x="1843034" y="653043"/>
          <a:ext cx="1579744" cy="435362"/>
        </a:xfrm>
        <a:prstGeom prst="roundRect">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Kyvykkyys</a:t>
          </a:r>
        </a:p>
      </dsp:txBody>
      <dsp:txXfrm>
        <a:off x="1864287" y="674296"/>
        <a:ext cx="1537238" cy="3928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19043" cy="492680"/>
          </a:xfrm>
          <a:prstGeom prst="rect">
            <a:avLst/>
          </a:prstGeom>
          <a:noFill/>
          <a:ln w="9525">
            <a:noFill/>
            <a:miter lim="800000"/>
            <a:headEnd/>
            <a:tailEnd/>
          </a:ln>
          <a:effectLst/>
        </p:spPr>
        <p:txBody>
          <a:bodyPr vert="horz" wrap="square" lIns="91572" tIns="45786" rIns="91572" bIns="45786" numCol="1" anchor="t" anchorCtr="0" compatLnSpc="1">
            <a:prstTxWarp prst="textNoShape">
              <a:avLst/>
            </a:prstTxWarp>
          </a:bodyPr>
          <a:lstStyle>
            <a:lvl1pPr>
              <a:defRPr sz="1200"/>
            </a:lvl1pPr>
          </a:lstStyle>
          <a:p>
            <a:endParaRPr lang="fi-FI"/>
          </a:p>
        </p:txBody>
      </p:sp>
      <p:sp>
        <p:nvSpPr>
          <p:cNvPr id="23555" name="Rectangle 3"/>
          <p:cNvSpPr>
            <a:spLocks noGrp="1" noChangeArrowheads="1"/>
          </p:cNvSpPr>
          <p:nvPr>
            <p:ph type="dt" sz="quarter" idx="1"/>
          </p:nvPr>
        </p:nvSpPr>
        <p:spPr bwMode="auto">
          <a:xfrm>
            <a:off x="3815129" y="0"/>
            <a:ext cx="2919043" cy="492680"/>
          </a:xfrm>
          <a:prstGeom prst="rect">
            <a:avLst/>
          </a:prstGeom>
          <a:noFill/>
          <a:ln w="9525">
            <a:noFill/>
            <a:miter lim="800000"/>
            <a:headEnd/>
            <a:tailEnd/>
          </a:ln>
          <a:effectLst/>
        </p:spPr>
        <p:txBody>
          <a:bodyPr vert="horz" wrap="square" lIns="91572" tIns="45786" rIns="91572" bIns="45786" numCol="1" anchor="t" anchorCtr="0" compatLnSpc="1">
            <a:prstTxWarp prst="textNoShape">
              <a:avLst/>
            </a:prstTxWarp>
          </a:bodyPr>
          <a:lstStyle>
            <a:lvl1pPr algn="r">
              <a:defRPr sz="1200"/>
            </a:lvl1pPr>
          </a:lstStyle>
          <a:p>
            <a:endParaRPr lang="fi-FI"/>
          </a:p>
        </p:txBody>
      </p:sp>
      <p:sp>
        <p:nvSpPr>
          <p:cNvPr id="23556" name="Rectangle 4"/>
          <p:cNvSpPr>
            <a:spLocks noGrp="1" noChangeArrowheads="1"/>
          </p:cNvSpPr>
          <p:nvPr>
            <p:ph type="ftr" sz="quarter" idx="2"/>
          </p:nvPr>
        </p:nvSpPr>
        <p:spPr bwMode="auto">
          <a:xfrm>
            <a:off x="0" y="9372045"/>
            <a:ext cx="2919043" cy="492680"/>
          </a:xfrm>
          <a:prstGeom prst="rect">
            <a:avLst/>
          </a:prstGeom>
          <a:noFill/>
          <a:ln w="9525">
            <a:noFill/>
            <a:miter lim="800000"/>
            <a:headEnd/>
            <a:tailEnd/>
          </a:ln>
          <a:effectLst/>
        </p:spPr>
        <p:txBody>
          <a:bodyPr vert="horz" wrap="square" lIns="91572" tIns="45786" rIns="91572" bIns="45786" numCol="1" anchor="b" anchorCtr="0" compatLnSpc="1">
            <a:prstTxWarp prst="textNoShape">
              <a:avLst/>
            </a:prstTxWarp>
          </a:bodyPr>
          <a:lstStyle>
            <a:lvl1pPr>
              <a:defRPr sz="1200"/>
            </a:lvl1pPr>
          </a:lstStyle>
          <a:p>
            <a:endParaRPr lang="fi-FI"/>
          </a:p>
        </p:txBody>
      </p:sp>
      <p:sp>
        <p:nvSpPr>
          <p:cNvPr id="23557" name="Rectangle 5"/>
          <p:cNvSpPr>
            <a:spLocks noGrp="1" noChangeArrowheads="1"/>
          </p:cNvSpPr>
          <p:nvPr>
            <p:ph type="sldNum" sz="quarter" idx="3"/>
          </p:nvPr>
        </p:nvSpPr>
        <p:spPr bwMode="auto">
          <a:xfrm>
            <a:off x="3815129" y="9372045"/>
            <a:ext cx="2919043" cy="492680"/>
          </a:xfrm>
          <a:prstGeom prst="rect">
            <a:avLst/>
          </a:prstGeom>
          <a:noFill/>
          <a:ln w="9525">
            <a:noFill/>
            <a:miter lim="800000"/>
            <a:headEnd/>
            <a:tailEnd/>
          </a:ln>
          <a:effectLst/>
        </p:spPr>
        <p:txBody>
          <a:bodyPr vert="horz" wrap="square" lIns="91572" tIns="45786" rIns="91572" bIns="45786" numCol="1" anchor="b" anchorCtr="0" compatLnSpc="1">
            <a:prstTxWarp prst="textNoShape">
              <a:avLst/>
            </a:prstTxWarp>
          </a:bodyPr>
          <a:lstStyle>
            <a:lvl1pPr algn="r">
              <a:defRPr sz="1200"/>
            </a:lvl1pPr>
          </a:lstStyle>
          <a:p>
            <a:fld id="{32FEF1A2-79C0-484B-9952-A9F0D850053E}" type="slidenum">
              <a:rPr lang="fi-FI"/>
              <a:pPr/>
              <a:t>‹#›</a:t>
            </a:fld>
            <a:endParaRPr lang="fi-FI"/>
          </a:p>
        </p:txBody>
      </p:sp>
    </p:spTree>
    <p:extLst>
      <p:ext uri="{BB962C8B-B14F-4D97-AF65-F5344CB8AC3E}">
        <p14:creationId xmlns:p14="http://schemas.microsoft.com/office/powerpoint/2010/main" val="30622943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19043" cy="492680"/>
          </a:xfrm>
          <a:prstGeom prst="rect">
            <a:avLst/>
          </a:prstGeom>
          <a:noFill/>
          <a:ln w="9525">
            <a:noFill/>
            <a:miter lim="800000"/>
            <a:headEnd/>
            <a:tailEnd/>
          </a:ln>
          <a:effectLst/>
        </p:spPr>
        <p:txBody>
          <a:bodyPr vert="horz" wrap="square" lIns="91572" tIns="45786" rIns="91572" bIns="45786" numCol="1" anchor="t" anchorCtr="0" compatLnSpc="1">
            <a:prstTxWarp prst="textNoShape">
              <a:avLst/>
            </a:prstTxWarp>
          </a:bodyPr>
          <a:lstStyle>
            <a:lvl1pPr>
              <a:defRPr sz="1200"/>
            </a:lvl1pPr>
          </a:lstStyle>
          <a:p>
            <a:endParaRPr lang="fi-FI"/>
          </a:p>
        </p:txBody>
      </p:sp>
      <p:sp>
        <p:nvSpPr>
          <p:cNvPr id="5123" name="Rectangle 3"/>
          <p:cNvSpPr>
            <a:spLocks noGrp="1" noChangeArrowheads="1"/>
          </p:cNvSpPr>
          <p:nvPr>
            <p:ph type="dt" idx="1"/>
          </p:nvPr>
        </p:nvSpPr>
        <p:spPr bwMode="auto">
          <a:xfrm>
            <a:off x="3815129" y="0"/>
            <a:ext cx="2919043" cy="492680"/>
          </a:xfrm>
          <a:prstGeom prst="rect">
            <a:avLst/>
          </a:prstGeom>
          <a:noFill/>
          <a:ln w="9525">
            <a:noFill/>
            <a:miter lim="800000"/>
            <a:headEnd/>
            <a:tailEnd/>
          </a:ln>
          <a:effectLst/>
        </p:spPr>
        <p:txBody>
          <a:bodyPr vert="horz" wrap="square" lIns="91572" tIns="45786" rIns="91572" bIns="45786" numCol="1" anchor="t" anchorCtr="0" compatLnSpc="1">
            <a:prstTxWarp prst="textNoShape">
              <a:avLst/>
            </a:prstTxWarp>
          </a:bodyPr>
          <a:lstStyle>
            <a:lvl1pPr algn="r">
              <a:defRPr sz="1200"/>
            </a:lvl1pPr>
          </a:lstStyle>
          <a:p>
            <a:endParaRPr lang="fi-FI"/>
          </a:p>
        </p:txBody>
      </p:sp>
      <p:sp>
        <p:nvSpPr>
          <p:cNvPr id="5124" name="Rectangle 4"/>
          <p:cNvSpPr>
            <a:spLocks noGrp="1" noRot="1" noChangeAspect="1" noChangeArrowheads="1" noTextEdit="1"/>
          </p:cNvSpPr>
          <p:nvPr>
            <p:ph type="sldImg" idx="2"/>
          </p:nvPr>
        </p:nvSpPr>
        <p:spPr bwMode="auto">
          <a:xfrm>
            <a:off x="901700" y="741363"/>
            <a:ext cx="4932363" cy="3698875"/>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73259" y="4686817"/>
            <a:ext cx="5389247" cy="4438887"/>
          </a:xfrm>
          <a:prstGeom prst="rect">
            <a:avLst/>
          </a:prstGeom>
          <a:noFill/>
          <a:ln w="9525">
            <a:noFill/>
            <a:miter lim="800000"/>
            <a:headEnd/>
            <a:tailEnd/>
          </a:ln>
          <a:effectLst/>
        </p:spPr>
        <p:txBody>
          <a:bodyPr vert="horz" wrap="square" lIns="91572" tIns="45786" rIns="91572" bIns="45786" numCol="1" anchor="t" anchorCtr="0" compatLnSpc="1">
            <a:prstTxWarp prst="textNoShape">
              <a:avLst/>
            </a:prstTxWarp>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126" name="Rectangle 6"/>
          <p:cNvSpPr>
            <a:spLocks noGrp="1" noChangeArrowheads="1"/>
          </p:cNvSpPr>
          <p:nvPr>
            <p:ph type="ftr" sz="quarter" idx="4"/>
          </p:nvPr>
        </p:nvSpPr>
        <p:spPr bwMode="auto">
          <a:xfrm>
            <a:off x="0" y="9372045"/>
            <a:ext cx="2919043" cy="492680"/>
          </a:xfrm>
          <a:prstGeom prst="rect">
            <a:avLst/>
          </a:prstGeom>
          <a:noFill/>
          <a:ln w="9525">
            <a:noFill/>
            <a:miter lim="800000"/>
            <a:headEnd/>
            <a:tailEnd/>
          </a:ln>
          <a:effectLst/>
        </p:spPr>
        <p:txBody>
          <a:bodyPr vert="horz" wrap="square" lIns="91572" tIns="45786" rIns="91572" bIns="45786" numCol="1" anchor="b" anchorCtr="0" compatLnSpc="1">
            <a:prstTxWarp prst="textNoShape">
              <a:avLst/>
            </a:prstTxWarp>
          </a:bodyPr>
          <a:lstStyle>
            <a:lvl1pPr>
              <a:defRPr sz="1200"/>
            </a:lvl1pPr>
          </a:lstStyle>
          <a:p>
            <a:endParaRPr lang="fi-FI"/>
          </a:p>
        </p:txBody>
      </p:sp>
      <p:sp>
        <p:nvSpPr>
          <p:cNvPr id="5127" name="Rectangle 7"/>
          <p:cNvSpPr>
            <a:spLocks noGrp="1" noChangeArrowheads="1"/>
          </p:cNvSpPr>
          <p:nvPr>
            <p:ph type="sldNum" sz="quarter" idx="5"/>
          </p:nvPr>
        </p:nvSpPr>
        <p:spPr bwMode="auto">
          <a:xfrm>
            <a:off x="3815129" y="9372045"/>
            <a:ext cx="2919043" cy="492680"/>
          </a:xfrm>
          <a:prstGeom prst="rect">
            <a:avLst/>
          </a:prstGeom>
          <a:noFill/>
          <a:ln w="9525">
            <a:noFill/>
            <a:miter lim="800000"/>
            <a:headEnd/>
            <a:tailEnd/>
          </a:ln>
          <a:effectLst/>
        </p:spPr>
        <p:txBody>
          <a:bodyPr vert="horz" wrap="square" lIns="91572" tIns="45786" rIns="91572" bIns="45786" numCol="1" anchor="b" anchorCtr="0" compatLnSpc="1">
            <a:prstTxWarp prst="textNoShape">
              <a:avLst/>
            </a:prstTxWarp>
          </a:bodyPr>
          <a:lstStyle>
            <a:lvl1pPr algn="r">
              <a:defRPr sz="1200"/>
            </a:lvl1pPr>
          </a:lstStyle>
          <a:p>
            <a:fld id="{F7D9A693-352C-4A86-B529-FFBE5BB338C3}" type="slidenum">
              <a:rPr lang="fi-FI"/>
              <a:pPr/>
              <a:t>‹#›</a:t>
            </a:fld>
            <a:endParaRPr lang="fi-FI"/>
          </a:p>
        </p:txBody>
      </p:sp>
    </p:spTree>
    <p:extLst>
      <p:ext uri="{BB962C8B-B14F-4D97-AF65-F5344CB8AC3E}">
        <p14:creationId xmlns:p14="http://schemas.microsoft.com/office/powerpoint/2010/main" val="226488299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5</a:t>
            </a:fld>
            <a:endParaRPr lang="fi-FI"/>
          </a:p>
        </p:txBody>
      </p:sp>
    </p:spTree>
    <p:extLst>
      <p:ext uri="{BB962C8B-B14F-4D97-AF65-F5344CB8AC3E}">
        <p14:creationId xmlns:p14="http://schemas.microsoft.com/office/powerpoint/2010/main" val="297550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r>
              <a:rPr lang="en-US" sz="800"/>
              <a:t>www.</a:t>
            </a:r>
          </a:p>
        </p:txBody>
      </p:sp>
      <p:sp>
        <p:nvSpPr>
          <p:cNvPr id="115715" name="Rectangle 6"/>
          <p:cNvSpPr>
            <a:spLocks noGrp="1" noChangeArrowheads="1"/>
          </p:cNvSpPr>
          <p:nvPr>
            <p:ph type="ftr" sz="quarter" idx="4"/>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r>
              <a:rPr lang="en-US" sz="800"/>
              <a:t>© Nokia Siemens Networks     Author   Presentation   Department</a:t>
            </a:r>
          </a:p>
        </p:txBody>
      </p:sp>
      <p:sp>
        <p:nvSpPr>
          <p:cNvPr id="115716" name="Rectangle 7"/>
          <p:cNvSpPr>
            <a:spLocks noGrp="1" noChangeArrowheads="1"/>
          </p:cNvSpPr>
          <p:nvPr>
            <p:ph type="sldNum" sz="quarter" idx="5"/>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fld id="{7987479F-803B-4EF1-A8C1-5A55E2B6E357}" type="slidenum">
              <a:rPr lang="en-US" sz="800"/>
              <a:pPr/>
              <a:t>44</a:t>
            </a:fld>
            <a:endParaRPr lang="en-US" sz="800"/>
          </a:p>
        </p:txBody>
      </p:sp>
      <p:sp>
        <p:nvSpPr>
          <p:cNvPr id="115717" name="Rectangle 2"/>
          <p:cNvSpPr>
            <a:spLocks noGrp="1" noRot="1" noChangeAspect="1" noChangeArrowheads="1" noTextEdit="1"/>
          </p:cNvSpPr>
          <p:nvPr>
            <p:ph type="sldImg"/>
          </p:nvPr>
        </p:nvSpPr>
        <p:spPr>
          <a:xfrm>
            <a:off x="917575" y="744538"/>
            <a:ext cx="4962525" cy="3722687"/>
          </a:xfrm>
          <a:ln/>
        </p:spPr>
      </p:sp>
      <p:sp>
        <p:nvSpPr>
          <p:cNvPr id="115718" name="Rectangle 3"/>
          <p:cNvSpPr>
            <a:spLocks noGrp="1" noChangeArrowheads="1"/>
          </p:cNvSpPr>
          <p:nvPr>
            <p:ph type="body" idx="1"/>
          </p:nvPr>
        </p:nvSpPr>
        <p:spPr>
          <a:noFill/>
        </p:spPr>
        <p:txBody>
          <a:bodyPr/>
          <a:lstStyle/>
          <a:p>
            <a:r>
              <a:rPr lang="en-US" dirty="0"/>
              <a:t>Value system consists of the earning logic or the logic for generating value for each of the participants, as well as the relative distribution of that value in the network. Generally it describes the contractual</a:t>
            </a:r>
            <a:r>
              <a:rPr lang="en-US" baseline="0" dirty="0"/>
              <a:t> relationships, as well as the flow of information, goods, and money between the players.</a:t>
            </a:r>
            <a:endParaRPr lang="en-US" dirty="0"/>
          </a:p>
        </p:txBody>
      </p:sp>
    </p:spTree>
    <p:extLst>
      <p:ext uri="{BB962C8B-B14F-4D97-AF65-F5344CB8AC3E}">
        <p14:creationId xmlns:p14="http://schemas.microsoft.com/office/powerpoint/2010/main" val="23159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r>
              <a:rPr lang="en-US" sz="800"/>
              <a:t>www.</a:t>
            </a:r>
          </a:p>
        </p:txBody>
      </p:sp>
      <p:sp>
        <p:nvSpPr>
          <p:cNvPr id="115715" name="Rectangle 6"/>
          <p:cNvSpPr>
            <a:spLocks noGrp="1" noChangeArrowheads="1"/>
          </p:cNvSpPr>
          <p:nvPr>
            <p:ph type="ftr" sz="quarter" idx="4"/>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r>
              <a:rPr lang="en-US" sz="800"/>
              <a:t>© Nokia Siemens Networks     Author   Presentation   Department</a:t>
            </a:r>
          </a:p>
        </p:txBody>
      </p:sp>
      <p:sp>
        <p:nvSpPr>
          <p:cNvPr id="115716" name="Rectangle 7"/>
          <p:cNvSpPr>
            <a:spLocks noGrp="1" noChangeArrowheads="1"/>
          </p:cNvSpPr>
          <p:nvPr>
            <p:ph type="sldNum" sz="quarter" idx="5"/>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fld id="{7987479F-803B-4EF1-A8C1-5A55E2B6E357}" type="slidenum">
              <a:rPr lang="en-US" sz="800"/>
              <a:pPr/>
              <a:t>46</a:t>
            </a:fld>
            <a:endParaRPr lang="en-US" sz="800"/>
          </a:p>
        </p:txBody>
      </p:sp>
      <p:sp>
        <p:nvSpPr>
          <p:cNvPr id="115717" name="Rectangle 2"/>
          <p:cNvSpPr>
            <a:spLocks noGrp="1" noRot="1" noChangeAspect="1" noChangeArrowheads="1" noTextEdit="1"/>
          </p:cNvSpPr>
          <p:nvPr>
            <p:ph type="sldImg"/>
          </p:nvPr>
        </p:nvSpPr>
        <p:spPr>
          <a:xfrm>
            <a:off x="917575" y="744538"/>
            <a:ext cx="4962525" cy="3722687"/>
          </a:xfrm>
          <a:ln/>
        </p:spPr>
      </p:sp>
      <p:sp>
        <p:nvSpPr>
          <p:cNvPr id="11571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16685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55</a:t>
            </a:fld>
            <a:endParaRPr lang="fi-FI"/>
          </a:p>
        </p:txBody>
      </p:sp>
    </p:spTree>
    <p:extLst>
      <p:ext uri="{BB962C8B-B14F-4D97-AF65-F5344CB8AC3E}">
        <p14:creationId xmlns:p14="http://schemas.microsoft.com/office/powerpoint/2010/main" val="18989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58</a:t>
            </a:fld>
            <a:endParaRPr lang="fi-FI"/>
          </a:p>
        </p:txBody>
      </p:sp>
    </p:spTree>
    <p:extLst>
      <p:ext uri="{BB962C8B-B14F-4D97-AF65-F5344CB8AC3E}">
        <p14:creationId xmlns:p14="http://schemas.microsoft.com/office/powerpoint/2010/main" val="399707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A0A8C6-E42B-4C34-A7D7-049C56779E9F}"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41206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A0A8C6-E42B-4C34-A7D7-049C56779E9F}"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571388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A0A8C6-E42B-4C34-A7D7-049C56779E9F}"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37876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77</a:t>
            </a:fld>
            <a:endParaRPr lang="fi-FI"/>
          </a:p>
        </p:txBody>
      </p:sp>
    </p:spTree>
    <p:extLst>
      <p:ext uri="{BB962C8B-B14F-4D97-AF65-F5344CB8AC3E}">
        <p14:creationId xmlns:p14="http://schemas.microsoft.com/office/powerpoint/2010/main" val="1079627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A0A8C6-E42B-4C34-A7D7-049C56779E9F}"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384301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A0A8C6-E42B-4C34-A7D7-049C56779E9F}"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03784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a:defRPr/>
            </a:pPr>
            <a:r>
              <a:rPr lang="fi-FI" dirty="0"/>
              <a:t>Viitearkkitehtuuri: Kehitettävään kohteeseen sovellettava loogisen ratkaisumallin kuvaus. Viitearkkitehtuuri tarjoaa yhteisen mallin ja käsitteistön kehitettävän kohteen arkkitehtuurin suunnitteluun ja toteuttamiseen määrittäen kohteeseen kuuluvat rakenteet ja niiden väliset suhteet. Viitearkkitehtuuri ohjaa organisaation tai kehitettävän kohteen arkkitehtuuria. </a:t>
            </a:r>
          </a:p>
          <a:p>
            <a:pPr defTabSz="921075">
              <a:defRPr/>
            </a:pPr>
            <a:r>
              <a:rPr lang="fi-FI" dirty="0"/>
              <a:t>Sidosarkkitehtuuri: Muualla määritettävä arkkitehtuurilinjaus, jolla on tai voi olla vaikutusta kyseisen organisaation tai toimialueen arkkitehtuurityöhön ja -linjauksiin </a:t>
            </a:r>
          </a:p>
          <a:p>
            <a:pPr defTabSz="921075">
              <a:defRPr/>
            </a:pPr>
            <a:endParaRPr lang="fi-FI" dirty="0"/>
          </a:p>
          <a:p>
            <a:endParaRPr lang="fi-FI"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9</a:t>
            </a:fld>
            <a:endParaRPr lang="fi-FI"/>
          </a:p>
        </p:txBody>
      </p:sp>
    </p:spTree>
    <p:extLst>
      <p:ext uri="{BB962C8B-B14F-4D97-AF65-F5344CB8AC3E}">
        <p14:creationId xmlns:p14="http://schemas.microsoft.com/office/powerpoint/2010/main" val="3671834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Story of the slide</a:t>
            </a:r>
          </a:p>
          <a:p>
            <a:pPr lvl="0"/>
            <a:r>
              <a:rPr lang="en-US" dirty="0"/>
              <a:t>What things to highlight</a:t>
            </a:r>
          </a:p>
          <a:p>
            <a:pPr lvl="0"/>
            <a:r>
              <a:rPr lang="en-US" dirty="0"/>
              <a:t>Slide specific FAQ, with answers</a:t>
            </a:r>
          </a:p>
          <a:p>
            <a:endParaRPr lang="fi-FI" dirty="0"/>
          </a:p>
          <a:p>
            <a:r>
              <a:rPr lang="fi-FI" dirty="0"/>
              <a:t>Mitä</a:t>
            </a:r>
            <a:r>
              <a:rPr lang="fi-FI" baseline="0" dirty="0"/>
              <a:t> tarvitaan saavuttaaksemme tavoitteet</a:t>
            </a:r>
            <a:endParaRPr lang="en-US" dirty="0"/>
          </a:p>
        </p:txBody>
      </p:sp>
      <p:sp>
        <p:nvSpPr>
          <p:cNvPr id="4" name="Slide Number Placeholder 3"/>
          <p:cNvSpPr>
            <a:spLocks noGrp="1"/>
          </p:cNvSpPr>
          <p:nvPr>
            <p:ph type="sldNum" sz="quarter" idx="10"/>
          </p:nvPr>
        </p:nvSpPr>
        <p:spPr/>
        <p:txBody>
          <a:bodyPr/>
          <a:lstStyle/>
          <a:p>
            <a:fld id="{7344F38F-4C10-49D3-A3BC-EFB6B6865D63}"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110796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A0A8C6-E42B-4C34-A7D7-049C56779E9F}"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617553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dirty="0"/>
              <a:t>Tiekartta on</a:t>
            </a:r>
            <a:r>
              <a:rPr lang="fi-FI" sz="1200" baseline="0" dirty="0"/>
              <a:t> suunnitelma, joka sijoittaa k</a:t>
            </a:r>
            <a:r>
              <a:rPr lang="fi-FI" sz="1200" dirty="0"/>
              <a:t>ehittämispaketit aikajanalle</a:t>
            </a:r>
            <a:r>
              <a:rPr lang="fi-FI" sz="1200" baseline="0" dirty="0"/>
              <a:t> </a:t>
            </a:r>
            <a:r>
              <a:rPr lang="fi-FI" sz="1200" dirty="0"/>
              <a:t>osana strategialähtöistä kehittämissuunnitelmaa</a:t>
            </a:r>
            <a:endParaRPr lang="en-US"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97</a:t>
            </a:fld>
            <a:endParaRPr lang="fi-FI"/>
          </a:p>
        </p:txBody>
      </p:sp>
    </p:spTree>
    <p:extLst>
      <p:ext uri="{BB962C8B-B14F-4D97-AF65-F5344CB8AC3E}">
        <p14:creationId xmlns:p14="http://schemas.microsoft.com/office/powerpoint/2010/main" val="4266181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A0A8C6-E42B-4C34-A7D7-049C56779E9F}"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38372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100" dirty="0"/>
              <a:t>Arkkitehtuurinmukaisuus ja olemassa olevien ratkaisujen hyödyntäminen tarkastetaan merkittävissä projekteissa kaikissa ratkaisun elinkaaren eri vaiheissa vaiheen tavoitetta tukien ja sen vaatimuksiin kohdennettuna.</a:t>
            </a:r>
            <a:endParaRPr lang="fi-FI" dirty="0"/>
          </a:p>
        </p:txBody>
      </p:sp>
      <p:sp>
        <p:nvSpPr>
          <p:cNvPr id="4" name="Header Placeholder 3"/>
          <p:cNvSpPr>
            <a:spLocks noGrp="1"/>
          </p:cNvSpPr>
          <p:nvPr>
            <p:ph type="hdr" sz="quarter" idx="10"/>
          </p:nvPr>
        </p:nvSpPr>
        <p:spPr/>
        <p:txBody>
          <a:bodyPr/>
          <a:lstStyle/>
          <a:p>
            <a:r>
              <a:rPr lang="fi-FI"/>
              <a:t>Kokonaisarkkitehtuurityön hallinta</a:t>
            </a:r>
            <a:endParaRPr lang="fi-FI" dirty="0"/>
          </a:p>
        </p:txBody>
      </p:sp>
      <p:sp>
        <p:nvSpPr>
          <p:cNvPr id="5" name="Date Placeholder 4"/>
          <p:cNvSpPr>
            <a:spLocks noGrp="1"/>
          </p:cNvSpPr>
          <p:nvPr>
            <p:ph type="dt" idx="11"/>
          </p:nvPr>
        </p:nvSpPr>
        <p:spPr/>
        <p:txBody>
          <a:bodyPr/>
          <a:lstStyle/>
          <a:p>
            <a:r>
              <a:rPr lang="fi-FI"/>
              <a:t>v. 1.0</a:t>
            </a:r>
            <a:endParaRPr lang="fi-FI" dirty="0"/>
          </a:p>
        </p:txBody>
      </p:sp>
      <p:sp>
        <p:nvSpPr>
          <p:cNvPr id="6" name="Footer Placeholder 5"/>
          <p:cNvSpPr>
            <a:spLocks noGrp="1"/>
          </p:cNvSpPr>
          <p:nvPr>
            <p:ph type="ftr" sz="quarter" idx="12"/>
          </p:nvPr>
        </p:nvSpPr>
        <p:spPr/>
        <p:txBody>
          <a:bodyPr/>
          <a:lstStyle/>
          <a:p>
            <a:r>
              <a:rPr lang="fi-FI"/>
              <a:t>Copyright Valtionvarainministeriö </a:t>
            </a:r>
          </a:p>
        </p:txBody>
      </p:sp>
      <p:sp>
        <p:nvSpPr>
          <p:cNvPr id="7" name="Slide Number Placeholder 6"/>
          <p:cNvSpPr>
            <a:spLocks noGrp="1"/>
          </p:cNvSpPr>
          <p:nvPr>
            <p:ph type="sldNum" sz="quarter" idx="13"/>
          </p:nvPr>
        </p:nvSpPr>
        <p:spPr/>
        <p:txBody>
          <a:bodyPr/>
          <a:lstStyle/>
          <a:p>
            <a:fld id="{F7D9A693-352C-4A86-B529-FFBE5BB338C3}" type="slidenum">
              <a:rPr lang="fi-FI" smtClean="0"/>
              <a:pPr/>
              <a:t>105</a:t>
            </a:fld>
            <a:endParaRPr lang="fi-FI"/>
          </a:p>
        </p:txBody>
      </p:sp>
    </p:spTree>
    <p:extLst>
      <p:ext uri="{BB962C8B-B14F-4D97-AF65-F5344CB8AC3E}">
        <p14:creationId xmlns:p14="http://schemas.microsoft.com/office/powerpoint/2010/main" val="3893506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100" b="0" i="0" u="none" strike="noStrike" kern="1200" baseline="0" dirty="0">
                <a:solidFill>
                  <a:schemeClr val="tx1"/>
                </a:solidFill>
                <a:latin typeface="Arial" charset="0"/>
                <a:ea typeface="+mn-ea"/>
                <a:cs typeface="+mn-cs"/>
              </a:rPr>
              <a:t>Arkkitehtuurinmukaisuus ja olemassa olevien ratkaisujen hyödyntäminen tarkastetaan merkittävissä projekteissa kaikissa ratkaisun elinkaaren eri vaiheissa vaiheen tavoitetta tukien ja sen vaatimuksiin kohdennettuna.</a:t>
            </a:r>
            <a:endParaRPr lang="fi-FI" dirty="0"/>
          </a:p>
        </p:txBody>
      </p:sp>
      <p:sp>
        <p:nvSpPr>
          <p:cNvPr id="4" name="Header Placeholder 3"/>
          <p:cNvSpPr>
            <a:spLocks noGrp="1"/>
          </p:cNvSpPr>
          <p:nvPr>
            <p:ph type="hdr" sz="quarter" idx="10"/>
          </p:nvPr>
        </p:nvSpPr>
        <p:spPr/>
        <p:txBody>
          <a:bodyPr/>
          <a:lstStyle/>
          <a:p>
            <a:r>
              <a:rPr lang="fi-FI"/>
              <a:t>Kokonaisarkkitehtuurityön hallinta</a:t>
            </a:r>
            <a:endParaRPr lang="fi-FI" dirty="0"/>
          </a:p>
        </p:txBody>
      </p:sp>
      <p:sp>
        <p:nvSpPr>
          <p:cNvPr id="5" name="Date Placeholder 4"/>
          <p:cNvSpPr>
            <a:spLocks noGrp="1"/>
          </p:cNvSpPr>
          <p:nvPr>
            <p:ph type="dt" idx="11"/>
          </p:nvPr>
        </p:nvSpPr>
        <p:spPr/>
        <p:txBody>
          <a:bodyPr/>
          <a:lstStyle/>
          <a:p>
            <a:r>
              <a:rPr lang="fi-FI"/>
              <a:t>v. 1.0</a:t>
            </a:r>
            <a:endParaRPr lang="fi-FI" dirty="0"/>
          </a:p>
        </p:txBody>
      </p:sp>
      <p:sp>
        <p:nvSpPr>
          <p:cNvPr id="6" name="Footer Placeholder 5"/>
          <p:cNvSpPr>
            <a:spLocks noGrp="1"/>
          </p:cNvSpPr>
          <p:nvPr>
            <p:ph type="ftr" sz="quarter" idx="12"/>
          </p:nvPr>
        </p:nvSpPr>
        <p:spPr/>
        <p:txBody>
          <a:bodyPr/>
          <a:lstStyle/>
          <a:p>
            <a:r>
              <a:rPr lang="fi-FI"/>
              <a:t>Copyright Valtionvarainministeriö </a:t>
            </a:r>
          </a:p>
        </p:txBody>
      </p:sp>
      <p:sp>
        <p:nvSpPr>
          <p:cNvPr id="7" name="Slide Number Placeholder 6"/>
          <p:cNvSpPr>
            <a:spLocks noGrp="1"/>
          </p:cNvSpPr>
          <p:nvPr>
            <p:ph type="sldNum" sz="quarter" idx="13"/>
          </p:nvPr>
        </p:nvSpPr>
        <p:spPr/>
        <p:txBody>
          <a:bodyPr/>
          <a:lstStyle/>
          <a:p>
            <a:fld id="{F7D9A693-352C-4A86-B529-FFBE5BB338C3}" type="slidenum">
              <a:rPr lang="fi-FI" smtClean="0"/>
              <a:pPr/>
              <a:t>106</a:t>
            </a:fld>
            <a:endParaRPr lang="fi-FI"/>
          </a:p>
        </p:txBody>
      </p:sp>
    </p:spTree>
    <p:extLst>
      <p:ext uri="{BB962C8B-B14F-4D97-AF65-F5344CB8AC3E}">
        <p14:creationId xmlns:p14="http://schemas.microsoft.com/office/powerpoint/2010/main" val="269691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D9A693-352C-4A86-B529-FFBE5BB338C3}" type="slidenum">
              <a:rPr lang="fi-FI" smtClean="0"/>
              <a:pPr/>
              <a:t>111</a:t>
            </a:fld>
            <a:endParaRPr lang="fi-FI"/>
          </a:p>
        </p:txBody>
      </p:sp>
    </p:spTree>
    <p:extLst>
      <p:ext uri="{BB962C8B-B14F-4D97-AF65-F5344CB8AC3E}">
        <p14:creationId xmlns:p14="http://schemas.microsoft.com/office/powerpoint/2010/main" val="350882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Arial" charset="0"/>
                <a:ea typeface="+mn-ea"/>
                <a:cs typeface="+mn-cs"/>
              </a:rPr>
              <a:t>Miten olet / organisaatiossasi on hyödynnetty </a:t>
            </a:r>
            <a:r>
              <a:rPr lang="fi-FI" sz="1200" b="0" i="0" u="none" strike="noStrike" kern="1200" baseline="0" dirty="0" err="1">
                <a:solidFill>
                  <a:schemeClr val="tx1"/>
                </a:solidFill>
                <a:latin typeface="Arial" charset="0"/>
                <a:ea typeface="+mn-ea"/>
                <a:cs typeface="+mn-cs"/>
              </a:rPr>
              <a:t>JHKA:ta</a:t>
            </a:r>
            <a:r>
              <a:rPr lang="fi-FI" sz="1200" b="0" i="0" u="none" strike="noStrike" kern="1200" baseline="0" dirty="0">
                <a:solidFill>
                  <a:schemeClr val="tx1"/>
                </a:solidFill>
                <a:latin typeface="Arial" charset="0"/>
                <a:ea typeface="+mn-ea"/>
                <a:cs typeface="+mn-cs"/>
              </a:rPr>
              <a:t>?</a:t>
            </a:r>
          </a:p>
          <a:p>
            <a:r>
              <a:rPr lang="fi-FI" sz="1200" b="0" i="0" u="none" strike="noStrike" kern="1200" baseline="0" dirty="0">
                <a:solidFill>
                  <a:schemeClr val="tx1"/>
                </a:solidFill>
                <a:latin typeface="Arial" charset="0"/>
                <a:ea typeface="+mn-ea"/>
                <a:cs typeface="+mn-cs"/>
              </a:rPr>
              <a:t>Mitä olet / organisaatiossasi on saatu uskotaan saavan </a:t>
            </a:r>
            <a:r>
              <a:rPr lang="fi-FI" sz="1200" b="0" i="0" u="none" strike="noStrike" kern="1200" baseline="0" dirty="0" err="1">
                <a:solidFill>
                  <a:schemeClr val="tx1"/>
                </a:solidFill>
                <a:latin typeface="Arial" charset="0"/>
                <a:ea typeface="+mn-ea"/>
                <a:cs typeface="+mn-cs"/>
              </a:rPr>
              <a:t>JHKA:n</a:t>
            </a:r>
            <a:r>
              <a:rPr lang="fi-FI" sz="1200" b="0" i="0" u="none" strike="noStrike" kern="1200" baseline="0" dirty="0">
                <a:solidFill>
                  <a:schemeClr val="tx1"/>
                </a:solidFill>
                <a:latin typeface="Arial" charset="0"/>
                <a:ea typeface="+mn-ea"/>
                <a:cs typeface="+mn-cs"/>
              </a:rPr>
              <a:t> avulla?</a:t>
            </a:r>
          </a:p>
          <a:p>
            <a:endParaRPr lang="fi-FI" sz="1200" b="0" i="0" u="none" strike="noStrike" kern="1200" baseline="0" dirty="0">
              <a:solidFill>
                <a:schemeClr val="tx1"/>
              </a:solidFill>
              <a:latin typeface="Arial" charset="0"/>
              <a:ea typeface="+mn-ea"/>
              <a:cs typeface="+mn-cs"/>
            </a:endParaRPr>
          </a:p>
          <a:p>
            <a:r>
              <a:rPr lang="fi-FI" sz="1200" b="0" i="0" u="none" strike="noStrike" kern="1200" baseline="0" dirty="0">
                <a:solidFill>
                  <a:schemeClr val="tx1"/>
                </a:solidFill>
                <a:latin typeface="Arial" charset="0"/>
                <a:ea typeface="+mn-ea"/>
                <a:cs typeface="+mn-cs"/>
              </a:rPr>
              <a:t>Julkisen hallinnon kokonaisarkkitehtuuri on rakenne, jonka avulla koordinoidaan ja kehitetään julkisen hallinnon organisaatioiden ja palveluiden välistä </a:t>
            </a:r>
            <a:r>
              <a:rPr lang="fi-FI" sz="1200" b="0" i="0" u="none" strike="noStrike" kern="1200" baseline="0" dirty="0" err="1">
                <a:solidFill>
                  <a:schemeClr val="tx1"/>
                </a:solidFill>
                <a:latin typeface="Arial" charset="0"/>
                <a:ea typeface="+mn-ea"/>
                <a:cs typeface="+mn-cs"/>
              </a:rPr>
              <a:t>yhteentoimivuutta</a:t>
            </a:r>
            <a:r>
              <a:rPr lang="fi-FI" sz="1200" b="0" i="0" u="none" strike="noStrike" kern="1200" baseline="0" dirty="0">
                <a:solidFill>
                  <a:schemeClr val="tx1"/>
                </a:solidFill>
                <a:latin typeface="Arial" charset="0"/>
                <a:ea typeface="+mn-ea"/>
                <a:cs typeface="+mn-cs"/>
              </a:rPr>
              <a:t>.</a:t>
            </a:r>
            <a:endParaRPr lang="fi-FI"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28</a:t>
            </a:fld>
            <a:endParaRPr lang="fi-FI"/>
          </a:p>
        </p:txBody>
      </p:sp>
    </p:spTree>
    <p:extLst>
      <p:ext uri="{BB962C8B-B14F-4D97-AF65-F5344CB8AC3E}">
        <p14:creationId xmlns:p14="http://schemas.microsoft.com/office/powerpoint/2010/main" val="370438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 Kokonaisarkkitehtuurin suunnitteluprosessi saa syötteen strategiaprosessista ja vastaavasti suunnittelun tulokset toteutetaan </a:t>
            </a:r>
            <a:r>
              <a:rPr lang="fi-FI" dirty="0" err="1"/>
              <a:t>TTS-suunnittelun</a:t>
            </a:r>
            <a:r>
              <a:rPr lang="fi-FI" dirty="0"/>
              <a:t> kautta käynnistettävänä kehittämiskohteiden tunnistamistyönä tai kehittämishankkeina</a:t>
            </a:r>
          </a:p>
        </p:txBody>
      </p:sp>
      <p:sp>
        <p:nvSpPr>
          <p:cNvPr id="4" name="Slide Number Placeholder 3"/>
          <p:cNvSpPr>
            <a:spLocks noGrp="1"/>
          </p:cNvSpPr>
          <p:nvPr>
            <p:ph type="sldNum" sz="quarter" idx="10"/>
          </p:nvPr>
        </p:nvSpPr>
        <p:spPr/>
        <p:txBody>
          <a:bodyPr/>
          <a:lstStyle/>
          <a:p>
            <a:fld id="{F7D9A693-352C-4A86-B529-FFBE5BB338C3}" type="slidenum">
              <a:rPr lang="fi-FI" smtClean="0"/>
              <a:pPr/>
              <a:t>32</a:t>
            </a:fld>
            <a:endParaRPr lang="fi-FI"/>
          </a:p>
        </p:txBody>
      </p:sp>
    </p:spTree>
    <p:extLst>
      <p:ext uri="{BB962C8B-B14F-4D97-AF65-F5344CB8AC3E}">
        <p14:creationId xmlns:p14="http://schemas.microsoft.com/office/powerpoint/2010/main" val="1435692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Periaatteellisen tason kuvausten jälkeen tavoitetila kannattaa kuvata ylhäältä alas, taso kerrallaan ja vasemmalta oikealle.</a:t>
            </a:r>
          </a:p>
          <a:p>
            <a:endParaRPr lang="fi-FI" dirty="0"/>
          </a:p>
          <a:p>
            <a:r>
              <a:rPr lang="fi-FI" dirty="0"/>
              <a:t>Organisaatiotason tavoitetilan arkkitehtuurin kuvaaminen on tärkeää aloittaa toiminnan kuvauksista. Tämä täsmentää sitä, millä tavalla ratkaisun kohteena olevalla alueella toimitaan, sekä mihin asioihin tietoteknisiä ratkaisuja tarvitaan.</a:t>
            </a:r>
          </a:p>
        </p:txBody>
      </p:sp>
      <p:sp>
        <p:nvSpPr>
          <p:cNvPr id="4" name="Slide Number Placeholder 3"/>
          <p:cNvSpPr>
            <a:spLocks noGrp="1"/>
          </p:cNvSpPr>
          <p:nvPr>
            <p:ph type="sldNum" sz="quarter" idx="10"/>
          </p:nvPr>
        </p:nvSpPr>
        <p:spPr/>
        <p:txBody>
          <a:bodyPr/>
          <a:lstStyle/>
          <a:p>
            <a:fld id="{F7D9A693-352C-4A86-B529-FFBE5BB338C3}" type="slidenum">
              <a:rPr lang="fi-FI" smtClean="0"/>
              <a:pPr/>
              <a:t>33</a:t>
            </a:fld>
            <a:endParaRPr lang="fi-FI"/>
          </a:p>
        </p:txBody>
      </p:sp>
    </p:spTree>
    <p:extLst>
      <p:ext uri="{BB962C8B-B14F-4D97-AF65-F5344CB8AC3E}">
        <p14:creationId xmlns:p14="http://schemas.microsoft.com/office/powerpoint/2010/main" val="33693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Kokonaisarkkitehtuurin suunnitteluprosessissa tärkeimpänä syötteenä toimii organisaation johdon asettama strategia (strategiaprosessi). Suunnitteluprosessin tuotokset, erityisesti toimeenpanosuunnitelma, toimivat vastaavasti pohjana organisaation </a:t>
            </a:r>
            <a:r>
              <a:rPr lang="fi-FI" dirty="0" err="1"/>
              <a:t>TTS-suunnittelulle</a:t>
            </a:r>
            <a:r>
              <a:rPr lang="fi-FI" dirty="0"/>
              <a:t>.</a:t>
            </a:r>
          </a:p>
          <a:p>
            <a:endParaRPr lang="fi-FI" dirty="0"/>
          </a:p>
          <a:p>
            <a:r>
              <a:rPr lang="fi-FI" dirty="0"/>
              <a:t>Ensimmäisen kokonaisarkkitehtuurin suunnittelukierroksen jälkeen suoritettavilla </a:t>
            </a:r>
            <a:r>
              <a:rPr lang="fi-FI" dirty="0" err="1"/>
              <a:t>iteraatiokierroksilla</a:t>
            </a:r>
            <a:r>
              <a:rPr lang="fi-FI" dirty="0"/>
              <a:t> huomioidaan edellisten suunnittelukierrosten suunnitelmat ja kuvaukset sekä toimeenpanon suunnittelun ja toteutuksen ja käyttöönoton aikana tehdyt tarkemman tason kuvaukset ja määritykset (vrt. JHS 171- ja JHS 172 -suositukset). </a:t>
            </a:r>
          </a:p>
          <a:p>
            <a:endParaRPr lang="fi-FI" dirty="0"/>
          </a:p>
        </p:txBody>
      </p:sp>
      <p:sp>
        <p:nvSpPr>
          <p:cNvPr id="4" name="Slide Number Placeholder 3"/>
          <p:cNvSpPr>
            <a:spLocks noGrp="1"/>
          </p:cNvSpPr>
          <p:nvPr>
            <p:ph type="sldNum" sz="quarter" idx="10"/>
          </p:nvPr>
        </p:nvSpPr>
        <p:spPr/>
        <p:txBody>
          <a:bodyPr/>
          <a:lstStyle/>
          <a:p>
            <a:fld id="{F7D9A693-352C-4A86-B529-FFBE5BB338C3}" type="slidenum">
              <a:rPr lang="fi-FI" smtClean="0"/>
              <a:pPr/>
              <a:t>34</a:t>
            </a:fld>
            <a:endParaRPr lang="fi-FI"/>
          </a:p>
        </p:txBody>
      </p:sp>
    </p:spTree>
    <p:extLst>
      <p:ext uri="{BB962C8B-B14F-4D97-AF65-F5344CB8AC3E}">
        <p14:creationId xmlns:p14="http://schemas.microsoft.com/office/powerpoint/2010/main" val="320121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i-FI" sz="1200" b="0" i="0" u="none" strike="noStrike" kern="1200" baseline="0" dirty="0">
                <a:solidFill>
                  <a:schemeClr val="tx1"/>
                </a:solidFill>
                <a:latin typeface="Arial" charset="0"/>
                <a:ea typeface="+mn-ea"/>
                <a:cs typeface="+mn-cs"/>
              </a:rPr>
              <a:t>Kokonaisarkkitehtuurin hallintamalli on kuvaus siitä, miten arkkitehtuurityön ohjaus ja hallinta julkisessa hallinnossa organisoidaan, mitä rooleja siihen kuuluu ja millä ylätason prosesseilla julkisen hallinnon arkkitehtuuria sekä suunnitellaan että kehitetään ja miten sitä käytännön tasolla hallitaan.</a:t>
            </a:r>
          </a:p>
        </p:txBody>
      </p:sp>
      <p:sp>
        <p:nvSpPr>
          <p:cNvPr id="4" name="Slide Number Placeholder 3"/>
          <p:cNvSpPr>
            <a:spLocks noGrp="1"/>
          </p:cNvSpPr>
          <p:nvPr>
            <p:ph type="sldNum" sz="quarter" idx="10"/>
          </p:nvPr>
        </p:nvSpPr>
        <p:spPr/>
        <p:txBody>
          <a:bodyPr/>
          <a:lstStyle/>
          <a:p>
            <a:fld id="{F7D9A693-352C-4A86-B529-FFBE5BB338C3}" type="slidenum">
              <a:rPr lang="fi-FI" smtClean="0"/>
              <a:pPr/>
              <a:t>36</a:t>
            </a:fld>
            <a:endParaRPr lang="fi-FI"/>
          </a:p>
        </p:txBody>
      </p:sp>
    </p:spTree>
    <p:extLst>
      <p:ext uri="{BB962C8B-B14F-4D97-AF65-F5344CB8AC3E}">
        <p14:creationId xmlns:p14="http://schemas.microsoft.com/office/powerpoint/2010/main" val="220043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54063"/>
            <a:ext cx="4949825" cy="3711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149D5-C4BB-4BC2-85C6-47E46B73CED5}" type="slidenum">
              <a:rPr lang="en-US" smtClean="0"/>
              <a:t>42</a:t>
            </a:fld>
            <a:endParaRPr lang="en-US" dirty="0"/>
          </a:p>
        </p:txBody>
      </p:sp>
    </p:spTree>
    <p:extLst>
      <p:ext uri="{BB962C8B-B14F-4D97-AF65-F5344CB8AC3E}">
        <p14:creationId xmlns:p14="http://schemas.microsoft.com/office/powerpoint/2010/main" val="4023756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r>
              <a:rPr lang="en-US" sz="800"/>
              <a:t>www.</a:t>
            </a:r>
          </a:p>
        </p:txBody>
      </p:sp>
      <p:sp>
        <p:nvSpPr>
          <p:cNvPr id="115715" name="Rectangle 6"/>
          <p:cNvSpPr>
            <a:spLocks noGrp="1" noChangeArrowheads="1"/>
          </p:cNvSpPr>
          <p:nvPr>
            <p:ph type="ftr" sz="quarter" idx="4"/>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r>
              <a:rPr lang="en-US" sz="800"/>
              <a:t>© Nokia Siemens Networks     Author   Presentation   Department</a:t>
            </a:r>
          </a:p>
        </p:txBody>
      </p:sp>
      <p:sp>
        <p:nvSpPr>
          <p:cNvPr id="115716" name="Rectangle 7"/>
          <p:cNvSpPr>
            <a:spLocks noGrp="1" noChangeArrowheads="1"/>
          </p:cNvSpPr>
          <p:nvPr>
            <p:ph type="sldNum" sz="quarter" idx="5"/>
          </p:nvPr>
        </p:nvSpPr>
        <p:spPr>
          <a:noFill/>
        </p:spPr>
        <p:txBody>
          <a:bodyPr/>
          <a:lstStyle>
            <a:lvl1pPr defTabSz="920991">
              <a:defRPr sz="1800">
                <a:solidFill>
                  <a:schemeClr val="tx1"/>
                </a:solidFill>
                <a:latin typeface="Arial" charset="0"/>
              </a:defRPr>
            </a:lvl1pPr>
            <a:lvl2pPr marL="690743" indent="-265670" defTabSz="920991">
              <a:defRPr sz="1800">
                <a:solidFill>
                  <a:schemeClr val="tx1"/>
                </a:solidFill>
                <a:latin typeface="Arial" charset="0"/>
              </a:defRPr>
            </a:lvl2pPr>
            <a:lvl3pPr marL="1062681" indent="-212537" defTabSz="920991">
              <a:defRPr sz="1800">
                <a:solidFill>
                  <a:schemeClr val="tx1"/>
                </a:solidFill>
                <a:latin typeface="Arial" charset="0"/>
              </a:defRPr>
            </a:lvl3pPr>
            <a:lvl4pPr marL="1487754" indent="-212537" defTabSz="920991">
              <a:defRPr sz="1800">
                <a:solidFill>
                  <a:schemeClr val="tx1"/>
                </a:solidFill>
                <a:latin typeface="Arial" charset="0"/>
              </a:defRPr>
            </a:lvl4pPr>
            <a:lvl5pPr marL="1912826" indent="-212537" defTabSz="920991">
              <a:defRPr sz="1800">
                <a:solidFill>
                  <a:schemeClr val="tx1"/>
                </a:solidFill>
                <a:latin typeface="Arial" charset="0"/>
              </a:defRPr>
            </a:lvl5pPr>
            <a:lvl6pPr marL="2337898" indent="-212537" algn="ctr" defTabSz="920991" eaLnBrk="0" fontAlgn="base" hangingPunct="0">
              <a:spcBef>
                <a:spcPct val="0"/>
              </a:spcBef>
              <a:spcAft>
                <a:spcPct val="30000"/>
              </a:spcAft>
              <a:buClr>
                <a:schemeClr val="accent1"/>
              </a:buClr>
              <a:defRPr sz="1800">
                <a:solidFill>
                  <a:schemeClr val="tx1"/>
                </a:solidFill>
                <a:latin typeface="Arial" charset="0"/>
              </a:defRPr>
            </a:lvl6pPr>
            <a:lvl7pPr marL="2762972" indent="-212537" algn="ctr" defTabSz="920991" eaLnBrk="0" fontAlgn="base" hangingPunct="0">
              <a:spcBef>
                <a:spcPct val="0"/>
              </a:spcBef>
              <a:spcAft>
                <a:spcPct val="30000"/>
              </a:spcAft>
              <a:buClr>
                <a:schemeClr val="accent1"/>
              </a:buClr>
              <a:defRPr sz="1800">
                <a:solidFill>
                  <a:schemeClr val="tx1"/>
                </a:solidFill>
                <a:latin typeface="Arial" charset="0"/>
              </a:defRPr>
            </a:lvl7pPr>
            <a:lvl8pPr marL="3188044" indent="-212537" algn="ctr" defTabSz="920991" eaLnBrk="0" fontAlgn="base" hangingPunct="0">
              <a:spcBef>
                <a:spcPct val="0"/>
              </a:spcBef>
              <a:spcAft>
                <a:spcPct val="30000"/>
              </a:spcAft>
              <a:buClr>
                <a:schemeClr val="accent1"/>
              </a:buClr>
              <a:defRPr sz="1800">
                <a:solidFill>
                  <a:schemeClr val="tx1"/>
                </a:solidFill>
                <a:latin typeface="Arial" charset="0"/>
              </a:defRPr>
            </a:lvl8pPr>
            <a:lvl9pPr marL="3613116" indent="-212537" algn="ctr" defTabSz="920991" eaLnBrk="0" fontAlgn="base" hangingPunct="0">
              <a:spcBef>
                <a:spcPct val="0"/>
              </a:spcBef>
              <a:spcAft>
                <a:spcPct val="30000"/>
              </a:spcAft>
              <a:buClr>
                <a:schemeClr val="accent1"/>
              </a:buClr>
              <a:defRPr sz="1800">
                <a:solidFill>
                  <a:schemeClr val="tx1"/>
                </a:solidFill>
                <a:latin typeface="Arial" charset="0"/>
              </a:defRPr>
            </a:lvl9pPr>
          </a:lstStyle>
          <a:p>
            <a:fld id="{7987479F-803B-4EF1-A8C1-5A55E2B6E357}" type="slidenum">
              <a:rPr lang="en-US" sz="800"/>
              <a:pPr/>
              <a:t>43</a:t>
            </a:fld>
            <a:endParaRPr lang="en-US" sz="800"/>
          </a:p>
        </p:txBody>
      </p:sp>
      <p:sp>
        <p:nvSpPr>
          <p:cNvPr id="115717" name="Rectangle 2"/>
          <p:cNvSpPr>
            <a:spLocks noGrp="1" noRot="1" noChangeAspect="1" noChangeArrowheads="1" noTextEdit="1"/>
          </p:cNvSpPr>
          <p:nvPr>
            <p:ph type="sldImg"/>
          </p:nvPr>
        </p:nvSpPr>
        <p:spPr>
          <a:xfrm>
            <a:off x="917575" y="744538"/>
            <a:ext cx="4962525" cy="3722687"/>
          </a:xfrm>
          <a:ln/>
        </p:spPr>
      </p:sp>
      <p:sp>
        <p:nvSpPr>
          <p:cNvPr id="115718" name="Rectangle 3"/>
          <p:cNvSpPr>
            <a:spLocks noGrp="1" noChangeArrowheads="1"/>
          </p:cNvSpPr>
          <p:nvPr>
            <p:ph type="body" idx="1"/>
          </p:nvPr>
        </p:nvSpPr>
        <p:spPr>
          <a:noFill/>
        </p:spPr>
        <p:txBody>
          <a:bodyPr/>
          <a:lstStyle/>
          <a:p>
            <a:r>
              <a:rPr lang="en-US" dirty="0"/>
              <a:t>Value system consists of the earning logic or the logic for generating value for each of the participants, as well as the relative distribution of that value in the network. Generally it describes the contractual</a:t>
            </a:r>
            <a:r>
              <a:rPr lang="en-US" baseline="0" dirty="0"/>
              <a:t> relationships, as well as the flow of information, goods, and money between the players.</a:t>
            </a:r>
            <a:endParaRPr lang="en-US" dirty="0"/>
          </a:p>
        </p:txBody>
      </p:sp>
    </p:spTree>
    <p:extLst>
      <p:ext uri="{BB962C8B-B14F-4D97-AF65-F5344CB8AC3E}">
        <p14:creationId xmlns:p14="http://schemas.microsoft.com/office/powerpoint/2010/main" val="2432744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106498" name="Picture 2" descr="etusivu_kuva2"/>
          <p:cNvPicPr>
            <a:picLocks noChangeAspect="1" noChangeArrowheads="1"/>
          </p:cNvPicPr>
          <p:nvPr/>
        </p:nvPicPr>
        <p:blipFill>
          <a:blip r:embed="rId2" cstate="print"/>
          <a:srcRect/>
          <a:stretch>
            <a:fillRect/>
          </a:stretch>
        </p:blipFill>
        <p:spPr bwMode="auto">
          <a:xfrm>
            <a:off x="0" y="3249613"/>
            <a:ext cx="9144000" cy="3621087"/>
          </a:xfrm>
          <a:prstGeom prst="rect">
            <a:avLst/>
          </a:prstGeom>
          <a:noFill/>
        </p:spPr>
      </p:pic>
      <p:sp>
        <p:nvSpPr>
          <p:cNvPr id="106499" name="Rectangle 3"/>
          <p:cNvSpPr>
            <a:spLocks noGrp="1" noChangeArrowheads="1"/>
          </p:cNvSpPr>
          <p:nvPr>
            <p:ph type="ctrTitle"/>
          </p:nvPr>
        </p:nvSpPr>
        <p:spPr>
          <a:xfrm>
            <a:off x="971550" y="2239963"/>
            <a:ext cx="7200900" cy="1649412"/>
          </a:xfrm>
        </p:spPr>
        <p:txBody>
          <a:bodyPr/>
          <a:lstStyle>
            <a:lvl1pPr>
              <a:defRPr sz="4400" b="1">
                <a:solidFill>
                  <a:schemeClr val="tx2"/>
                </a:solidFill>
              </a:defRPr>
            </a:lvl1pPr>
          </a:lstStyle>
          <a:p>
            <a:r>
              <a:rPr lang="fi-FI"/>
              <a:t>Muokkaa perustyyl. napsautt.</a:t>
            </a:r>
          </a:p>
        </p:txBody>
      </p:sp>
      <p:sp>
        <p:nvSpPr>
          <p:cNvPr id="106500" name="Rectangle 4"/>
          <p:cNvSpPr>
            <a:spLocks noGrp="1" noChangeArrowheads="1"/>
          </p:cNvSpPr>
          <p:nvPr>
            <p:ph type="subTitle" idx="1"/>
          </p:nvPr>
        </p:nvSpPr>
        <p:spPr>
          <a:xfrm>
            <a:off x="971550" y="4171950"/>
            <a:ext cx="7191375" cy="1011238"/>
          </a:xfrm>
        </p:spPr>
        <p:txBody>
          <a:bodyPr/>
          <a:lstStyle>
            <a:lvl1pPr marL="0" indent="0" algn="ctr">
              <a:buFont typeface="Wingdings" pitchFamily="2" charset="2"/>
              <a:buNone/>
              <a:defRPr>
                <a:solidFill>
                  <a:schemeClr val="bg1"/>
                </a:solidFill>
                <a:latin typeface="Arial Narrow" pitchFamily="34" charset="0"/>
              </a:defRPr>
            </a:lvl1pPr>
          </a:lstStyle>
          <a:p>
            <a:r>
              <a:rPr lang="fi-FI"/>
              <a:t>Muokkaa alaotsikon perustyyliä napsautt.</a:t>
            </a:r>
          </a:p>
        </p:txBody>
      </p:sp>
      <p:pic>
        <p:nvPicPr>
          <p:cNvPr id="106505" name="Picture 9" descr="suomi_logo"/>
          <p:cNvPicPr>
            <a:picLocks noChangeAspect="1" noChangeArrowheads="1"/>
          </p:cNvPicPr>
          <p:nvPr userDrawn="1"/>
        </p:nvPicPr>
        <p:blipFill>
          <a:blip r:embed="rId3" cstate="print"/>
          <a:srcRect/>
          <a:stretch>
            <a:fillRect/>
          </a:stretch>
        </p:blipFill>
        <p:spPr bwMode="auto">
          <a:xfrm>
            <a:off x="3503613" y="377825"/>
            <a:ext cx="2136775" cy="12604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12"/>
          <p:cNvSpPr>
            <a:spLocks noGrp="1"/>
          </p:cNvSpPr>
          <p:nvPr>
            <p:ph type="dt" sz="half" idx="10"/>
          </p:nvPr>
        </p:nvSpPr>
        <p:spPr/>
        <p:txBody>
          <a:bodyPr/>
          <a:lstStyle/>
          <a:p>
            <a:fld id="{06B76A9B-D2DE-4D3D-8C3D-C66130332362}" type="datetime1">
              <a:rPr lang="fi-FI" smtClean="0"/>
              <a:t>11.5.2017</a:t>
            </a:fld>
            <a:endParaRPr lang="fi-FI" dirty="0"/>
          </a:p>
        </p:txBody>
      </p:sp>
      <p:sp>
        <p:nvSpPr>
          <p:cNvPr id="14" name="Dian numeron paikkamerkki 13"/>
          <p:cNvSpPr>
            <a:spLocks noGrp="1"/>
          </p:cNvSpPr>
          <p:nvPr>
            <p:ph type="sldNum" sz="quarter" idx="11"/>
          </p:nvPr>
        </p:nvSpPr>
        <p:spPr/>
        <p:txBody>
          <a:bodyPr/>
          <a:lstStyle/>
          <a:p>
            <a:fld id="{D1445509-8ED4-4F52-8BB2-3F9E164AAF11}" type="slidenum">
              <a:rPr lang="fi-FI" smtClean="0"/>
              <a:pPr/>
              <a:t>‹#›</a:t>
            </a:fld>
            <a:endParaRPr lang="fi-FI"/>
          </a:p>
        </p:txBody>
      </p:sp>
      <p:sp>
        <p:nvSpPr>
          <p:cNvPr id="15" name="Alatunnisteen paikkamerkki 14"/>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567488" y="234950"/>
            <a:ext cx="1989137" cy="5891213"/>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596900" y="234950"/>
            <a:ext cx="5818188" cy="5891213"/>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12"/>
          <p:cNvSpPr>
            <a:spLocks noGrp="1"/>
          </p:cNvSpPr>
          <p:nvPr>
            <p:ph type="dt" sz="half" idx="10"/>
          </p:nvPr>
        </p:nvSpPr>
        <p:spPr/>
        <p:txBody>
          <a:bodyPr/>
          <a:lstStyle/>
          <a:p>
            <a:fld id="{D0A4EA88-F7B4-4FBB-8420-358BC0B5D75A}" type="datetime1">
              <a:rPr lang="fi-FI" smtClean="0"/>
              <a:t>11.5.2017</a:t>
            </a:fld>
            <a:endParaRPr lang="fi-FI" dirty="0"/>
          </a:p>
        </p:txBody>
      </p:sp>
      <p:sp>
        <p:nvSpPr>
          <p:cNvPr id="14" name="Dian numeron paikkamerkki 13"/>
          <p:cNvSpPr>
            <a:spLocks noGrp="1"/>
          </p:cNvSpPr>
          <p:nvPr>
            <p:ph type="sldNum" sz="quarter" idx="11"/>
          </p:nvPr>
        </p:nvSpPr>
        <p:spPr/>
        <p:txBody>
          <a:bodyPr/>
          <a:lstStyle/>
          <a:p>
            <a:fld id="{D1445509-8ED4-4F52-8BB2-3F9E164AAF11}" type="slidenum">
              <a:rPr lang="fi-FI" smtClean="0"/>
              <a:pPr/>
              <a:t>‹#›</a:t>
            </a:fld>
            <a:endParaRPr lang="fi-FI"/>
          </a:p>
        </p:txBody>
      </p:sp>
      <p:sp>
        <p:nvSpPr>
          <p:cNvPr id="15" name="Alatunnisteen paikkamerkki 14"/>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124" y="1295400"/>
            <a:ext cx="8677275" cy="487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833B665F-05E9-4089-B45D-66A3B6F2CC21}" type="datetime1">
              <a:rPr lang="fi-FI" smtClean="0"/>
              <a:t>11.5.2017</a:t>
            </a:fld>
            <a:endParaRPr lang="en-US" dirty="0"/>
          </a:p>
        </p:txBody>
      </p:sp>
      <p:sp>
        <p:nvSpPr>
          <p:cNvPr id="9" name="Footer Placeholder 8"/>
          <p:cNvSpPr>
            <a:spLocks noGrp="1"/>
          </p:cNvSpPr>
          <p:nvPr>
            <p:ph type="ftr" sz="quarter" idx="11"/>
          </p:nvPr>
        </p:nvSpPr>
        <p:spPr/>
        <p:txBody>
          <a:bodyPr/>
          <a:lstStyle/>
          <a:p>
            <a:r>
              <a:rPr lang="fi-FI"/>
              <a:t>JHKA Sisällön yleiskuvaus v1_0.pdf - 4.4.2012</a:t>
            </a:r>
            <a:endParaRPr lang="fi-FI" dirty="0"/>
          </a:p>
        </p:txBody>
      </p:sp>
      <p:sp>
        <p:nvSpPr>
          <p:cNvPr id="10" name="Slide Number Placeholder 9"/>
          <p:cNvSpPr>
            <a:spLocks noGrp="1"/>
          </p:cNvSpPr>
          <p:nvPr>
            <p:ph type="sldNum" sz="quarter" idx="12"/>
          </p:nvPr>
        </p:nvSpPr>
        <p:spPr/>
        <p:txBody>
          <a:bodyPr/>
          <a:lstStyle/>
          <a:p>
            <a:fld id="{7632C547-8EC7-46E4-9F26-3C80E98270FC}" type="slidenum">
              <a:rPr lang="en-US" smtClean="0"/>
              <a:pPr/>
              <a:t>‹#›</a:t>
            </a:fld>
            <a:endParaRPr lang="en-US" dirty="0"/>
          </a:p>
        </p:txBody>
      </p:sp>
      <p:sp>
        <p:nvSpPr>
          <p:cNvPr id="11" name="Title 10"/>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52867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 Placeholder 2"/>
          <p:cNvSpPr>
            <a:spLocks noGrp="1"/>
          </p:cNvSpPr>
          <p:nvPr>
            <p:ph idx="1"/>
          </p:nvPr>
        </p:nvSpPr>
        <p:spPr>
          <a:xfrm>
            <a:off x="469834" y="1052514"/>
            <a:ext cx="8206622" cy="4968874"/>
          </a:xfrm>
          <a:prstGeom prst="rect">
            <a:avLst/>
          </a:prstGeom>
        </p:spPr>
        <p:txBody>
          <a:bodyPr vert="horz" lIns="0" tIns="0" rIns="0" bIns="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238125" y="202268"/>
            <a:ext cx="8642350" cy="308742"/>
          </a:xfrm>
          <a:prstGeom prst="rect">
            <a:avLst/>
          </a:prstGeom>
        </p:spPr>
        <p:txBody>
          <a:bodyPr vert="horz" lIns="0" tIns="0" rIns="91440" bIns="0" rtlCol="0" anchor="t">
            <a:no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3149985298"/>
      </p:ext>
    </p:extLst>
  </p:cSld>
  <p:clrMapOvr>
    <a:masterClrMapping/>
  </p:clrMapOvr>
  <p:transition spd="med">
    <p:push dir="u"/>
  </p:transition>
  <p:extLst mod="1">
    <p:ext uri="{DCECCB84-F9BA-43D5-87BE-67443E8EF086}">
      <p15:sldGuideLst xmlns:p15="http://schemas.microsoft.com/office/powerpoint/2012/main">
        <p15:guide id="2" pos="295">
          <p15:clr>
            <a:srgbClr val="FBAE40"/>
          </p15:clr>
        </p15:guide>
        <p15:guide id="4" pos="5465">
          <p15:clr>
            <a:srgbClr val="FBAE40"/>
          </p15:clr>
        </p15:guide>
        <p15:guide id="5" orient="horz" pos="346">
          <p15:clr>
            <a:srgbClr val="FBAE40"/>
          </p15:clr>
        </p15:guide>
        <p15:guide id="6" orient="horz" pos="663">
          <p15:clr>
            <a:srgbClr val="FBAE40"/>
          </p15:clr>
        </p15:guide>
        <p15:guide id="7" orient="horz" pos="3793">
          <p15:clr>
            <a:srgbClr val="FBAE40"/>
          </p15:clr>
        </p15:guide>
        <p15:guide id="8" orient="horz" pos="3974">
          <p15:clr>
            <a:srgbClr val="FBAE40"/>
          </p15:clr>
        </p15:guide>
        <p15:guide id="9" pos="158">
          <p15:clr>
            <a:srgbClr val="FBAE40"/>
          </p15:clr>
        </p15:guide>
        <p15:guide id="10" pos="5602">
          <p15:clr>
            <a:srgbClr val="FBAE40"/>
          </p15:clr>
        </p15:guide>
        <p15:guide id="11" orient="horz" pos="41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Päivämäärän paikkamerkki 12"/>
          <p:cNvSpPr>
            <a:spLocks noGrp="1"/>
          </p:cNvSpPr>
          <p:nvPr>
            <p:ph type="dt" sz="half" idx="10"/>
          </p:nvPr>
        </p:nvSpPr>
        <p:spPr/>
        <p:txBody>
          <a:bodyPr/>
          <a:lstStyle/>
          <a:p>
            <a:fld id="{0CAFE87C-4518-431A-AA39-D912BD479263}" type="datetime1">
              <a:rPr lang="fi-FI" smtClean="0"/>
              <a:t>11.5.2017</a:t>
            </a:fld>
            <a:endParaRPr lang="fi-FI" dirty="0"/>
          </a:p>
        </p:txBody>
      </p:sp>
      <p:sp>
        <p:nvSpPr>
          <p:cNvPr id="14" name="Dian numeron paikkamerkki 13"/>
          <p:cNvSpPr>
            <a:spLocks noGrp="1"/>
          </p:cNvSpPr>
          <p:nvPr>
            <p:ph type="sldNum" sz="quarter" idx="11"/>
          </p:nvPr>
        </p:nvSpPr>
        <p:spPr/>
        <p:txBody>
          <a:bodyPr/>
          <a:lstStyle/>
          <a:p>
            <a:fld id="{D1445509-8ED4-4F52-8BB2-3F9E164AAF11}" type="slidenum">
              <a:rPr lang="fi-FI" smtClean="0"/>
              <a:pPr/>
              <a:t>‹#›</a:t>
            </a:fld>
            <a:endParaRPr lang="fi-FI"/>
          </a:p>
        </p:txBody>
      </p:sp>
      <p:sp>
        <p:nvSpPr>
          <p:cNvPr id="15" name="Alatunnisteen paikkamerkki 14"/>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13" name="Päivämäärän paikkamerkki 12"/>
          <p:cNvSpPr>
            <a:spLocks noGrp="1"/>
          </p:cNvSpPr>
          <p:nvPr>
            <p:ph type="dt" sz="half" idx="10"/>
          </p:nvPr>
        </p:nvSpPr>
        <p:spPr/>
        <p:txBody>
          <a:bodyPr/>
          <a:lstStyle/>
          <a:p>
            <a:fld id="{2BDF1A7A-0177-4536-9F38-7DEB8AC0882E}" type="datetime1">
              <a:rPr lang="fi-FI" smtClean="0"/>
              <a:t>11.5.2017</a:t>
            </a:fld>
            <a:endParaRPr lang="fi-FI" dirty="0"/>
          </a:p>
        </p:txBody>
      </p:sp>
      <p:sp>
        <p:nvSpPr>
          <p:cNvPr id="14" name="Dian numeron paikkamerkki 13"/>
          <p:cNvSpPr>
            <a:spLocks noGrp="1"/>
          </p:cNvSpPr>
          <p:nvPr>
            <p:ph type="sldNum" sz="quarter" idx="11"/>
          </p:nvPr>
        </p:nvSpPr>
        <p:spPr/>
        <p:txBody>
          <a:bodyPr/>
          <a:lstStyle/>
          <a:p>
            <a:fld id="{D1445509-8ED4-4F52-8BB2-3F9E164AAF11}" type="slidenum">
              <a:rPr lang="fi-FI" smtClean="0"/>
              <a:pPr/>
              <a:t>‹#›</a:t>
            </a:fld>
            <a:endParaRPr lang="fi-FI"/>
          </a:p>
        </p:txBody>
      </p:sp>
      <p:sp>
        <p:nvSpPr>
          <p:cNvPr id="15" name="Alatunnisteen paikkamerkki 14"/>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96900" y="1381125"/>
            <a:ext cx="3900488" cy="4745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9788" y="1381125"/>
            <a:ext cx="3900487" cy="4745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Päivämäärän paikkamerkki 13"/>
          <p:cNvSpPr>
            <a:spLocks noGrp="1"/>
          </p:cNvSpPr>
          <p:nvPr>
            <p:ph type="dt" sz="half" idx="10"/>
          </p:nvPr>
        </p:nvSpPr>
        <p:spPr/>
        <p:txBody>
          <a:bodyPr/>
          <a:lstStyle/>
          <a:p>
            <a:fld id="{238999BA-44A6-43E7-8A08-73C5246794E8}" type="datetime1">
              <a:rPr lang="fi-FI" smtClean="0"/>
              <a:t>11.5.2017</a:t>
            </a:fld>
            <a:endParaRPr lang="fi-FI" dirty="0"/>
          </a:p>
        </p:txBody>
      </p:sp>
      <p:sp>
        <p:nvSpPr>
          <p:cNvPr id="15" name="Dian numeron paikkamerkki 14"/>
          <p:cNvSpPr>
            <a:spLocks noGrp="1"/>
          </p:cNvSpPr>
          <p:nvPr>
            <p:ph type="sldNum" sz="quarter" idx="11"/>
          </p:nvPr>
        </p:nvSpPr>
        <p:spPr/>
        <p:txBody>
          <a:bodyPr/>
          <a:lstStyle/>
          <a:p>
            <a:fld id="{D1445509-8ED4-4F52-8BB2-3F9E164AAF11}" type="slidenum">
              <a:rPr lang="fi-FI" smtClean="0"/>
              <a:pPr/>
              <a:t>‹#›</a:t>
            </a:fld>
            <a:endParaRPr lang="fi-FI"/>
          </a:p>
        </p:txBody>
      </p:sp>
      <p:sp>
        <p:nvSpPr>
          <p:cNvPr id="16" name="Alatunnisteen paikkamerkki 15"/>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114300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Päivämäärän paikkamerkki 15"/>
          <p:cNvSpPr>
            <a:spLocks noGrp="1"/>
          </p:cNvSpPr>
          <p:nvPr>
            <p:ph type="dt" sz="half" idx="10"/>
          </p:nvPr>
        </p:nvSpPr>
        <p:spPr/>
        <p:txBody>
          <a:bodyPr/>
          <a:lstStyle/>
          <a:p>
            <a:fld id="{2D01DF4E-6006-4A14-B709-8963DB9D5823}" type="datetime1">
              <a:rPr lang="fi-FI" smtClean="0"/>
              <a:t>11.5.2017</a:t>
            </a:fld>
            <a:endParaRPr lang="fi-FI" dirty="0"/>
          </a:p>
        </p:txBody>
      </p:sp>
      <p:sp>
        <p:nvSpPr>
          <p:cNvPr id="17" name="Dian numeron paikkamerkki 16"/>
          <p:cNvSpPr>
            <a:spLocks noGrp="1"/>
          </p:cNvSpPr>
          <p:nvPr>
            <p:ph type="sldNum" sz="quarter" idx="11"/>
          </p:nvPr>
        </p:nvSpPr>
        <p:spPr/>
        <p:txBody>
          <a:bodyPr/>
          <a:lstStyle/>
          <a:p>
            <a:fld id="{D1445509-8ED4-4F52-8BB2-3F9E164AAF11}" type="slidenum">
              <a:rPr lang="fi-FI" smtClean="0"/>
              <a:pPr/>
              <a:t>‹#›</a:t>
            </a:fld>
            <a:endParaRPr lang="fi-FI"/>
          </a:p>
        </p:txBody>
      </p:sp>
      <p:sp>
        <p:nvSpPr>
          <p:cNvPr id="18" name="Alatunnisteen paikkamerkki 17"/>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12" name="Päivämäärän paikkamerkki 11"/>
          <p:cNvSpPr>
            <a:spLocks noGrp="1"/>
          </p:cNvSpPr>
          <p:nvPr>
            <p:ph type="dt" sz="half" idx="10"/>
          </p:nvPr>
        </p:nvSpPr>
        <p:spPr/>
        <p:txBody>
          <a:bodyPr/>
          <a:lstStyle/>
          <a:p>
            <a:fld id="{99803403-0257-4E2F-9D8E-0A4CBD8EDD80}" type="datetime1">
              <a:rPr lang="fi-FI" smtClean="0"/>
              <a:t>11.5.2017</a:t>
            </a:fld>
            <a:endParaRPr lang="fi-FI" dirty="0"/>
          </a:p>
        </p:txBody>
      </p:sp>
      <p:sp>
        <p:nvSpPr>
          <p:cNvPr id="13" name="Dian numeron paikkamerkki 12"/>
          <p:cNvSpPr>
            <a:spLocks noGrp="1"/>
          </p:cNvSpPr>
          <p:nvPr>
            <p:ph type="sldNum" sz="quarter" idx="11"/>
          </p:nvPr>
        </p:nvSpPr>
        <p:spPr/>
        <p:txBody>
          <a:bodyPr/>
          <a:lstStyle/>
          <a:p>
            <a:fld id="{D1445509-8ED4-4F52-8BB2-3F9E164AAF11}" type="slidenum">
              <a:rPr lang="fi-FI" smtClean="0"/>
              <a:pPr/>
              <a:t>‹#›</a:t>
            </a:fld>
            <a:endParaRPr lang="fi-FI"/>
          </a:p>
        </p:txBody>
      </p:sp>
      <p:sp>
        <p:nvSpPr>
          <p:cNvPr id="14" name="Alatunnisteen paikkamerkki 13"/>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11" name="Päivämäärän paikkamerkki 10"/>
          <p:cNvSpPr>
            <a:spLocks noGrp="1"/>
          </p:cNvSpPr>
          <p:nvPr>
            <p:ph type="dt" sz="half" idx="10"/>
          </p:nvPr>
        </p:nvSpPr>
        <p:spPr/>
        <p:txBody>
          <a:bodyPr/>
          <a:lstStyle/>
          <a:p>
            <a:fld id="{4C6383F7-9B10-4942-B416-D5671936DC15}" type="datetime1">
              <a:rPr lang="fi-FI" smtClean="0"/>
              <a:t>11.5.2017</a:t>
            </a:fld>
            <a:endParaRPr lang="fi-FI" dirty="0"/>
          </a:p>
        </p:txBody>
      </p:sp>
      <p:sp>
        <p:nvSpPr>
          <p:cNvPr id="12" name="Dian numeron paikkamerkki 11"/>
          <p:cNvSpPr>
            <a:spLocks noGrp="1"/>
          </p:cNvSpPr>
          <p:nvPr>
            <p:ph type="sldNum" sz="quarter" idx="11"/>
          </p:nvPr>
        </p:nvSpPr>
        <p:spPr/>
        <p:txBody>
          <a:bodyPr/>
          <a:lstStyle/>
          <a:p>
            <a:fld id="{D1445509-8ED4-4F52-8BB2-3F9E164AAF11}" type="slidenum">
              <a:rPr lang="fi-FI" smtClean="0"/>
              <a:pPr/>
              <a:t>‹#›</a:t>
            </a:fld>
            <a:endParaRPr lang="fi-FI"/>
          </a:p>
        </p:txBody>
      </p:sp>
      <p:sp>
        <p:nvSpPr>
          <p:cNvPr id="13" name="Alatunnisteen paikkamerkki 12"/>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Päivämäärän paikkamerkki 13"/>
          <p:cNvSpPr>
            <a:spLocks noGrp="1"/>
          </p:cNvSpPr>
          <p:nvPr>
            <p:ph type="dt" sz="half" idx="10"/>
          </p:nvPr>
        </p:nvSpPr>
        <p:spPr/>
        <p:txBody>
          <a:bodyPr/>
          <a:lstStyle/>
          <a:p>
            <a:fld id="{EA944BC3-EBE0-494F-B1C7-E2D50FCE9730}" type="datetime1">
              <a:rPr lang="fi-FI" smtClean="0"/>
              <a:t>11.5.2017</a:t>
            </a:fld>
            <a:endParaRPr lang="fi-FI" dirty="0"/>
          </a:p>
        </p:txBody>
      </p:sp>
      <p:sp>
        <p:nvSpPr>
          <p:cNvPr id="15" name="Dian numeron paikkamerkki 14"/>
          <p:cNvSpPr>
            <a:spLocks noGrp="1"/>
          </p:cNvSpPr>
          <p:nvPr>
            <p:ph type="sldNum" sz="quarter" idx="11"/>
          </p:nvPr>
        </p:nvSpPr>
        <p:spPr/>
        <p:txBody>
          <a:bodyPr/>
          <a:lstStyle/>
          <a:p>
            <a:fld id="{D1445509-8ED4-4F52-8BB2-3F9E164AAF11}" type="slidenum">
              <a:rPr lang="fi-FI" smtClean="0"/>
              <a:pPr/>
              <a:t>‹#›</a:t>
            </a:fld>
            <a:endParaRPr lang="fi-FI"/>
          </a:p>
        </p:txBody>
      </p:sp>
      <p:sp>
        <p:nvSpPr>
          <p:cNvPr id="16" name="Alatunnisteen paikkamerkki 15"/>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Päivämäärän paikkamerkki 13"/>
          <p:cNvSpPr>
            <a:spLocks noGrp="1"/>
          </p:cNvSpPr>
          <p:nvPr>
            <p:ph type="dt" sz="half" idx="10"/>
          </p:nvPr>
        </p:nvSpPr>
        <p:spPr/>
        <p:txBody>
          <a:bodyPr/>
          <a:lstStyle/>
          <a:p>
            <a:fld id="{75FE40CC-5CF5-48CA-8569-DEA8B78C630A}" type="datetime1">
              <a:rPr lang="fi-FI" smtClean="0"/>
              <a:t>11.5.2017</a:t>
            </a:fld>
            <a:endParaRPr lang="fi-FI" dirty="0"/>
          </a:p>
        </p:txBody>
      </p:sp>
      <p:sp>
        <p:nvSpPr>
          <p:cNvPr id="15" name="Dian numeron paikkamerkki 14"/>
          <p:cNvSpPr>
            <a:spLocks noGrp="1"/>
          </p:cNvSpPr>
          <p:nvPr>
            <p:ph type="sldNum" sz="quarter" idx="11"/>
          </p:nvPr>
        </p:nvSpPr>
        <p:spPr/>
        <p:txBody>
          <a:bodyPr/>
          <a:lstStyle/>
          <a:p>
            <a:fld id="{D1445509-8ED4-4F52-8BB2-3F9E164AAF11}" type="slidenum">
              <a:rPr lang="fi-FI" smtClean="0"/>
              <a:pPr/>
              <a:t>‹#›</a:t>
            </a:fld>
            <a:endParaRPr lang="fi-FI"/>
          </a:p>
        </p:txBody>
      </p:sp>
      <p:sp>
        <p:nvSpPr>
          <p:cNvPr id="16" name="Alatunnisteen paikkamerkki 15"/>
          <p:cNvSpPr>
            <a:spLocks noGrp="1"/>
          </p:cNvSpPr>
          <p:nvPr>
            <p:ph type="ftr" sz="quarter" idx="12"/>
          </p:nvPr>
        </p:nvSpPr>
        <p:spPr/>
        <p:txBody>
          <a:bodyPr/>
          <a:lstStyle/>
          <a:p>
            <a:pPr algn="l"/>
            <a:r>
              <a:rPr lang="fi-FI"/>
              <a:t>JHKA Sisällön yleiskuvaus v1_0.pdf - 4.4.2012</a:t>
            </a:r>
            <a:endParaRPr lang="fi-FI"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76" name="Rectangle 4"/>
          <p:cNvSpPr>
            <a:spLocks noChangeArrowheads="1"/>
          </p:cNvSpPr>
          <p:nvPr/>
        </p:nvSpPr>
        <p:spPr bwMode="auto">
          <a:xfrm>
            <a:off x="0" y="6219825"/>
            <a:ext cx="9144000" cy="638175"/>
          </a:xfrm>
          <a:prstGeom prst="rect">
            <a:avLst/>
          </a:prstGeom>
          <a:solidFill>
            <a:schemeClr val="tx2"/>
          </a:solidFill>
          <a:ln w="9525">
            <a:noFill/>
            <a:miter lim="800000"/>
            <a:headEnd/>
            <a:tailEnd/>
          </a:ln>
          <a:effectLst/>
        </p:spPr>
        <p:txBody>
          <a:bodyPr wrap="none" anchor="ctr"/>
          <a:lstStyle/>
          <a:p>
            <a:pPr algn="ctr"/>
            <a:endParaRPr lang="fi-FI"/>
          </a:p>
        </p:txBody>
      </p:sp>
      <p:sp>
        <p:nvSpPr>
          <p:cNvPr id="105478" name="Rectangle 6"/>
          <p:cNvSpPr>
            <a:spLocks noGrp="1" noChangeArrowheads="1"/>
          </p:cNvSpPr>
          <p:nvPr>
            <p:ph type="sldNum" sz="quarter" idx="4"/>
          </p:nvPr>
        </p:nvSpPr>
        <p:spPr bwMode="auto">
          <a:xfrm>
            <a:off x="8408988" y="6372225"/>
            <a:ext cx="482600" cy="212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1"/>
                </a:solidFill>
                <a:latin typeface="+mj-lt"/>
              </a:defRPr>
            </a:lvl1pPr>
          </a:lstStyle>
          <a:p>
            <a:fld id="{D1445509-8ED4-4F52-8BB2-3F9E164AAF11}" type="slidenum">
              <a:rPr lang="fi-FI"/>
              <a:pPr/>
              <a:t>‹#›</a:t>
            </a:fld>
            <a:endParaRPr lang="fi-FI"/>
          </a:p>
        </p:txBody>
      </p:sp>
      <p:pic>
        <p:nvPicPr>
          <p:cNvPr id="105481" name="Picture 9" descr="kuviot"/>
          <p:cNvPicPr>
            <a:picLocks noChangeAspect="1" noChangeArrowheads="1"/>
          </p:cNvPicPr>
          <p:nvPr/>
        </p:nvPicPr>
        <p:blipFill>
          <a:blip r:embed="rId15" cstate="print"/>
          <a:srcRect/>
          <a:stretch>
            <a:fillRect/>
          </a:stretch>
        </p:blipFill>
        <p:spPr bwMode="auto">
          <a:xfrm>
            <a:off x="8723313" y="0"/>
            <a:ext cx="420687" cy="868363"/>
          </a:xfrm>
          <a:prstGeom prst="rect">
            <a:avLst/>
          </a:prstGeom>
          <a:noFill/>
        </p:spPr>
      </p:pic>
      <p:sp>
        <p:nvSpPr>
          <p:cNvPr id="105482" name="Rectangle 10"/>
          <p:cNvSpPr>
            <a:spLocks noGrp="1" noChangeArrowheads="1"/>
          </p:cNvSpPr>
          <p:nvPr>
            <p:ph type="title"/>
          </p:nvPr>
        </p:nvSpPr>
        <p:spPr bwMode="auto">
          <a:xfrm>
            <a:off x="596900" y="234950"/>
            <a:ext cx="7959725" cy="10080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i-FI"/>
              <a:t>Muokkaa perustyyl. napsautt.</a:t>
            </a:r>
          </a:p>
        </p:txBody>
      </p:sp>
      <p:sp>
        <p:nvSpPr>
          <p:cNvPr id="105483" name="Rectangle 11"/>
          <p:cNvSpPr>
            <a:spLocks noGrp="1" noChangeArrowheads="1"/>
          </p:cNvSpPr>
          <p:nvPr>
            <p:ph type="body" idx="1"/>
          </p:nvPr>
        </p:nvSpPr>
        <p:spPr bwMode="auto">
          <a:xfrm>
            <a:off x="596900" y="1381125"/>
            <a:ext cx="7953375" cy="47450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i-FI" dirty="0"/>
              <a:t>Muokkaa </a:t>
            </a:r>
            <a:r>
              <a:rPr lang="fi-FI" dirty="0" err="1"/>
              <a:t>perustyyl</a:t>
            </a:r>
            <a:r>
              <a:rPr lang="fi-FI" dirty="0"/>
              <a:t>. </a:t>
            </a:r>
            <a:r>
              <a:rPr lang="fi-FI" dirty="0" err="1"/>
              <a:t>napsautt</a:t>
            </a:r>
            <a:r>
              <a:rPr lang="fi-FI" dirty="0"/>
              <a:t>.</a:t>
            </a:r>
          </a:p>
        </p:txBody>
      </p:sp>
      <p:sp>
        <p:nvSpPr>
          <p:cNvPr id="105484" name="Rectangle 12"/>
          <p:cNvSpPr>
            <a:spLocks noChangeArrowheads="1"/>
          </p:cNvSpPr>
          <p:nvPr/>
        </p:nvSpPr>
        <p:spPr bwMode="auto">
          <a:xfrm>
            <a:off x="3862388" y="3392488"/>
            <a:ext cx="184150" cy="244475"/>
          </a:xfrm>
          <a:prstGeom prst="rect">
            <a:avLst/>
          </a:prstGeom>
          <a:noFill/>
          <a:ln w="9525">
            <a:noFill/>
            <a:miter lim="800000"/>
            <a:headEnd/>
            <a:tailEnd/>
          </a:ln>
          <a:effectLst/>
        </p:spPr>
        <p:txBody>
          <a:bodyPr wrap="none">
            <a:spAutoFit/>
          </a:bodyPr>
          <a:lstStyle/>
          <a:p>
            <a:pPr algn="r"/>
            <a:endParaRPr lang="fi-FI" sz="1000">
              <a:latin typeface="Arial Narrow" pitchFamily="34" charset="0"/>
            </a:endParaRPr>
          </a:p>
        </p:txBody>
      </p:sp>
      <p:pic>
        <p:nvPicPr>
          <p:cNvPr id="105488" name="Picture 16" descr="VM nimilogo"/>
          <p:cNvPicPr>
            <a:picLocks noChangeAspect="1" noChangeArrowheads="1"/>
          </p:cNvPicPr>
          <p:nvPr/>
        </p:nvPicPr>
        <p:blipFill>
          <a:blip r:embed="rId16" cstate="print"/>
          <a:srcRect/>
          <a:stretch>
            <a:fillRect/>
          </a:stretch>
        </p:blipFill>
        <p:spPr bwMode="auto">
          <a:xfrm>
            <a:off x="331789" y="6411913"/>
            <a:ext cx="1856318" cy="132820"/>
          </a:xfrm>
          <a:prstGeom prst="rect">
            <a:avLst/>
          </a:prstGeom>
          <a:noFill/>
        </p:spPr>
      </p:pic>
      <p:sp>
        <p:nvSpPr>
          <p:cNvPr id="11" name="Päivämäärän paikkamerkki 10"/>
          <p:cNvSpPr>
            <a:spLocks noGrp="1"/>
          </p:cNvSpPr>
          <p:nvPr>
            <p:ph type="dt" sz="half" idx="2"/>
          </p:nvPr>
        </p:nvSpPr>
        <p:spPr>
          <a:xfrm>
            <a:off x="7560734" y="6375401"/>
            <a:ext cx="846668" cy="220134"/>
          </a:xfrm>
          <a:prstGeom prst="rect">
            <a:avLst/>
          </a:prstGeom>
        </p:spPr>
        <p:txBody>
          <a:bodyPr vert="horz" lIns="91440" tIns="45720" rIns="91440" bIns="45720" rtlCol="0" anchor="ctr"/>
          <a:lstStyle>
            <a:lvl1pPr algn="l">
              <a:defRPr sz="1000" baseline="0">
                <a:solidFill>
                  <a:schemeClr val="bg1"/>
                </a:solidFill>
                <a:latin typeface="Arial Narrow" pitchFamily="34" charset="0"/>
              </a:defRPr>
            </a:lvl1pPr>
          </a:lstStyle>
          <a:p>
            <a:fld id="{48A57737-240F-4BAD-9B1E-C513DEA4D39B}" type="datetime1">
              <a:rPr lang="fi-FI" smtClean="0"/>
              <a:t>11.5.2017</a:t>
            </a:fld>
            <a:endParaRPr lang="fi-FI" dirty="0"/>
          </a:p>
        </p:txBody>
      </p:sp>
      <p:sp>
        <p:nvSpPr>
          <p:cNvPr id="12" name="Alatunnisteen paikkamerkki 11"/>
          <p:cNvSpPr>
            <a:spLocks noGrp="1"/>
          </p:cNvSpPr>
          <p:nvPr>
            <p:ph type="ftr" sz="quarter" idx="3"/>
          </p:nvPr>
        </p:nvSpPr>
        <p:spPr>
          <a:xfrm>
            <a:off x="2201334" y="6288617"/>
            <a:ext cx="2895600" cy="365125"/>
          </a:xfrm>
          <a:prstGeom prst="rect">
            <a:avLst/>
          </a:prstGeom>
        </p:spPr>
        <p:txBody>
          <a:bodyPr vert="horz" lIns="91440" tIns="45720" rIns="91440" bIns="45720" rtlCol="0" anchor="ctr"/>
          <a:lstStyle>
            <a:lvl1pPr algn="ctr">
              <a:defRPr sz="1000" baseline="0">
                <a:solidFill>
                  <a:schemeClr val="bg1"/>
                </a:solidFill>
                <a:latin typeface="Arial Narrow" pitchFamily="34" charset="0"/>
              </a:defRPr>
            </a:lvl1pPr>
          </a:lstStyle>
          <a:p>
            <a:pPr algn="l"/>
            <a:r>
              <a:rPr lang="fi-FI"/>
              <a:t>JHKA Sisällön yleiskuvaus v1_0.pdf - 4.4.2012</a:t>
            </a:r>
            <a:endParaRPr lang="fi-FI"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hdr="0" ftr="0"/>
  <p:txStyles>
    <p:titleStyle>
      <a:lvl1pPr algn="ctr" rtl="0" eaLnBrk="1" fontAlgn="base" hangingPunct="1">
        <a:spcBef>
          <a:spcPct val="0"/>
        </a:spcBef>
        <a:spcAft>
          <a:spcPct val="0"/>
        </a:spcAft>
        <a:defRPr sz="4000">
          <a:solidFill>
            <a:srgbClr val="304E88"/>
          </a:solidFill>
          <a:latin typeface="+mj-lt"/>
          <a:ea typeface="+mj-ea"/>
          <a:cs typeface="+mj-cs"/>
        </a:defRPr>
      </a:lvl1pPr>
      <a:lvl2pPr algn="ctr" rtl="0" eaLnBrk="1" fontAlgn="base" hangingPunct="1">
        <a:spcBef>
          <a:spcPct val="0"/>
        </a:spcBef>
        <a:spcAft>
          <a:spcPct val="0"/>
        </a:spcAft>
        <a:defRPr sz="4000">
          <a:solidFill>
            <a:srgbClr val="304E88"/>
          </a:solidFill>
          <a:latin typeface="Arial Narrow" pitchFamily="34" charset="0"/>
        </a:defRPr>
      </a:lvl2pPr>
      <a:lvl3pPr algn="ctr" rtl="0" eaLnBrk="1" fontAlgn="base" hangingPunct="1">
        <a:spcBef>
          <a:spcPct val="0"/>
        </a:spcBef>
        <a:spcAft>
          <a:spcPct val="0"/>
        </a:spcAft>
        <a:defRPr sz="4000">
          <a:solidFill>
            <a:srgbClr val="304E88"/>
          </a:solidFill>
          <a:latin typeface="Arial Narrow" pitchFamily="34" charset="0"/>
        </a:defRPr>
      </a:lvl3pPr>
      <a:lvl4pPr algn="ctr" rtl="0" eaLnBrk="1" fontAlgn="base" hangingPunct="1">
        <a:spcBef>
          <a:spcPct val="0"/>
        </a:spcBef>
        <a:spcAft>
          <a:spcPct val="0"/>
        </a:spcAft>
        <a:defRPr sz="4000">
          <a:solidFill>
            <a:srgbClr val="304E88"/>
          </a:solidFill>
          <a:latin typeface="Arial Narrow" pitchFamily="34" charset="0"/>
        </a:defRPr>
      </a:lvl4pPr>
      <a:lvl5pPr algn="ctr" rtl="0" eaLnBrk="1" fontAlgn="base" hangingPunct="1">
        <a:spcBef>
          <a:spcPct val="0"/>
        </a:spcBef>
        <a:spcAft>
          <a:spcPct val="0"/>
        </a:spcAft>
        <a:defRPr sz="4000">
          <a:solidFill>
            <a:srgbClr val="304E88"/>
          </a:solidFill>
          <a:latin typeface="Arial Narrow" pitchFamily="34" charset="0"/>
        </a:defRPr>
      </a:lvl5pPr>
      <a:lvl6pPr marL="457200" algn="ctr" rtl="0" eaLnBrk="1" fontAlgn="base" hangingPunct="1">
        <a:spcBef>
          <a:spcPct val="0"/>
        </a:spcBef>
        <a:spcAft>
          <a:spcPct val="0"/>
        </a:spcAft>
        <a:defRPr sz="4000">
          <a:solidFill>
            <a:srgbClr val="304E88"/>
          </a:solidFill>
          <a:latin typeface="Arial Narrow" pitchFamily="34" charset="0"/>
        </a:defRPr>
      </a:lvl6pPr>
      <a:lvl7pPr marL="914400" algn="ctr" rtl="0" eaLnBrk="1" fontAlgn="base" hangingPunct="1">
        <a:spcBef>
          <a:spcPct val="0"/>
        </a:spcBef>
        <a:spcAft>
          <a:spcPct val="0"/>
        </a:spcAft>
        <a:defRPr sz="4000">
          <a:solidFill>
            <a:srgbClr val="304E88"/>
          </a:solidFill>
          <a:latin typeface="Arial Narrow" pitchFamily="34" charset="0"/>
        </a:defRPr>
      </a:lvl7pPr>
      <a:lvl8pPr marL="1371600" algn="ctr" rtl="0" eaLnBrk="1" fontAlgn="base" hangingPunct="1">
        <a:spcBef>
          <a:spcPct val="0"/>
        </a:spcBef>
        <a:spcAft>
          <a:spcPct val="0"/>
        </a:spcAft>
        <a:defRPr sz="4000">
          <a:solidFill>
            <a:srgbClr val="304E88"/>
          </a:solidFill>
          <a:latin typeface="Arial Narrow" pitchFamily="34" charset="0"/>
        </a:defRPr>
      </a:lvl8pPr>
      <a:lvl9pPr marL="1828800" algn="ctr" rtl="0" eaLnBrk="1" fontAlgn="base" hangingPunct="1">
        <a:spcBef>
          <a:spcPct val="0"/>
        </a:spcBef>
        <a:spcAft>
          <a:spcPct val="0"/>
        </a:spcAft>
        <a:defRPr sz="4000">
          <a:solidFill>
            <a:srgbClr val="304E88"/>
          </a:solidFill>
          <a:latin typeface="Arial Narrow" pitchFamily="34" charset="0"/>
        </a:defRPr>
      </a:lvl9pPr>
    </p:titleStyle>
    <p:body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hyperlink" Target="http://vm.fi/hankesalkku" TargetMode="External"/><Relationship Id="rId2" Type="http://schemas.openxmlformats.org/officeDocument/2006/relationships/hyperlink" Target="http://vm.fi/hankearvioinnit-ja-lausunnot" TargetMode="External"/><Relationship Id="rId1" Type="http://schemas.openxmlformats.org/officeDocument/2006/relationships/slideLayout" Target="../slideLayouts/slideLayout2.xml"/><Relationship Id="rId4" Type="http://schemas.openxmlformats.org/officeDocument/2006/relationships/hyperlink" Target="http://www.kunnat.net/fi/Kuntaliitto/kuntaliiton-toiminta-ja-strategia/toimintasalkku"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hyperlink" Target="https://www.avoindata.fi/"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hyperlink" Target="http://www.opengroup.org/open-group-publication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50.emf"/></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vm.fi/vm/fi/05_hankkeet/0239_tulosohjaus/index.jsp"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vm.fi/vm/fi/05_hankkeet/0239_tulosohjaus/index.jsp"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oleObject" Target="../embeddings/oleObject2.bin"/><Relationship Id="rId4" Type="http://schemas.openxmlformats.org/officeDocument/2006/relationships/image" Target="../media/image54.wmf"/></Relationships>
</file>

<file path=ppt/slides/_rels/slide6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hyperlink" Target="http://maistraatti.fi/strategia_2016-2019/#/article/6/page/1-1" TargetMode="Externa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93.emf"/><Relationship Id="rId5" Type="http://schemas.openxmlformats.org/officeDocument/2006/relationships/image" Target="../media/image92.png"/><Relationship Id="rId4" Type="http://schemas.openxmlformats.org/officeDocument/2006/relationships/image" Target="../media/image91.emf"/></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sz="3600" dirty="0"/>
              <a:t>VALMENNUS JULKISEN HALLINNON YHTEENTOIMIVUUDEN EDISTÄMISEKSI </a:t>
            </a:r>
            <a:endParaRPr lang="en-US" sz="3600" dirty="0"/>
          </a:p>
        </p:txBody>
      </p:sp>
      <p:sp>
        <p:nvSpPr>
          <p:cNvPr id="3" name="Subtitle 2"/>
          <p:cNvSpPr>
            <a:spLocks noGrp="1"/>
          </p:cNvSpPr>
          <p:nvPr>
            <p:ph type="subTitle" idx="1"/>
          </p:nvPr>
        </p:nvSpPr>
        <p:spPr>
          <a:xfrm>
            <a:off x="533399" y="4063760"/>
            <a:ext cx="7800975" cy="1703809"/>
          </a:xfrm>
        </p:spPr>
        <p:txBody>
          <a:bodyPr>
            <a:noAutofit/>
          </a:bodyPr>
          <a:lstStyle/>
          <a:p>
            <a:r>
              <a:rPr lang="fi-FI" sz="2400" dirty="0"/>
              <a:t>Osio 5: Toiminnan kehittäminen ja suunnittelu</a:t>
            </a:r>
          </a:p>
          <a:p>
            <a:endParaRPr lang="fi-FI" sz="2400" dirty="0"/>
          </a:p>
          <a:p>
            <a:r>
              <a:rPr lang="fi-FI" sz="2400" dirty="0"/>
              <a:t>11.5.2017</a:t>
            </a:r>
            <a:endParaRPr lang="en-US" sz="2400" dirty="0"/>
          </a:p>
        </p:txBody>
      </p:sp>
    </p:spTree>
    <p:extLst>
      <p:ext uri="{BB962C8B-B14F-4D97-AF65-F5344CB8AC3E}">
        <p14:creationId xmlns:p14="http://schemas.microsoft.com/office/powerpoint/2010/main" val="41855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899" y="109904"/>
            <a:ext cx="7959725" cy="562219"/>
          </a:xfrm>
        </p:spPr>
        <p:txBody>
          <a:bodyPr/>
          <a:lstStyle/>
          <a:p>
            <a:r>
              <a:rPr lang="fi-FI" dirty="0" err="1"/>
              <a:t>JHKA:n</a:t>
            </a:r>
            <a:r>
              <a:rPr lang="fi-FI" dirty="0"/>
              <a:t> velvoittavuus</a:t>
            </a:r>
          </a:p>
        </p:txBody>
      </p:sp>
      <p:sp>
        <p:nvSpPr>
          <p:cNvPr id="3" name="Content Placeholder 2"/>
          <p:cNvSpPr>
            <a:spLocks noGrp="1"/>
          </p:cNvSpPr>
          <p:nvPr>
            <p:ph idx="1"/>
          </p:nvPr>
        </p:nvSpPr>
        <p:spPr>
          <a:xfrm>
            <a:off x="393088" y="1281723"/>
            <a:ext cx="8367346" cy="4642339"/>
          </a:xfrm>
        </p:spPr>
        <p:txBody>
          <a:bodyPr/>
          <a:lstStyle/>
          <a:p>
            <a:r>
              <a:rPr lang="fi-FI" sz="2400" dirty="0"/>
              <a:t>Laki julkisen hallinnon tietohallinnon ohjauksesta (10.6.2011/634) velvoittaa julkisen hallinnon viranomaisen suunnittelemaan ja kuvaamaan kokonaisarkkitehtuurinsa ja noudattamaan julkisen hallinnon kokonaisarkkitehtuuria.</a:t>
            </a:r>
          </a:p>
          <a:p>
            <a:r>
              <a:rPr lang="fi-FI" sz="2400" dirty="0"/>
              <a:t>Arkkitehtuurin ylläpitämiseksi organisaation on välttämätöntä ottaa toiminnassaan käyttöön arkkitehtuurin hallintamalli. </a:t>
            </a:r>
          </a:p>
          <a:p>
            <a:r>
              <a:rPr lang="fi-FI" sz="2400" dirty="0"/>
              <a:t>Velvoittavaa lainsäädäntöä ja muuta ohjeistusta on kuvattu dokumentissa JHKA 2.0 Sidosarkkitehtuurit ja standardit. </a:t>
            </a:r>
            <a:endParaRPr lang="fi-FI" sz="1800" dirty="0"/>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10</a:t>
            </a:fld>
            <a:endParaRPr lang="fi-FI"/>
          </a:p>
        </p:txBody>
      </p:sp>
    </p:spTree>
    <p:extLst>
      <p:ext uri="{BB962C8B-B14F-4D97-AF65-F5344CB8AC3E}">
        <p14:creationId xmlns:p14="http://schemas.microsoft.com/office/powerpoint/2010/main" val="25882483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619489"/>
          </a:xfrm>
        </p:spPr>
        <p:txBody>
          <a:bodyPr/>
          <a:lstStyle/>
          <a:p>
            <a:r>
              <a:rPr lang="fi-FI" dirty="0"/>
              <a:t>Toimeenpanosuunnitelman laatiminen</a:t>
            </a:r>
          </a:p>
        </p:txBody>
      </p:sp>
      <p:sp>
        <p:nvSpPr>
          <p:cNvPr id="3" name="Content Placeholder 2"/>
          <p:cNvSpPr>
            <a:spLocks noGrp="1"/>
          </p:cNvSpPr>
          <p:nvPr>
            <p:ph idx="1"/>
          </p:nvPr>
        </p:nvSpPr>
        <p:spPr>
          <a:xfrm>
            <a:off x="474709" y="1164320"/>
            <a:ext cx="7953375" cy="3732550"/>
          </a:xfrm>
        </p:spPr>
        <p:txBody>
          <a:bodyPr/>
          <a:lstStyle/>
          <a:p>
            <a:r>
              <a:rPr lang="fi-FI" sz="2400" dirty="0"/>
              <a:t>Kehittämispaketeista projektien sisältö</a:t>
            </a:r>
          </a:p>
          <a:p>
            <a:r>
              <a:rPr lang="fi-FI" sz="2400" dirty="0"/>
              <a:t>Kehittämispolku (projektit ja muut toimenpiteet)</a:t>
            </a:r>
          </a:p>
          <a:p>
            <a:r>
              <a:rPr lang="fi-FI" sz="2400" dirty="0"/>
              <a:t>Kustannus- ja hyötyanalyysit</a:t>
            </a:r>
          </a:p>
          <a:p>
            <a:r>
              <a:rPr lang="fi-FI" sz="2400" dirty="0"/>
              <a:t>Laatutavoitteet ja riskianalyysi</a:t>
            </a:r>
          </a:p>
          <a:p>
            <a:r>
              <a:rPr lang="fi-FI" sz="2400" dirty="0"/>
              <a:t>Toimeenpanosuunnitelman katselmointi ja kommunikointi</a:t>
            </a:r>
          </a:p>
          <a:p>
            <a:endParaRPr lang="fi-FI" sz="2400" dirty="0"/>
          </a:p>
          <a:p>
            <a:endParaRPr lang="fi-FI" sz="2400" dirty="0"/>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100</a:t>
            </a:fld>
            <a:endParaRPr lang="fi-FI"/>
          </a:p>
        </p:txBody>
      </p:sp>
      <p:sp>
        <p:nvSpPr>
          <p:cNvPr id="6" name="Rectangle 5"/>
          <p:cNvSpPr/>
          <p:nvPr/>
        </p:nvSpPr>
        <p:spPr>
          <a:xfrm>
            <a:off x="474709" y="5049772"/>
            <a:ext cx="7922301" cy="1169551"/>
          </a:xfrm>
          <a:prstGeom prst="rect">
            <a:avLst/>
          </a:prstGeom>
        </p:spPr>
        <p:txBody>
          <a:bodyPr wrap="square">
            <a:spAutoFit/>
          </a:bodyPr>
          <a:lstStyle/>
          <a:p>
            <a:r>
              <a:rPr lang="fi-FI" sz="1400" dirty="0"/>
              <a:t>HUOM. JHS 179:ää täydentää JHS 171: ”Tässä vaiheessa hyödynnetään valitun kehittämisvaihtoehdon tavoitetilaa koskevia määrityksiä sekä tarkennetaan jo tehtyjä kustannus-, hyöty- ja riskianalyysejä, priorisoidaan kehitystarpeet sekä suunnitellaan kehityspolku kohteena olevalle osa-alueelle. Edellä mainittujen toimintojen suorittaminen on kuvattu tässä suosituksessa (kts</a:t>
            </a:r>
            <a:r>
              <a:rPr lang="fi-FI" sz="1400" i="1" dirty="0"/>
              <a:t>. </a:t>
            </a:r>
            <a:r>
              <a:rPr lang="fi-FI" sz="1400" dirty="0"/>
              <a:t>luvut 5-7).”</a:t>
            </a:r>
          </a:p>
        </p:txBody>
      </p:sp>
    </p:spTree>
    <p:extLst>
      <p:ext uri="{BB962C8B-B14F-4D97-AF65-F5344CB8AC3E}">
        <p14:creationId xmlns:p14="http://schemas.microsoft.com/office/powerpoint/2010/main" val="9197875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1205230"/>
          </a:xfrm>
        </p:spPr>
        <p:txBody>
          <a:bodyPr/>
          <a:lstStyle/>
          <a:p>
            <a:r>
              <a:rPr lang="fi-FI" b="1" dirty="0"/>
              <a:t>Kehittämispaketit ja projektit</a:t>
            </a:r>
            <a:endParaRPr lang="fi-FI" dirty="0"/>
          </a:p>
        </p:txBody>
      </p:sp>
      <p:sp>
        <p:nvSpPr>
          <p:cNvPr id="3" name="Content Placeholder 2"/>
          <p:cNvSpPr>
            <a:spLocks noGrp="1"/>
          </p:cNvSpPr>
          <p:nvPr>
            <p:ph idx="1"/>
          </p:nvPr>
        </p:nvSpPr>
        <p:spPr>
          <a:xfrm>
            <a:off x="596900" y="1347294"/>
            <a:ext cx="7953375" cy="4179571"/>
          </a:xfrm>
        </p:spPr>
        <p:txBody>
          <a:bodyPr/>
          <a:lstStyle/>
          <a:p>
            <a:r>
              <a:rPr lang="fi-FI" sz="2800" dirty="0"/>
              <a:t>Varmista, että kehittämispaketit on koottu kattavasti ja ne on riittävän hyvin ymmärretty sekä että ne ovat yhä </a:t>
            </a:r>
            <a:r>
              <a:rPr lang="fi-FI" sz="2800" i="1" dirty="0"/>
              <a:t>kytketyt strategiaan ja kehitettäviin kyvykkyyksiin</a:t>
            </a:r>
          </a:p>
          <a:p>
            <a:pPr marL="0" indent="0">
              <a:buNone/>
            </a:pPr>
            <a:endParaRPr lang="fi-FI" sz="2800" i="1" dirty="0"/>
          </a:p>
          <a:p>
            <a:r>
              <a:rPr lang="fi-FI" sz="2800" dirty="0"/>
              <a:t>Tarkastele mitä menossa olevissa projekteissa tehdään – onko tarvetta muuttaa projektien tavoitteita ?</a:t>
            </a:r>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101</a:t>
            </a:fld>
            <a:endParaRPr lang="fi-FI"/>
          </a:p>
        </p:txBody>
      </p:sp>
    </p:spTree>
    <p:extLst>
      <p:ext uri="{BB962C8B-B14F-4D97-AF65-F5344CB8AC3E}">
        <p14:creationId xmlns:p14="http://schemas.microsoft.com/office/powerpoint/2010/main" val="41452462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1" y="125966"/>
            <a:ext cx="7810501" cy="696114"/>
          </a:xfrm>
        </p:spPr>
        <p:txBody>
          <a:bodyPr/>
          <a:lstStyle/>
          <a:p>
            <a:r>
              <a:rPr lang="fi-FI" sz="3600" kern="1200" dirty="0"/>
              <a:t>Esimerkki: MERP järjestelmäuudistushanke</a:t>
            </a:r>
            <a:endParaRPr lang="fi-FI" sz="3600" dirty="0"/>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102</a:t>
            </a:fld>
            <a:endParaRPr lang="fi-FI"/>
          </a:p>
        </p:txBody>
      </p:sp>
      <p:pic>
        <p:nvPicPr>
          <p:cNvPr id="5" name="Kuva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56" y="1413119"/>
            <a:ext cx="8372570" cy="458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12"/>
          <p:cNvSpPr/>
          <p:nvPr/>
        </p:nvSpPr>
        <p:spPr>
          <a:xfrm>
            <a:off x="7326863" y="4019017"/>
            <a:ext cx="1761960" cy="697743"/>
          </a:xfrm>
          <a:prstGeom prst="wedgeRectCallout">
            <a:avLst>
              <a:gd name="adj1" fmla="val 9484"/>
              <a:gd name="adj2" fmla="val -143622"/>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Tilivalvonnan sähköisen asioinnin kehittämispaketti</a:t>
            </a:r>
          </a:p>
        </p:txBody>
      </p:sp>
      <p:sp>
        <p:nvSpPr>
          <p:cNvPr id="7" name="Rectangular Callout 14"/>
          <p:cNvSpPr/>
          <p:nvPr/>
        </p:nvSpPr>
        <p:spPr>
          <a:xfrm>
            <a:off x="6221139" y="867827"/>
            <a:ext cx="1986704" cy="499545"/>
          </a:xfrm>
          <a:prstGeom prst="wedgeRectCallout">
            <a:avLst>
              <a:gd name="adj1" fmla="val 23346"/>
              <a:gd name="adj2" fmla="val 289755"/>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Holhoustietovarannon kehittämispaketti</a:t>
            </a:r>
          </a:p>
        </p:txBody>
      </p:sp>
    </p:spTree>
    <p:extLst>
      <p:ext uri="{BB962C8B-B14F-4D97-AF65-F5344CB8AC3E}">
        <p14:creationId xmlns:p14="http://schemas.microsoft.com/office/powerpoint/2010/main" val="3776202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392114" y="1330887"/>
            <a:ext cx="8500366" cy="2783311"/>
          </a:xfrm>
          <a:prstGeom prst="rect">
            <a:avLst/>
          </a:prstGeom>
          <a:solidFill>
            <a:srgbClr val="AFD4F0"/>
          </a:solidFill>
          <a:ln w="28575">
            <a:noFill/>
            <a:miter lim="800000"/>
            <a:headEnd/>
            <a:tailEnd/>
          </a:ln>
          <a:effectLst/>
        </p:spPr>
        <p:txBody>
          <a:bodyPr wrap="none" anchor="ctr"/>
          <a:lstStyle/>
          <a:p>
            <a:pPr algn="ctr" defTabSz="762000">
              <a:defRPr/>
            </a:pPr>
            <a:r>
              <a:rPr lang="en-GB" sz="1600" kern="0" dirty="0" err="1">
                <a:solidFill>
                  <a:sysClr val="windowText" lastClr="000000"/>
                </a:solidFill>
                <a:cs typeface="Arial" charset="0"/>
              </a:rPr>
              <a:t>Toiminnan</a:t>
            </a:r>
            <a:r>
              <a:rPr lang="en-GB" sz="1600" kern="0" dirty="0">
                <a:solidFill>
                  <a:sysClr val="windowText" lastClr="000000"/>
                </a:solidFill>
                <a:cs typeface="Arial" charset="0"/>
              </a:rPr>
              <a:t> </a:t>
            </a:r>
            <a:r>
              <a:rPr lang="en-GB" sz="1600" kern="0" dirty="0" err="1">
                <a:solidFill>
                  <a:sysClr val="windowText" lastClr="000000"/>
                </a:solidFill>
                <a:cs typeface="Arial" charset="0"/>
              </a:rPr>
              <a:t>kehitys</a:t>
            </a:r>
            <a:endParaRPr lang="en-GB" sz="1600"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p:txBody>
      </p:sp>
      <p:sp>
        <p:nvSpPr>
          <p:cNvPr id="86" name="Rectangle 112"/>
          <p:cNvSpPr>
            <a:spLocks noChangeArrowheads="1"/>
          </p:cNvSpPr>
          <p:nvPr/>
        </p:nvSpPr>
        <p:spPr bwMode="auto">
          <a:xfrm>
            <a:off x="458980" y="1959879"/>
            <a:ext cx="7080857" cy="2098063"/>
          </a:xfrm>
          <a:prstGeom prst="rect">
            <a:avLst/>
          </a:prstGeom>
          <a:solidFill>
            <a:srgbClr val="FFFFCC"/>
          </a:solidFill>
          <a:ln>
            <a:solidFill>
              <a:schemeClr val="accent6">
                <a:shade val="95000"/>
                <a:satMod val="105000"/>
              </a:schemeClr>
            </a:solidFill>
            <a:prstDash val="dash"/>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600" kern="0" dirty="0">
                <a:solidFill>
                  <a:sysClr val="windowText" lastClr="000000"/>
                </a:solidFill>
                <a:cs typeface="Arial" charset="0"/>
              </a:rPr>
              <a:t>	</a:t>
            </a:r>
            <a:r>
              <a:rPr lang="en-US" sz="1600" kern="0" dirty="0" err="1">
                <a:solidFill>
                  <a:sysClr val="windowText" lastClr="000000"/>
                </a:solidFill>
                <a:cs typeface="Arial" charset="0"/>
              </a:rPr>
              <a:t>Kokonaisarkkitehtuuri</a:t>
            </a:r>
            <a:endParaRPr lang="en-US" sz="1600" kern="0" dirty="0">
              <a:solidFill>
                <a:sysClr val="windowText" lastClr="000000"/>
              </a:solidFill>
              <a:cs typeface="Arial" charset="0"/>
            </a:endParaRPr>
          </a:p>
        </p:txBody>
      </p:sp>
      <p:sp>
        <p:nvSpPr>
          <p:cNvPr id="2" name="Title 1"/>
          <p:cNvSpPr>
            <a:spLocks noGrp="1"/>
          </p:cNvSpPr>
          <p:nvPr>
            <p:ph type="title"/>
          </p:nvPr>
        </p:nvSpPr>
        <p:spPr>
          <a:xfrm>
            <a:off x="271462" y="226288"/>
            <a:ext cx="8693025" cy="1003035"/>
          </a:xfrm>
        </p:spPr>
        <p:txBody>
          <a:bodyPr>
            <a:noAutofit/>
          </a:bodyPr>
          <a:lstStyle/>
          <a:p>
            <a:pPr eaLnBrk="1" hangingPunct="1">
              <a:defRPr/>
            </a:pPr>
            <a:r>
              <a:rPr lang="fi-FI" dirty="0"/>
              <a:t>Kehittämissuunnitelman toteutus ja seuranta</a:t>
            </a:r>
            <a:endParaRPr lang="en-US" dirty="0"/>
          </a:p>
        </p:txBody>
      </p:sp>
      <p:sp>
        <p:nvSpPr>
          <p:cNvPr id="56" name="AutoShape 15"/>
          <p:cNvSpPr>
            <a:spLocks noChangeArrowheads="1"/>
          </p:cNvSpPr>
          <p:nvPr/>
        </p:nvSpPr>
        <p:spPr bwMode="auto">
          <a:xfrm rot="5400000">
            <a:off x="2405898" y="2616152"/>
            <a:ext cx="173038"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7" name="AutoShape 15"/>
          <p:cNvSpPr>
            <a:spLocks noChangeArrowheads="1"/>
          </p:cNvSpPr>
          <p:nvPr/>
        </p:nvSpPr>
        <p:spPr bwMode="auto">
          <a:xfrm rot="5400000">
            <a:off x="1593228" y="2625676"/>
            <a:ext cx="176212"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8" name="AutoShape 15"/>
          <p:cNvSpPr>
            <a:spLocks noChangeArrowheads="1"/>
          </p:cNvSpPr>
          <p:nvPr/>
        </p:nvSpPr>
        <p:spPr bwMode="auto">
          <a:xfrm rot="5400000">
            <a:off x="639305" y="2635996"/>
            <a:ext cx="174626"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pic>
        <p:nvPicPr>
          <p:cNvPr id="235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504" y="1995007"/>
            <a:ext cx="1365288" cy="6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12"/>
          <p:cNvSpPr>
            <a:spLocks noChangeArrowheads="1"/>
          </p:cNvSpPr>
          <p:nvPr/>
        </p:nvSpPr>
        <p:spPr bwMode="auto">
          <a:xfrm>
            <a:off x="2848879" y="2876991"/>
            <a:ext cx="1881667" cy="1079499"/>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err="1">
                <a:solidFill>
                  <a:sysClr val="windowText" lastClr="000000"/>
                </a:solidFill>
                <a:cs typeface="Arial" charset="0"/>
              </a:rPr>
              <a:t>Arkkitehtuurinäkökulmat</a:t>
            </a:r>
            <a:endParaRPr lang="en-US" sz="1400" kern="0" dirty="0">
              <a:solidFill>
                <a:sysClr val="windowText" lastClr="000000"/>
              </a:solidFill>
              <a:cs typeface="Arial" charset="0"/>
            </a:endParaRPr>
          </a:p>
        </p:txBody>
      </p:sp>
      <p:sp>
        <p:nvSpPr>
          <p:cNvPr id="52" name="AutoShape 15"/>
          <p:cNvSpPr>
            <a:spLocks noChangeArrowheads="1"/>
          </p:cNvSpPr>
          <p:nvPr/>
        </p:nvSpPr>
        <p:spPr bwMode="auto">
          <a:xfrm rot="10800000" flipH="1">
            <a:off x="4716016" y="3206177"/>
            <a:ext cx="161911"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7" name="AutoShape 15"/>
          <p:cNvSpPr>
            <a:spLocks noChangeArrowheads="1"/>
          </p:cNvSpPr>
          <p:nvPr/>
        </p:nvSpPr>
        <p:spPr bwMode="auto">
          <a:xfrm rot="10800000" flipH="1">
            <a:off x="2699793" y="3234753"/>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8" name="AutoShape 15"/>
          <p:cNvSpPr>
            <a:spLocks noChangeArrowheads="1"/>
          </p:cNvSpPr>
          <p:nvPr/>
        </p:nvSpPr>
        <p:spPr bwMode="auto">
          <a:xfrm rot="10800000" flipH="1">
            <a:off x="6683529" y="3219735"/>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9" name="Rectangle 112"/>
          <p:cNvSpPr>
            <a:spLocks noChangeArrowheads="1"/>
          </p:cNvSpPr>
          <p:nvPr/>
        </p:nvSpPr>
        <p:spPr bwMode="auto">
          <a:xfrm>
            <a:off x="392114" y="4645620"/>
            <a:ext cx="8500366" cy="1509804"/>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endParaRPr lang="en-US" sz="1600" kern="0" dirty="0">
              <a:solidFill>
                <a:sysClr val="windowText" lastClr="000000"/>
              </a:solidFill>
              <a:cs typeface="Arial" charset="0"/>
            </a:endParaRPr>
          </a:p>
          <a:p>
            <a:pPr algn="ctr">
              <a:defRPr/>
            </a:pPr>
            <a:r>
              <a:rPr lang="en-US" sz="1600" kern="0" dirty="0" err="1">
                <a:solidFill>
                  <a:sysClr val="windowText" lastClr="000000"/>
                </a:solidFill>
                <a:cs typeface="Arial" charset="0"/>
              </a:rPr>
              <a:t>Operatiivinen</a:t>
            </a:r>
            <a:r>
              <a:rPr lang="en-US" sz="1600" kern="0" dirty="0">
                <a:solidFill>
                  <a:sysClr val="windowText" lastClr="000000"/>
                </a:solidFill>
                <a:cs typeface="Arial" charset="0"/>
              </a:rPr>
              <a:t> </a:t>
            </a:r>
            <a:r>
              <a:rPr lang="en-US" sz="1600" kern="0" dirty="0" err="1">
                <a:solidFill>
                  <a:sysClr val="windowText" lastClr="000000"/>
                </a:solidFill>
                <a:cs typeface="Arial" charset="0"/>
              </a:rPr>
              <a:t>toiminta</a:t>
            </a:r>
            <a:endParaRPr lang="en-US" sz="600" kern="0" dirty="0">
              <a:solidFill>
                <a:sysClr val="windowText" lastClr="000000"/>
              </a:solidFill>
              <a:cs typeface="Arial" charset="0"/>
            </a:endParaRPr>
          </a:p>
        </p:txBody>
      </p:sp>
      <p:sp>
        <p:nvSpPr>
          <p:cNvPr id="121" name="AutoShape 15"/>
          <p:cNvSpPr>
            <a:spLocks noChangeArrowheads="1"/>
          </p:cNvSpPr>
          <p:nvPr/>
        </p:nvSpPr>
        <p:spPr bwMode="auto">
          <a:xfrm rot="16200000" flipV="1">
            <a:off x="1737633"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2" name="AutoShape 15"/>
          <p:cNvSpPr>
            <a:spLocks noChangeArrowheads="1"/>
          </p:cNvSpPr>
          <p:nvPr/>
        </p:nvSpPr>
        <p:spPr bwMode="auto">
          <a:xfrm rot="16200000" flipV="1">
            <a:off x="785018" y="4187253"/>
            <a:ext cx="462658"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4" name="AutoShape 15"/>
          <p:cNvSpPr>
            <a:spLocks noChangeArrowheads="1"/>
          </p:cNvSpPr>
          <p:nvPr/>
        </p:nvSpPr>
        <p:spPr bwMode="auto">
          <a:xfrm rot="5400000">
            <a:off x="7174795"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grpSp>
        <p:nvGrpSpPr>
          <p:cNvPr id="126" name="Group 12"/>
          <p:cNvGrpSpPr>
            <a:grpSpLocks/>
          </p:cNvGrpSpPr>
          <p:nvPr/>
        </p:nvGrpSpPr>
        <p:grpSpPr bwMode="auto">
          <a:xfrm>
            <a:off x="1291030" y="5400472"/>
            <a:ext cx="6999604" cy="580980"/>
            <a:chOff x="378212" y="2400617"/>
            <a:chExt cx="3215213" cy="654606"/>
          </a:xfrm>
        </p:grpSpPr>
        <p:sp>
          <p:nvSpPr>
            <p:cNvPr id="127" name="Chevron 126"/>
            <p:cNvSpPr/>
            <p:nvPr/>
          </p:nvSpPr>
          <p:spPr>
            <a:xfrm>
              <a:off x="378212" y="2400617"/>
              <a:ext cx="1427979" cy="357736"/>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8" name="Chevron 127"/>
            <p:cNvSpPr/>
            <p:nvPr/>
          </p:nvSpPr>
          <p:spPr>
            <a:xfrm>
              <a:off x="748830" y="2697487"/>
              <a:ext cx="1432498" cy="357736"/>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9" name="Chevron 128"/>
            <p:cNvSpPr/>
            <p:nvPr/>
          </p:nvSpPr>
          <p:spPr>
            <a:xfrm>
              <a:off x="1806191" y="2400617"/>
              <a:ext cx="1430239" cy="35773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30" name="Chevron 129"/>
            <p:cNvSpPr/>
            <p:nvPr/>
          </p:nvSpPr>
          <p:spPr>
            <a:xfrm>
              <a:off x="2165446" y="2686806"/>
              <a:ext cx="1427979" cy="35773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grpSp>
      <p:sp>
        <p:nvSpPr>
          <p:cNvPr id="131" name="AutoShape 15"/>
          <p:cNvSpPr>
            <a:spLocks noChangeArrowheads="1"/>
          </p:cNvSpPr>
          <p:nvPr/>
        </p:nvSpPr>
        <p:spPr bwMode="auto">
          <a:xfrm rot="16200000" flipV="1">
            <a:off x="8178540" y="4194964"/>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 name="TextBox 4"/>
          <p:cNvSpPr txBox="1"/>
          <p:nvPr/>
        </p:nvSpPr>
        <p:spPr>
          <a:xfrm>
            <a:off x="6253" y="4294249"/>
            <a:ext cx="956287" cy="276999"/>
          </a:xfrm>
          <a:prstGeom prst="rect">
            <a:avLst/>
          </a:prstGeom>
          <a:noFill/>
        </p:spPr>
        <p:txBody>
          <a:bodyPr wrap="none" rtlCol="0">
            <a:spAutoFit/>
          </a:bodyPr>
          <a:lstStyle/>
          <a:p>
            <a:r>
              <a:rPr lang="en-US" sz="1200" dirty="0" err="1">
                <a:solidFill>
                  <a:prstClr val="black"/>
                </a:solidFill>
              </a:rPr>
              <a:t>Vaatimukset</a:t>
            </a:r>
            <a:endParaRPr lang="en-US" sz="1200" dirty="0">
              <a:solidFill>
                <a:prstClr val="black"/>
              </a:solidFill>
            </a:endParaRPr>
          </a:p>
        </p:txBody>
      </p:sp>
      <p:sp>
        <p:nvSpPr>
          <p:cNvPr id="133" name="TextBox 132"/>
          <p:cNvSpPr txBox="1"/>
          <p:nvPr/>
        </p:nvSpPr>
        <p:spPr>
          <a:xfrm>
            <a:off x="2036662" y="4290988"/>
            <a:ext cx="663130" cy="276999"/>
          </a:xfrm>
          <a:prstGeom prst="rect">
            <a:avLst/>
          </a:prstGeom>
          <a:noFill/>
        </p:spPr>
        <p:txBody>
          <a:bodyPr wrap="none" rtlCol="0">
            <a:spAutoFit/>
          </a:bodyPr>
          <a:lstStyle/>
          <a:p>
            <a:r>
              <a:rPr lang="en-US" sz="1200" dirty="0" err="1">
                <a:solidFill>
                  <a:prstClr val="black"/>
                </a:solidFill>
              </a:rPr>
              <a:t>Mittarit</a:t>
            </a:r>
            <a:endParaRPr lang="en-US" sz="1200" dirty="0">
              <a:solidFill>
                <a:prstClr val="black"/>
              </a:solidFill>
            </a:endParaRPr>
          </a:p>
        </p:txBody>
      </p:sp>
      <p:sp>
        <p:nvSpPr>
          <p:cNvPr id="134" name="TextBox 133"/>
          <p:cNvSpPr txBox="1"/>
          <p:nvPr/>
        </p:nvSpPr>
        <p:spPr>
          <a:xfrm>
            <a:off x="6470120" y="4241393"/>
            <a:ext cx="727187" cy="276999"/>
          </a:xfrm>
          <a:prstGeom prst="rect">
            <a:avLst/>
          </a:prstGeom>
          <a:noFill/>
        </p:spPr>
        <p:txBody>
          <a:bodyPr wrap="none" rtlCol="0">
            <a:spAutoFit/>
          </a:bodyPr>
          <a:lstStyle/>
          <a:p>
            <a:r>
              <a:rPr lang="en-US" sz="1200" dirty="0" err="1">
                <a:solidFill>
                  <a:prstClr val="black"/>
                </a:solidFill>
              </a:rPr>
              <a:t>Toteutus</a:t>
            </a:r>
            <a:endParaRPr lang="en-US" sz="1200" dirty="0">
              <a:solidFill>
                <a:prstClr val="black"/>
              </a:solidFill>
            </a:endParaRPr>
          </a:p>
        </p:txBody>
      </p:sp>
      <p:sp>
        <p:nvSpPr>
          <p:cNvPr id="135" name="TextBox 134"/>
          <p:cNvSpPr txBox="1"/>
          <p:nvPr/>
        </p:nvSpPr>
        <p:spPr>
          <a:xfrm>
            <a:off x="8445937" y="4238132"/>
            <a:ext cx="650947" cy="276999"/>
          </a:xfrm>
          <a:prstGeom prst="rect">
            <a:avLst/>
          </a:prstGeom>
          <a:noFill/>
        </p:spPr>
        <p:txBody>
          <a:bodyPr wrap="none" rtlCol="0">
            <a:spAutoFit/>
          </a:bodyPr>
          <a:lstStyle/>
          <a:p>
            <a:r>
              <a:rPr lang="en-US" sz="1200" dirty="0" err="1">
                <a:solidFill>
                  <a:prstClr val="black"/>
                </a:solidFill>
              </a:rPr>
              <a:t>Palaute</a:t>
            </a:r>
            <a:endParaRPr lang="en-US" sz="1200" dirty="0">
              <a:solidFill>
                <a:prstClr val="black"/>
              </a:solidFill>
            </a:endParaRPr>
          </a:p>
        </p:txBody>
      </p:sp>
      <p:sp>
        <p:nvSpPr>
          <p:cNvPr id="6" name="Rectangle 5"/>
          <p:cNvSpPr/>
          <p:nvPr/>
        </p:nvSpPr>
        <p:spPr>
          <a:xfrm>
            <a:off x="714344" y="4675578"/>
            <a:ext cx="7826436" cy="24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rPr>
              <a:t>Operatiivinen</a:t>
            </a:r>
            <a:r>
              <a:rPr lang="en-US" sz="1600" dirty="0">
                <a:solidFill>
                  <a:prstClr val="white"/>
                </a:solidFill>
              </a:rPr>
              <a:t> </a:t>
            </a:r>
            <a:r>
              <a:rPr lang="en-US" sz="1600" dirty="0" err="1">
                <a:solidFill>
                  <a:prstClr val="white"/>
                </a:solidFill>
              </a:rPr>
              <a:t>johtaminen</a:t>
            </a:r>
            <a:r>
              <a:rPr lang="en-US" sz="1600" dirty="0">
                <a:solidFill>
                  <a:prstClr val="white"/>
                </a:solidFill>
              </a:rPr>
              <a:t> ja </a:t>
            </a:r>
            <a:r>
              <a:rPr lang="en-US" sz="1600" dirty="0" err="1">
                <a:solidFill>
                  <a:prstClr val="white"/>
                </a:solidFill>
              </a:rPr>
              <a:t>vaatimusten</a:t>
            </a:r>
            <a:r>
              <a:rPr lang="en-US" sz="1600" dirty="0">
                <a:solidFill>
                  <a:prstClr val="white"/>
                </a:solidFill>
              </a:rPr>
              <a:t> </a:t>
            </a:r>
            <a:r>
              <a:rPr lang="en-US" sz="1600" dirty="0" err="1">
                <a:solidFill>
                  <a:prstClr val="white"/>
                </a:solidFill>
              </a:rPr>
              <a:t>kokoaminen</a:t>
            </a:r>
            <a:endParaRPr lang="en-US" sz="1600" dirty="0">
              <a:solidFill>
                <a:prstClr val="white"/>
              </a:solidFill>
            </a:endParaRPr>
          </a:p>
        </p:txBody>
      </p:sp>
      <p:sp>
        <p:nvSpPr>
          <p:cNvPr id="3" name="Rectangle 2"/>
          <p:cNvSpPr/>
          <p:nvPr/>
        </p:nvSpPr>
        <p:spPr>
          <a:xfrm>
            <a:off x="2951908" y="3181552"/>
            <a:ext cx="342930" cy="71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a:solidFill>
                  <a:prstClr val="white"/>
                </a:solidFill>
              </a:rPr>
              <a:t>Toiminta-</a:t>
            </a:r>
          </a:p>
          <a:p>
            <a:pPr algn="ctr"/>
            <a:r>
              <a:rPr lang="en-US" sz="1000" dirty="0">
                <a:solidFill>
                  <a:prstClr val="white"/>
                </a:solidFill>
              </a:rPr>
              <a:t> </a:t>
            </a:r>
            <a:r>
              <a:rPr lang="en-US" sz="1000" dirty="0" err="1">
                <a:solidFill>
                  <a:prstClr val="white"/>
                </a:solidFill>
              </a:rPr>
              <a:t>arkkitehtuuri</a:t>
            </a:r>
            <a:endParaRPr lang="en-US" sz="1000" dirty="0">
              <a:solidFill>
                <a:prstClr val="white"/>
              </a:solidFill>
            </a:endParaRPr>
          </a:p>
        </p:txBody>
      </p:sp>
      <p:sp>
        <p:nvSpPr>
          <p:cNvPr id="81" name="Rectangle 80"/>
          <p:cNvSpPr/>
          <p:nvPr/>
        </p:nvSpPr>
        <p:spPr>
          <a:xfrm>
            <a:off x="3401066" y="3181552"/>
            <a:ext cx="342930" cy="7177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Tieto</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2" name="Rectangle 81"/>
          <p:cNvSpPr/>
          <p:nvPr/>
        </p:nvSpPr>
        <p:spPr>
          <a:xfrm>
            <a:off x="3850224" y="3181552"/>
            <a:ext cx="342930" cy="717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Järjestelmä</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3" name="Rectangle 82"/>
          <p:cNvSpPr/>
          <p:nvPr/>
        </p:nvSpPr>
        <p:spPr>
          <a:xfrm>
            <a:off x="4299382" y="3181552"/>
            <a:ext cx="342930" cy="7177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Teknologia</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102" name="AutoShape 12"/>
          <p:cNvSpPr>
            <a:spLocks noChangeArrowheads="1"/>
          </p:cNvSpPr>
          <p:nvPr/>
        </p:nvSpPr>
        <p:spPr bwMode="auto">
          <a:xfrm>
            <a:off x="467789" y="1389216"/>
            <a:ext cx="2258572" cy="558676"/>
          </a:xfrm>
          <a:prstGeom prst="triangle">
            <a:avLst>
              <a:gd name="adj" fmla="val 50000"/>
            </a:avLst>
          </a:prstGeom>
          <a:solidFill>
            <a:srgbClr val="FFFF99"/>
          </a:solidFill>
          <a:ln w="9525">
            <a:solidFill>
              <a:srgbClr val="3191A0"/>
            </a:solidFill>
            <a:headEnd/>
            <a:tailEnd/>
          </a:ln>
        </p:spPr>
        <p:style>
          <a:lnRef idx="1">
            <a:schemeClr val="accent6"/>
          </a:lnRef>
          <a:fillRef idx="2">
            <a:schemeClr val="accent6"/>
          </a:fillRef>
          <a:effectRef idx="1">
            <a:schemeClr val="accent6"/>
          </a:effectRef>
          <a:fontRef idx="minor">
            <a:schemeClr val="dk1"/>
          </a:fontRef>
        </p:style>
        <p:txBody>
          <a:bodyPr wrap="none" anchor="b"/>
          <a:lstStyle/>
          <a:p>
            <a:pPr algn="ctr">
              <a:defRPr/>
            </a:pPr>
            <a:r>
              <a:rPr lang="en-US" sz="1400" kern="0" dirty="0" err="1">
                <a:solidFill>
                  <a:sysClr val="windowText" lastClr="000000"/>
                </a:solidFill>
                <a:cs typeface="Arial" charset="0"/>
              </a:rPr>
              <a:t>Strategia</a:t>
            </a:r>
            <a:endParaRPr lang="en-GB" sz="1400" kern="0" dirty="0">
              <a:solidFill>
                <a:sysClr val="windowText" lastClr="000000"/>
              </a:solidFill>
              <a:cs typeface="Arial" charset="0"/>
            </a:endParaRPr>
          </a:p>
        </p:txBody>
      </p:sp>
      <p:sp>
        <p:nvSpPr>
          <p:cNvPr id="55" name="Rectangle 54"/>
          <p:cNvSpPr/>
          <p:nvPr/>
        </p:nvSpPr>
        <p:spPr bwMode="auto">
          <a:xfrm>
            <a:off x="514375" y="1963160"/>
            <a:ext cx="2150852" cy="725487"/>
          </a:xfrm>
          <a:prstGeom prst="rect">
            <a:avLst/>
          </a:prstGeom>
          <a:solidFill>
            <a:srgbClr val="FFFF99"/>
          </a:solidFill>
          <a:ln w="9525">
            <a:solidFill>
              <a:srgbClr val="3191A0"/>
            </a:solidFill>
          </a:ln>
        </p:spPr>
        <p:style>
          <a:lnRef idx="1">
            <a:schemeClr val="accent6"/>
          </a:lnRef>
          <a:fillRef idx="2">
            <a:schemeClr val="accent6"/>
          </a:fillRef>
          <a:effectRef idx="1">
            <a:schemeClr val="accent6"/>
          </a:effectRef>
          <a:fontRef idx="minor">
            <a:schemeClr val="dk1"/>
          </a:fontRef>
        </p:style>
        <p:txBody>
          <a:bodyPr anchor="b"/>
          <a:lstStyle/>
          <a:p>
            <a:pPr>
              <a:defRPr/>
            </a:pPr>
            <a:r>
              <a:rPr lang="en-US" sz="1400" dirty="0" err="1">
                <a:solidFill>
                  <a:prstClr val="black"/>
                </a:solidFill>
              </a:rPr>
              <a:t>Liiketoimintamallit</a:t>
            </a:r>
            <a:endParaRPr lang="en-US" sz="1400" dirty="0">
              <a:solidFill>
                <a:prstClr val="black"/>
              </a:solidFill>
            </a:endParaRPr>
          </a:p>
        </p:txBody>
      </p:sp>
      <p:grpSp>
        <p:nvGrpSpPr>
          <p:cNvPr id="23568" name="Group 31"/>
          <p:cNvGrpSpPr>
            <a:grpSpLocks/>
          </p:cNvGrpSpPr>
          <p:nvPr/>
        </p:nvGrpSpPr>
        <p:grpSpPr bwMode="auto">
          <a:xfrm>
            <a:off x="514351" y="2876991"/>
            <a:ext cx="2187970" cy="1079500"/>
            <a:chOff x="513735" y="2637373"/>
            <a:chExt cx="2470455" cy="1079663"/>
          </a:xfrm>
        </p:grpSpPr>
        <p:sp>
          <p:nvSpPr>
            <p:cNvPr id="84" name="Rectangle 112"/>
            <p:cNvSpPr>
              <a:spLocks noChangeArrowheads="1"/>
            </p:cNvSpPr>
            <p:nvPr/>
          </p:nvSpPr>
          <p:spPr bwMode="auto">
            <a:xfrm>
              <a:off x="513735" y="2637373"/>
              <a:ext cx="2470455" cy="1079663"/>
            </a:xfrm>
            <a:prstGeom prst="rect">
              <a:avLst/>
            </a:prstGeom>
            <a:solidFill>
              <a:srgbClr val="FFFF99"/>
            </a:solidFill>
            <a:ln w="6350">
              <a:solidFill>
                <a:srgbClr val="98A7C4"/>
              </a:solidFill>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a:solidFill>
                    <a:sysClr val="windowText" lastClr="000000"/>
                  </a:solidFill>
                  <a:cs typeface="Arial" charset="0"/>
                </a:rPr>
                <a:t>Kyvykkyydet</a:t>
              </a:r>
            </a:p>
          </p:txBody>
        </p:sp>
        <p:grpSp>
          <p:nvGrpSpPr>
            <p:cNvPr id="23590" name="Group 116"/>
            <p:cNvGrpSpPr>
              <a:grpSpLocks/>
            </p:cNvGrpSpPr>
            <p:nvPr/>
          </p:nvGrpSpPr>
          <p:grpSpPr bwMode="auto">
            <a:xfrm>
              <a:off x="596702" y="2959728"/>
              <a:ext cx="2317428" cy="661212"/>
              <a:chOff x="666720" y="4429132"/>
              <a:chExt cx="2928958" cy="1143008"/>
            </a:xfrm>
          </p:grpSpPr>
          <p:grpSp>
            <p:nvGrpSpPr>
              <p:cNvPr id="23591" name="Group 215"/>
              <p:cNvGrpSpPr>
                <a:grpSpLocks/>
              </p:cNvGrpSpPr>
              <p:nvPr/>
            </p:nvGrpSpPr>
            <p:grpSpPr bwMode="auto">
              <a:xfrm>
                <a:off x="666720" y="5214950"/>
                <a:ext cx="2928958" cy="357190"/>
                <a:chOff x="666720" y="5429264"/>
                <a:chExt cx="2928958" cy="357190"/>
              </a:xfrm>
            </p:grpSpPr>
            <p:sp>
              <p:nvSpPr>
                <p:cNvPr id="78" name="Rectangle 10"/>
                <p:cNvSpPr>
                  <a:spLocks noChangeArrowheads="1"/>
                </p:cNvSpPr>
                <p:nvPr/>
              </p:nvSpPr>
              <p:spPr bwMode="auto">
                <a:xfrm>
                  <a:off x="666206" y="5436576"/>
                  <a:ext cx="2923707" cy="356804"/>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9" name="Rectangle 17"/>
                <p:cNvSpPr>
                  <a:spLocks noChangeArrowheads="1"/>
                </p:cNvSpPr>
                <p:nvPr/>
              </p:nvSpPr>
              <p:spPr bwMode="auto">
                <a:xfrm>
                  <a:off x="808679" y="5650658"/>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80" name="Rectangle 17"/>
                <p:cNvSpPr>
                  <a:spLocks noChangeArrowheads="1"/>
                </p:cNvSpPr>
                <p:nvPr/>
              </p:nvSpPr>
              <p:spPr bwMode="auto">
                <a:xfrm>
                  <a:off x="808679" y="5524404"/>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2" name="Group 247"/>
              <p:cNvGrpSpPr>
                <a:grpSpLocks/>
              </p:cNvGrpSpPr>
              <p:nvPr/>
            </p:nvGrpSpPr>
            <p:grpSpPr bwMode="auto">
              <a:xfrm>
                <a:off x="2666984" y="4786322"/>
                <a:ext cx="928694" cy="428628"/>
                <a:chOff x="2666984" y="4786322"/>
                <a:chExt cx="928694" cy="428628"/>
              </a:xfrm>
            </p:grpSpPr>
            <p:sp>
              <p:nvSpPr>
                <p:cNvPr id="75" name="Rectangle 6"/>
                <p:cNvSpPr>
                  <a:spLocks noChangeArrowheads="1"/>
                </p:cNvSpPr>
                <p:nvPr/>
              </p:nvSpPr>
              <p:spPr bwMode="auto">
                <a:xfrm>
                  <a:off x="2658822" y="4785862"/>
                  <a:ext cx="931091"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6" name="Rectangle 14"/>
                <p:cNvSpPr>
                  <a:spLocks noChangeArrowheads="1"/>
                </p:cNvSpPr>
                <p:nvPr/>
              </p:nvSpPr>
              <p:spPr bwMode="auto">
                <a:xfrm>
                  <a:off x="2735075" y="5057582"/>
                  <a:ext cx="774571"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7" name="Rectangle 13"/>
                <p:cNvSpPr>
                  <a:spLocks noChangeArrowheads="1"/>
                </p:cNvSpPr>
                <p:nvPr/>
              </p:nvSpPr>
              <p:spPr bwMode="auto">
                <a:xfrm>
                  <a:off x="2735075" y="4895648"/>
                  <a:ext cx="774571"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3" name="Group 216"/>
              <p:cNvGrpSpPr>
                <a:grpSpLocks/>
              </p:cNvGrpSpPr>
              <p:nvPr/>
            </p:nvGrpSpPr>
            <p:grpSpPr bwMode="auto">
              <a:xfrm>
                <a:off x="666720" y="4429132"/>
                <a:ext cx="2928958" cy="357190"/>
                <a:chOff x="666720" y="5429264"/>
                <a:chExt cx="2928958" cy="357190"/>
              </a:xfrm>
            </p:grpSpPr>
            <p:sp>
              <p:nvSpPr>
                <p:cNvPr id="72" name="Rectangle 10"/>
                <p:cNvSpPr>
                  <a:spLocks noChangeArrowheads="1"/>
                </p:cNvSpPr>
                <p:nvPr/>
              </p:nvSpPr>
              <p:spPr bwMode="auto">
                <a:xfrm>
                  <a:off x="666206" y="5429190"/>
                  <a:ext cx="2923707" cy="356804"/>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3" name="Rectangle 17"/>
                <p:cNvSpPr>
                  <a:spLocks noChangeArrowheads="1"/>
                </p:cNvSpPr>
                <p:nvPr/>
              </p:nvSpPr>
              <p:spPr bwMode="auto">
                <a:xfrm>
                  <a:off x="808679" y="5640527"/>
                  <a:ext cx="2514347" cy="57639"/>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4" name="Rectangle 17"/>
                <p:cNvSpPr>
                  <a:spLocks noChangeArrowheads="1"/>
                </p:cNvSpPr>
                <p:nvPr/>
              </p:nvSpPr>
              <p:spPr bwMode="auto">
                <a:xfrm>
                  <a:off x="808679" y="5517018"/>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4" name="Group 248"/>
              <p:cNvGrpSpPr>
                <a:grpSpLocks/>
              </p:cNvGrpSpPr>
              <p:nvPr/>
            </p:nvGrpSpPr>
            <p:grpSpPr bwMode="auto">
              <a:xfrm>
                <a:off x="1666852" y="4786322"/>
                <a:ext cx="928694" cy="428628"/>
                <a:chOff x="2666984" y="4786322"/>
                <a:chExt cx="928694" cy="428628"/>
              </a:xfrm>
            </p:grpSpPr>
            <p:sp>
              <p:nvSpPr>
                <p:cNvPr id="69" name="Rectangle 6"/>
                <p:cNvSpPr>
                  <a:spLocks noChangeArrowheads="1"/>
                </p:cNvSpPr>
                <p:nvPr/>
              </p:nvSpPr>
              <p:spPr bwMode="auto">
                <a:xfrm>
                  <a:off x="2665655" y="4785862"/>
                  <a:ext cx="929085"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0" name="Rectangle 14"/>
                <p:cNvSpPr>
                  <a:spLocks noChangeArrowheads="1"/>
                </p:cNvSpPr>
                <p:nvPr/>
              </p:nvSpPr>
              <p:spPr bwMode="auto">
                <a:xfrm>
                  <a:off x="2741909" y="5057582"/>
                  <a:ext cx="772565"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1" name="Rectangle 13"/>
                <p:cNvSpPr>
                  <a:spLocks noChangeArrowheads="1"/>
                </p:cNvSpPr>
                <p:nvPr/>
              </p:nvSpPr>
              <p:spPr bwMode="auto">
                <a:xfrm>
                  <a:off x="2741909" y="4895648"/>
                  <a:ext cx="772565"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5" name="Group 252"/>
              <p:cNvGrpSpPr>
                <a:grpSpLocks/>
              </p:cNvGrpSpPr>
              <p:nvPr/>
            </p:nvGrpSpPr>
            <p:grpSpPr bwMode="auto">
              <a:xfrm>
                <a:off x="666720" y="4786322"/>
                <a:ext cx="928694" cy="428628"/>
                <a:chOff x="2666984" y="4786322"/>
                <a:chExt cx="928694" cy="428628"/>
              </a:xfrm>
            </p:grpSpPr>
            <p:sp>
              <p:nvSpPr>
                <p:cNvPr id="66" name="Rectangle 6"/>
                <p:cNvSpPr>
                  <a:spLocks noChangeArrowheads="1"/>
                </p:cNvSpPr>
                <p:nvPr/>
              </p:nvSpPr>
              <p:spPr bwMode="auto">
                <a:xfrm>
                  <a:off x="2666470" y="4785862"/>
                  <a:ext cx="929085"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7" name="Rectangle 14"/>
                <p:cNvSpPr>
                  <a:spLocks noChangeArrowheads="1"/>
                </p:cNvSpPr>
                <p:nvPr/>
              </p:nvSpPr>
              <p:spPr bwMode="auto">
                <a:xfrm>
                  <a:off x="2742723" y="5057582"/>
                  <a:ext cx="772565"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8" name="Rectangle 13"/>
                <p:cNvSpPr>
                  <a:spLocks noChangeArrowheads="1"/>
                </p:cNvSpPr>
                <p:nvPr/>
              </p:nvSpPr>
              <p:spPr bwMode="auto">
                <a:xfrm>
                  <a:off x="2742723" y="4895648"/>
                  <a:ext cx="772565"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grpSp>
      <p:grpSp>
        <p:nvGrpSpPr>
          <p:cNvPr id="23566" name="Group 23"/>
          <p:cNvGrpSpPr>
            <a:grpSpLocks/>
          </p:cNvGrpSpPr>
          <p:nvPr/>
        </p:nvGrpSpPr>
        <p:grpSpPr bwMode="auto">
          <a:xfrm>
            <a:off x="4911593" y="2855336"/>
            <a:ext cx="1760659" cy="1209746"/>
            <a:chOff x="2102557" y="2708743"/>
            <a:chExt cx="1845063" cy="1209575"/>
          </a:xfrm>
        </p:grpSpPr>
        <p:sp>
          <p:nvSpPr>
            <p:cNvPr id="94" name="Rectangle 64"/>
            <p:cNvSpPr>
              <a:spLocks noChangeArrowheads="1"/>
            </p:cNvSpPr>
            <p:nvPr/>
          </p:nvSpPr>
          <p:spPr bwMode="auto">
            <a:xfrm>
              <a:off x="2144943" y="2708743"/>
              <a:ext cx="1775439" cy="1099020"/>
            </a:xfrm>
            <a:prstGeom prst="rect">
              <a:avLst/>
            </a:prstGeom>
            <a:solidFill>
              <a:schemeClr val="bg1"/>
            </a:solidFill>
            <a:ln w="9525">
              <a:solidFill>
                <a:schemeClr val="bg1"/>
              </a:solidFill>
              <a:miter lim="800000"/>
              <a:headEnd/>
              <a:tailEnd/>
            </a:ln>
            <a:effectLst/>
          </p:spPr>
          <p:txBody>
            <a:bodyPr wrap="none"/>
            <a:lstStyle/>
            <a:p>
              <a:pPr algn="ctr" defTabSz="762000">
                <a:defRPr/>
              </a:pPr>
              <a:r>
                <a:rPr lang="en-US" sz="1600" kern="0" dirty="0">
                  <a:solidFill>
                    <a:sysClr val="windowText" lastClr="000000"/>
                  </a:solidFill>
                  <a:cs typeface="Arial" charset="0"/>
                </a:rPr>
                <a:t> </a:t>
              </a:r>
              <a:r>
                <a:rPr lang="en-US" sz="1400" kern="0" dirty="0" err="1">
                  <a:solidFill>
                    <a:sysClr val="windowText" lastClr="000000"/>
                  </a:solidFill>
                  <a:cs typeface="Arial" charset="0"/>
                </a:rPr>
                <a:t>Kehittämissuunnitelma</a:t>
              </a:r>
              <a:endParaRPr lang="en-US" sz="1400" kern="0" dirty="0">
                <a:solidFill>
                  <a:sysClr val="windowText" lastClr="000000"/>
                </a:solidFill>
                <a:cs typeface="Arial" charset="0"/>
              </a:endParaRPr>
            </a:p>
          </p:txBody>
        </p:sp>
        <p:sp>
          <p:nvSpPr>
            <p:cNvPr id="95" name="Line 65"/>
            <p:cNvSpPr>
              <a:spLocks noChangeShapeType="1"/>
            </p:cNvSpPr>
            <p:nvPr/>
          </p:nvSpPr>
          <p:spPr bwMode="auto">
            <a:xfrm flipH="1">
              <a:off x="2252024" y="2959141"/>
              <a:ext cx="17465" cy="730452"/>
            </a:xfrm>
            <a:prstGeom prst="line">
              <a:avLst/>
            </a:prstGeom>
            <a:noFill/>
            <a:ln w="28575">
              <a:solidFill>
                <a:schemeClr val="bg1"/>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6" name="Line 66"/>
            <p:cNvSpPr>
              <a:spLocks noChangeShapeType="1"/>
            </p:cNvSpPr>
            <p:nvPr/>
          </p:nvSpPr>
          <p:spPr bwMode="auto">
            <a:xfrm>
              <a:off x="2252025" y="3689595"/>
              <a:ext cx="1520340" cy="0"/>
            </a:xfrm>
            <a:prstGeom prst="line">
              <a:avLst/>
            </a:prstGeom>
            <a:noFill/>
            <a:ln w="28575">
              <a:solidFill>
                <a:schemeClr val="bg1"/>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7" name="Text Box 68"/>
            <p:cNvSpPr txBox="1">
              <a:spLocks noChangeArrowheads="1"/>
            </p:cNvSpPr>
            <p:nvPr/>
          </p:nvSpPr>
          <p:spPr bwMode="auto">
            <a:xfrm>
              <a:off x="2102557" y="3667645"/>
              <a:ext cx="597036" cy="250673"/>
            </a:xfrm>
            <a:prstGeom prst="rect">
              <a:avLst/>
            </a:prstGeom>
            <a:noFill/>
            <a:ln w="12700">
              <a:solidFill>
                <a:schemeClr val="bg1"/>
              </a:solid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Nykytila</a:t>
              </a:r>
              <a:endParaRPr lang="en-US" sz="1000" kern="0" dirty="0">
                <a:solidFill>
                  <a:sysClr val="windowText" lastClr="000000"/>
                </a:solidFill>
                <a:cs typeface="Arial" charset="0"/>
              </a:endParaRPr>
            </a:p>
          </p:txBody>
        </p:sp>
        <p:sp>
          <p:nvSpPr>
            <p:cNvPr id="98" name="Text Box 69"/>
            <p:cNvSpPr txBox="1">
              <a:spLocks noChangeArrowheads="1"/>
            </p:cNvSpPr>
            <p:nvPr/>
          </p:nvSpPr>
          <p:spPr bwMode="auto">
            <a:xfrm>
              <a:off x="3223623" y="3667645"/>
              <a:ext cx="723997" cy="250673"/>
            </a:xfrm>
            <a:prstGeom prst="rect">
              <a:avLst/>
            </a:prstGeom>
            <a:noFill/>
            <a:ln w="12700">
              <a:solidFill>
                <a:schemeClr val="bg1"/>
              </a:solid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Tavoitetila</a:t>
              </a:r>
              <a:endParaRPr lang="en-US" sz="1000" kern="0" dirty="0">
                <a:solidFill>
                  <a:sysClr val="windowText" lastClr="000000"/>
                </a:solidFill>
                <a:cs typeface="Arial" charset="0"/>
              </a:endParaRPr>
            </a:p>
          </p:txBody>
        </p:sp>
        <p:sp>
          <p:nvSpPr>
            <p:cNvPr id="99" name="Pentagon 98"/>
            <p:cNvSpPr/>
            <p:nvPr/>
          </p:nvSpPr>
          <p:spPr>
            <a:xfrm>
              <a:off x="2340145" y="3042096"/>
              <a:ext cx="857770" cy="183824"/>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0" name="Pentagon 99"/>
            <p:cNvSpPr/>
            <p:nvPr/>
          </p:nvSpPr>
          <p:spPr>
            <a:xfrm>
              <a:off x="2436072" y="3258843"/>
              <a:ext cx="856655" cy="183824"/>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1" name="Pentagon 100"/>
            <p:cNvSpPr/>
            <p:nvPr/>
          </p:nvSpPr>
          <p:spPr>
            <a:xfrm>
              <a:off x="2864400" y="3474219"/>
              <a:ext cx="857770" cy="185195"/>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sp>
        <p:nvSpPr>
          <p:cNvPr id="8" name="Rectangle 7"/>
          <p:cNvSpPr/>
          <p:nvPr/>
        </p:nvSpPr>
        <p:spPr>
          <a:xfrm>
            <a:off x="63062" y="1229323"/>
            <a:ext cx="9033822" cy="499017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4" name="Rectangle 103"/>
          <p:cNvSpPr/>
          <p:nvPr/>
        </p:nvSpPr>
        <p:spPr>
          <a:xfrm>
            <a:off x="6815257" y="2790124"/>
            <a:ext cx="1897376" cy="1307891"/>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 name="Group 3"/>
          <p:cNvGrpSpPr/>
          <p:nvPr/>
        </p:nvGrpSpPr>
        <p:grpSpPr>
          <a:xfrm>
            <a:off x="6902884" y="2877871"/>
            <a:ext cx="1770028" cy="1226848"/>
            <a:chOff x="7092280" y="2886015"/>
            <a:chExt cx="1770028" cy="1226848"/>
          </a:xfrm>
        </p:grpSpPr>
        <p:sp>
          <p:nvSpPr>
            <p:cNvPr id="85" name="Rectangle 64"/>
            <p:cNvSpPr>
              <a:spLocks noChangeArrowheads="1"/>
            </p:cNvSpPr>
            <p:nvPr/>
          </p:nvSpPr>
          <p:spPr bwMode="auto">
            <a:xfrm>
              <a:off x="7099465" y="2886015"/>
              <a:ext cx="1762843" cy="1156428"/>
            </a:xfrm>
            <a:prstGeom prst="rect">
              <a:avLst/>
            </a:prstGeom>
            <a:solidFill>
              <a:schemeClr val="bg1"/>
            </a:solidFill>
            <a:ln w="28575">
              <a:solidFill>
                <a:srgbClr val="FFFFFF"/>
              </a:solidFill>
              <a:miter lim="800000"/>
              <a:headEnd/>
              <a:tailEnd/>
            </a:ln>
            <a:effectLst/>
          </p:spPr>
          <p:txBody>
            <a:bodyPr wrap="none" tIns="0"/>
            <a:lstStyle/>
            <a:p>
              <a:pPr defTabSz="762000">
                <a:defRPr/>
              </a:pPr>
              <a:r>
                <a:rPr lang="en-US" sz="1400" kern="0" dirty="0" err="1">
                  <a:solidFill>
                    <a:sysClr val="windowText" lastClr="000000"/>
                  </a:solidFill>
                  <a:cs typeface="Arial" charset="0"/>
                </a:rPr>
                <a:t>Kehityssalkun</a:t>
              </a:r>
              <a:r>
                <a:rPr lang="en-US" sz="1400" kern="0" dirty="0">
                  <a:solidFill>
                    <a:sysClr val="windowText" lastClr="000000"/>
                  </a:solidFill>
                  <a:cs typeface="Arial" charset="0"/>
                </a:rPr>
                <a:t> ja </a:t>
              </a:r>
            </a:p>
            <a:p>
              <a:pPr defTabSz="762000">
                <a:defRPr/>
              </a:pPr>
              <a:r>
                <a:rPr lang="en-US" sz="1400" kern="0" dirty="0" err="1">
                  <a:solidFill>
                    <a:sysClr val="windowText" lastClr="000000"/>
                  </a:solidFill>
                  <a:cs typeface="Arial" charset="0"/>
                </a:rPr>
                <a:t>muutoksen</a:t>
              </a:r>
              <a:r>
                <a:rPr lang="en-US" sz="1400" kern="0" dirty="0">
                  <a:solidFill>
                    <a:sysClr val="windowText" lastClr="000000"/>
                  </a:solidFill>
                  <a:cs typeface="Arial" charset="0"/>
                </a:rPr>
                <a:t> </a:t>
              </a:r>
              <a:r>
                <a:rPr lang="en-US" sz="1400" kern="0" dirty="0" err="1">
                  <a:solidFill>
                    <a:sysClr val="windowText" lastClr="000000"/>
                  </a:solidFill>
                  <a:cs typeface="Arial" charset="0"/>
                </a:rPr>
                <a:t>hallinta</a:t>
              </a:r>
              <a:endParaRPr lang="en-US" sz="1400" kern="0" dirty="0">
                <a:solidFill>
                  <a:sysClr val="windowText" lastClr="000000"/>
                </a:solidFill>
                <a:cs typeface="Arial" charset="0"/>
              </a:endParaRPr>
            </a:p>
          </p:txBody>
        </p:sp>
        <p:sp>
          <p:nvSpPr>
            <p:cNvPr id="87" name="Rectangle 86"/>
            <p:cNvSpPr/>
            <p:nvPr/>
          </p:nvSpPr>
          <p:spPr bwMode="auto">
            <a:xfrm>
              <a:off x="7216526" y="3395864"/>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8" name="Rectangle 87"/>
            <p:cNvSpPr/>
            <p:nvPr/>
          </p:nvSpPr>
          <p:spPr bwMode="auto">
            <a:xfrm>
              <a:off x="7643111" y="3549268"/>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9" name="Rectangle 88"/>
            <p:cNvSpPr/>
            <p:nvPr/>
          </p:nvSpPr>
          <p:spPr bwMode="auto">
            <a:xfrm>
              <a:off x="8102577" y="3710164"/>
              <a:ext cx="482101" cy="9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90" name="Line 65"/>
            <p:cNvSpPr>
              <a:spLocks noChangeShapeType="1"/>
            </p:cNvSpPr>
            <p:nvPr/>
          </p:nvSpPr>
          <p:spPr bwMode="auto">
            <a:xfrm flipH="1">
              <a:off x="7135737" y="3015693"/>
              <a:ext cx="5291" cy="862385"/>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1" name="Line 66"/>
            <p:cNvSpPr>
              <a:spLocks noChangeShapeType="1"/>
            </p:cNvSpPr>
            <p:nvPr/>
          </p:nvSpPr>
          <p:spPr bwMode="auto">
            <a:xfrm>
              <a:off x="7135738" y="3860200"/>
              <a:ext cx="1576810" cy="8144"/>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2" name="Text Box 69"/>
            <p:cNvSpPr txBox="1">
              <a:spLocks noChangeArrowheads="1"/>
            </p:cNvSpPr>
            <p:nvPr/>
          </p:nvSpPr>
          <p:spPr bwMode="auto">
            <a:xfrm>
              <a:off x="8280042" y="3828361"/>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2019</a:t>
              </a:r>
            </a:p>
          </p:txBody>
        </p:sp>
        <p:sp>
          <p:nvSpPr>
            <p:cNvPr id="93" name="Text Box 69"/>
            <p:cNvSpPr txBox="1">
              <a:spLocks noChangeArrowheads="1"/>
            </p:cNvSpPr>
            <p:nvPr/>
          </p:nvSpPr>
          <p:spPr bwMode="auto">
            <a:xfrm>
              <a:off x="7092280" y="3844275"/>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2014</a:t>
              </a:r>
            </a:p>
          </p:txBody>
        </p:sp>
      </p:grpSp>
      <p:sp>
        <p:nvSpPr>
          <p:cNvPr id="7" name="Date Placeholder 6"/>
          <p:cNvSpPr>
            <a:spLocks noGrp="1"/>
          </p:cNvSpPr>
          <p:nvPr>
            <p:ph type="dt" sz="half" idx="10"/>
          </p:nvPr>
        </p:nvSpPr>
        <p:spPr/>
        <p:txBody>
          <a:bodyPr/>
          <a:lstStyle/>
          <a:p>
            <a:fld id="{C5CAD252-ACBF-4D58-A621-899DA0A84BA3}" type="datetime1">
              <a:rPr lang="fi-FI" smtClean="0"/>
              <a:t>11.5.2017</a:t>
            </a:fld>
            <a:endParaRPr lang="fi-FI" dirty="0"/>
          </a:p>
        </p:txBody>
      </p:sp>
      <p:sp>
        <p:nvSpPr>
          <p:cNvPr id="9" name="Slide Number Placeholder 8"/>
          <p:cNvSpPr>
            <a:spLocks noGrp="1"/>
          </p:cNvSpPr>
          <p:nvPr>
            <p:ph type="sldNum" sz="quarter" idx="11"/>
          </p:nvPr>
        </p:nvSpPr>
        <p:spPr/>
        <p:txBody>
          <a:bodyPr/>
          <a:lstStyle/>
          <a:p>
            <a:fld id="{D1445509-8ED4-4F52-8BB2-3F9E164AAF11}" type="slidenum">
              <a:rPr lang="fi-FI" smtClean="0"/>
              <a:pPr/>
              <a:t>103</a:t>
            </a:fld>
            <a:endParaRPr lang="fi-FI"/>
          </a:p>
        </p:txBody>
      </p:sp>
    </p:spTree>
    <p:extLst>
      <p:ext uri="{BB962C8B-B14F-4D97-AF65-F5344CB8AC3E}">
        <p14:creationId xmlns:p14="http://schemas.microsoft.com/office/powerpoint/2010/main" val="2226917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703304"/>
          </a:xfrm>
        </p:spPr>
        <p:txBody>
          <a:bodyPr/>
          <a:lstStyle/>
          <a:p>
            <a:r>
              <a:rPr lang="fi-FI" sz="3600" dirty="0"/>
              <a:t>Kuvaukset valmiina, kehittämispolku määritetty</a:t>
            </a:r>
          </a:p>
        </p:txBody>
      </p:sp>
      <p:sp>
        <p:nvSpPr>
          <p:cNvPr id="3" name="Content Placeholder 2"/>
          <p:cNvSpPr>
            <a:spLocks noGrp="1"/>
          </p:cNvSpPr>
          <p:nvPr>
            <p:ph idx="1"/>
          </p:nvPr>
        </p:nvSpPr>
        <p:spPr>
          <a:xfrm>
            <a:off x="526561" y="1084141"/>
            <a:ext cx="7953375" cy="4745038"/>
          </a:xfrm>
        </p:spPr>
        <p:txBody>
          <a:bodyPr/>
          <a:lstStyle/>
          <a:p>
            <a:pPr marL="544512" indent="-457200"/>
            <a:r>
              <a:rPr lang="fi-FI" sz="2800" dirty="0"/>
              <a:t>Meillä on nyt nykytila ja tavoitetila eli malli tulevasta ja suunnitelma, miten sinne nykytilasta päästään</a:t>
            </a:r>
          </a:p>
          <a:p>
            <a:pPr marL="544512" indent="-457200"/>
            <a:r>
              <a:rPr lang="fi-FI" sz="2800" dirty="0"/>
              <a:t>Pelkästään niillä ei strategian toimeenpano kuitenkaan onnistu eikä haluttua vaikuttavuutta synny</a:t>
            </a:r>
          </a:p>
          <a:p>
            <a:pPr marL="544512" indent="-457200"/>
            <a:r>
              <a:rPr lang="fi-FI" sz="2800" dirty="0"/>
              <a:t>Suunnitelmat on pantava toimeen ja toimeenpanoa valvottava, hallittava muutokset sekä seurattava ja arvioitava toteutuuko strategia</a:t>
            </a:r>
          </a:p>
        </p:txBody>
      </p:sp>
      <p:sp>
        <p:nvSpPr>
          <p:cNvPr id="4" name="Date Placeholder 3"/>
          <p:cNvSpPr>
            <a:spLocks noGrp="1"/>
          </p:cNvSpPr>
          <p:nvPr>
            <p:ph type="dt" sz="half" idx="10"/>
          </p:nvPr>
        </p:nvSpPr>
        <p:spPr/>
        <p:txBody>
          <a:bodyPr/>
          <a:lstStyle/>
          <a:p>
            <a:fld id="{65F20ADB-8D7A-4683-88A5-5704E2A15681}"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104</a:t>
            </a:fld>
            <a:endParaRPr lang="fi-FI"/>
          </a:p>
        </p:txBody>
      </p:sp>
    </p:spTree>
    <p:extLst>
      <p:ext uri="{BB962C8B-B14F-4D97-AF65-F5344CB8AC3E}">
        <p14:creationId xmlns:p14="http://schemas.microsoft.com/office/powerpoint/2010/main" val="15443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162" y="1029295"/>
            <a:ext cx="8913199" cy="484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dirty="0"/>
          </a:p>
          <a:p>
            <a:r>
              <a:rPr lang="fi-FI" dirty="0"/>
              <a:t>Kokonaisarkkitehtuuri</a:t>
            </a:r>
          </a:p>
          <a:p>
            <a:r>
              <a:rPr lang="fi-FI" sz="2000" dirty="0"/>
              <a:t>Ohjaa suunnittelua</a:t>
            </a:r>
          </a:p>
          <a:p>
            <a:r>
              <a:rPr lang="fi-FI" sz="2000" dirty="0"/>
              <a:t>Valvoo toteutusta</a:t>
            </a:r>
          </a:p>
          <a:p>
            <a:r>
              <a:rPr lang="fi-FI" sz="2000" dirty="0"/>
              <a:t>Seuraa ylläpitoa</a:t>
            </a:r>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p:txBody>
      </p:sp>
      <p:sp>
        <p:nvSpPr>
          <p:cNvPr id="2" name="Title 1"/>
          <p:cNvSpPr>
            <a:spLocks noGrp="1"/>
          </p:cNvSpPr>
          <p:nvPr>
            <p:ph type="title"/>
          </p:nvPr>
        </p:nvSpPr>
        <p:spPr>
          <a:xfrm>
            <a:off x="596900" y="234951"/>
            <a:ext cx="7959725" cy="623616"/>
          </a:xfrm>
        </p:spPr>
        <p:txBody>
          <a:bodyPr/>
          <a:lstStyle/>
          <a:p>
            <a:r>
              <a:rPr lang="fi-FI" dirty="0"/>
              <a:t>KA-suunnittelusta ratkaisun suunnitteluun</a:t>
            </a:r>
          </a:p>
        </p:txBody>
      </p:sp>
      <p:sp>
        <p:nvSpPr>
          <p:cNvPr id="6" name="AutoShape 96"/>
          <p:cNvSpPr>
            <a:spLocks noChangeArrowheads="1"/>
          </p:cNvSpPr>
          <p:nvPr/>
        </p:nvSpPr>
        <p:spPr bwMode="auto">
          <a:xfrm>
            <a:off x="257175" y="3657499"/>
            <a:ext cx="8634413" cy="1140564"/>
          </a:xfrm>
          <a:prstGeom prst="homePlate">
            <a:avLst>
              <a:gd name="adj" fmla="val 28867"/>
            </a:avLst>
          </a:prstGeom>
          <a:solidFill>
            <a:srgbClr val="CAD9DC"/>
          </a:solidFill>
          <a:ln w="9525" algn="ctr">
            <a:noFill/>
            <a:miter lim="800000"/>
            <a:headEnd/>
            <a:tailEnd/>
          </a:ln>
          <a:effectLst>
            <a:outerShdw dist="35921" dir="2700000" algn="ctr" rotWithShape="0">
              <a:schemeClr val="hlink"/>
            </a:outerShdw>
          </a:effectLst>
        </p:spPr>
        <p:txBody>
          <a:bodyPr wrap="none"/>
          <a:lstStyle/>
          <a:p>
            <a:r>
              <a:rPr lang="fi-FI" sz="1200" b="1" dirty="0">
                <a:latin typeface="Arial" pitchFamily="34" charset="0"/>
              </a:rPr>
              <a:t>Ratkaisun elinkaariprosessi</a:t>
            </a:r>
          </a:p>
        </p:txBody>
      </p:sp>
      <p:sp>
        <p:nvSpPr>
          <p:cNvPr id="7" name="AutoShape 86"/>
          <p:cNvSpPr>
            <a:spLocks noChangeArrowheads="1"/>
          </p:cNvSpPr>
          <p:nvPr/>
        </p:nvSpPr>
        <p:spPr bwMode="auto">
          <a:xfrm>
            <a:off x="491991" y="3888426"/>
            <a:ext cx="965200" cy="495300"/>
          </a:xfrm>
          <a:prstGeom prst="cloudCallout">
            <a:avLst>
              <a:gd name="adj1" fmla="val -48356"/>
              <a:gd name="adj2" fmla="val 64421"/>
            </a:avLst>
          </a:prstGeom>
          <a:solidFill>
            <a:srgbClr val="FF9900"/>
          </a:solidFill>
          <a:ln w="31750">
            <a:solidFill>
              <a:srgbClr val="EAEAEA"/>
            </a:solidFill>
            <a:round/>
            <a:headEnd/>
            <a:tailEnd/>
          </a:ln>
          <a:effectLst>
            <a:outerShdw dist="35921" dir="2700000" algn="ctr" rotWithShape="0">
              <a:schemeClr val="hlink"/>
            </a:outerShdw>
          </a:effectLst>
        </p:spPr>
        <p:txBody>
          <a:bodyPr anchor="ctr"/>
          <a:lstStyle/>
          <a:p>
            <a:r>
              <a:rPr lang="fi-FI" sz="1400" b="1">
                <a:latin typeface="Tahoma" pitchFamily="34" charset="0"/>
              </a:rPr>
              <a:t>0.</a:t>
            </a:r>
          </a:p>
        </p:txBody>
      </p:sp>
      <p:sp>
        <p:nvSpPr>
          <p:cNvPr id="8" name="AutoShape 87"/>
          <p:cNvSpPr>
            <a:spLocks noChangeArrowheads="1"/>
          </p:cNvSpPr>
          <p:nvPr/>
        </p:nvSpPr>
        <p:spPr bwMode="auto">
          <a:xfrm>
            <a:off x="1644516" y="3893189"/>
            <a:ext cx="620713" cy="485775"/>
          </a:xfrm>
          <a:prstGeom prst="homePlate">
            <a:avLst>
              <a:gd name="adj" fmla="val 31944"/>
            </a:avLst>
          </a:prstGeom>
          <a:solidFill>
            <a:srgbClr val="FF9900"/>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latin typeface="Tahoma" pitchFamily="34" charset="0"/>
              </a:rPr>
              <a:t>1</a:t>
            </a:r>
          </a:p>
        </p:txBody>
      </p:sp>
      <p:sp>
        <p:nvSpPr>
          <p:cNvPr id="9" name="AutoShape 88"/>
          <p:cNvSpPr>
            <a:spLocks noChangeArrowheads="1"/>
          </p:cNvSpPr>
          <p:nvPr/>
        </p:nvSpPr>
        <p:spPr bwMode="auto">
          <a:xfrm>
            <a:off x="2216016" y="3893189"/>
            <a:ext cx="633413" cy="485775"/>
          </a:xfrm>
          <a:prstGeom prst="chevron">
            <a:avLst>
              <a:gd name="adj" fmla="val 27781"/>
            </a:avLst>
          </a:prstGeom>
          <a:solidFill>
            <a:srgbClr val="FF9900"/>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latin typeface="Tahoma" pitchFamily="34" charset="0"/>
              </a:rPr>
              <a:t> 2</a:t>
            </a:r>
          </a:p>
        </p:txBody>
      </p:sp>
      <p:sp>
        <p:nvSpPr>
          <p:cNvPr id="10" name="AutoShape 89"/>
          <p:cNvSpPr>
            <a:spLocks noChangeArrowheads="1"/>
          </p:cNvSpPr>
          <p:nvPr/>
        </p:nvSpPr>
        <p:spPr bwMode="auto">
          <a:xfrm>
            <a:off x="2812916" y="3893189"/>
            <a:ext cx="633413" cy="485775"/>
          </a:xfrm>
          <a:prstGeom prst="chevron">
            <a:avLst>
              <a:gd name="adj" fmla="val 27781"/>
            </a:avLst>
          </a:prstGeom>
          <a:solidFill>
            <a:srgbClr val="FF9900"/>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latin typeface="Tahoma" pitchFamily="34" charset="0"/>
              </a:rPr>
              <a:t>3</a:t>
            </a:r>
          </a:p>
        </p:txBody>
      </p:sp>
      <p:sp>
        <p:nvSpPr>
          <p:cNvPr id="11" name="AutoShape 90"/>
          <p:cNvSpPr>
            <a:spLocks noChangeArrowheads="1"/>
          </p:cNvSpPr>
          <p:nvPr/>
        </p:nvSpPr>
        <p:spPr bwMode="auto">
          <a:xfrm>
            <a:off x="4025766" y="3893189"/>
            <a:ext cx="620713" cy="485775"/>
          </a:xfrm>
          <a:prstGeom prst="homePlate">
            <a:avLst>
              <a:gd name="adj" fmla="val 31944"/>
            </a:avLst>
          </a:prstGeom>
          <a:solidFill>
            <a:schemeClr val="tx2"/>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solidFill>
                  <a:schemeClr val="bg1"/>
                </a:solidFill>
                <a:latin typeface="Tahoma" pitchFamily="34" charset="0"/>
              </a:rPr>
              <a:t>4</a:t>
            </a:r>
          </a:p>
        </p:txBody>
      </p:sp>
      <p:sp>
        <p:nvSpPr>
          <p:cNvPr id="12" name="AutoShape 91"/>
          <p:cNvSpPr>
            <a:spLocks noChangeArrowheads="1"/>
          </p:cNvSpPr>
          <p:nvPr/>
        </p:nvSpPr>
        <p:spPr bwMode="auto">
          <a:xfrm>
            <a:off x="4609966" y="3893189"/>
            <a:ext cx="633413" cy="485775"/>
          </a:xfrm>
          <a:prstGeom prst="chevron">
            <a:avLst>
              <a:gd name="adj" fmla="val 27781"/>
            </a:avLst>
          </a:prstGeom>
          <a:solidFill>
            <a:schemeClr val="tx2"/>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solidFill>
                  <a:schemeClr val="bg1"/>
                </a:solidFill>
                <a:latin typeface="Tahoma" pitchFamily="34" charset="0"/>
              </a:rPr>
              <a:t>5</a:t>
            </a:r>
          </a:p>
        </p:txBody>
      </p:sp>
      <p:sp>
        <p:nvSpPr>
          <p:cNvPr id="13" name="AutoShape 92"/>
          <p:cNvSpPr>
            <a:spLocks noChangeArrowheads="1"/>
          </p:cNvSpPr>
          <p:nvPr/>
        </p:nvSpPr>
        <p:spPr bwMode="auto">
          <a:xfrm>
            <a:off x="5206866" y="3893189"/>
            <a:ext cx="633413" cy="485775"/>
          </a:xfrm>
          <a:prstGeom prst="chevron">
            <a:avLst>
              <a:gd name="adj" fmla="val 27781"/>
            </a:avLst>
          </a:prstGeom>
          <a:solidFill>
            <a:schemeClr val="tx2"/>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solidFill>
                  <a:schemeClr val="bg1"/>
                </a:solidFill>
                <a:latin typeface="Tahoma" pitchFamily="34" charset="0"/>
              </a:rPr>
              <a:t>6</a:t>
            </a:r>
          </a:p>
        </p:txBody>
      </p:sp>
      <p:sp>
        <p:nvSpPr>
          <p:cNvPr id="14" name="AutoShape 94"/>
          <p:cNvSpPr>
            <a:spLocks noChangeArrowheads="1"/>
          </p:cNvSpPr>
          <p:nvPr/>
        </p:nvSpPr>
        <p:spPr bwMode="auto">
          <a:xfrm>
            <a:off x="5803766" y="3893189"/>
            <a:ext cx="2195513" cy="485775"/>
          </a:xfrm>
          <a:prstGeom prst="chevron">
            <a:avLst>
              <a:gd name="adj" fmla="val 28436"/>
            </a:avLst>
          </a:prstGeom>
          <a:solidFill>
            <a:srgbClr val="669363"/>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latin typeface="Tahoma" pitchFamily="34" charset="0"/>
              </a:rPr>
              <a:t>  7</a:t>
            </a:r>
          </a:p>
        </p:txBody>
      </p:sp>
      <p:sp>
        <p:nvSpPr>
          <p:cNvPr id="15" name="AutoShape 95"/>
          <p:cNvSpPr>
            <a:spLocks noChangeArrowheads="1"/>
          </p:cNvSpPr>
          <p:nvPr/>
        </p:nvSpPr>
        <p:spPr bwMode="auto">
          <a:xfrm>
            <a:off x="7972291" y="3893189"/>
            <a:ext cx="557213" cy="485775"/>
          </a:xfrm>
          <a:prstGeom prst="chevron">
            <a:avLst>
              <a:gd name="adj" fmla="val 24439"/>
            </a:avLst>
          </a:prstGeom>
          <a:solidFill>
            <a:srgbClr val="635B2B"/>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solidFill>
                  <a:schemeClr val="bg1"/>
                </a:solidFill>
                <a:latin typeface="Tahoma" pitchFamily="34" charset="0"/>
              </a:rPr>
              <a:t>8</a:t>
            </a:r>
          </a:p>
        </p:txBody>
      </p:sp>
      <p:sp>
        <p:nvSpPr>
          <p:cNvPr id="16" name="AutoShape 17"/>
          <p:cNvSpPr>
            <a:spLocks/>
          </p:cNvSpPr>
          <p:nvPr/>
        </p:nvSpPr>
        <p:spPr bwMode="auto">
          <a:xfrm>
            <a:off x="6876916" y="3145476"/>
            <a:ext cx="1079500" cy="219075"/>
          </a:xfrm>
          <a:prstGeom prst="callout2">
            <a:avLst>
              <a:gd name="adj1" fmla="val 52176"/>
              <a:gd name="adj2" fmla="val 107060"/>
              <a:gd name="adj3" fmla="val 52176"/>
              <a:gd name="adj4" fmla="val 118088"/>
              <a:gd name="adj5" fmla="val 388407"/>
              <a:gd name="adj6" fmla="val 129412"/>
            </a:avLst>
          </a:prstGeom>
          <a:noFill/>
          <a:ln w="9525">
            <a:solidFill>
              <a:srgbClr val="525252"/>
            </a:solidFill>
            <a:miter lim="800000"/>
            <a:headEnd/>
            <a:tailEnd/>
          </a:ln>
        </p:spPr>
        <p:txBody>
          <a:bodyPr lIns="0" rIns="0"/>
          <a:lstStyle/>
          <a:p>
            <a:pPr algn="r" eaLnBrk="0" fontAlgn="auto" hangingPunct="0">
              <a:lnSpc>
                <a:spcPct val="100000"/>
              </a:lnSpc>
              <a:spcBef>
                <a:spcPts val="0"/>
              </a:spcBef>
              <a:spcAft>
                <a:spcPts val="0"/>
              </a:spcAft>
              <a:buClrTx/>
              <a:defRPr/>
            </a:pPr>
            <a:r>
              <a:rPr lang="fi-FI" sz="1400" kern="0" dirty="0">
                <a:ea typeface="+mn-ea"/>
                <a:cs typeface="+mn-cs"/>
              </a:rPr>
              <a:t>Alasajo / purku</a:t>
            </a:r>
          </a:p>
        </p:txBody>
      </p:sp>
      <p:sp>
        <p:nvSpPr>
          <p:cNvPr id="17" name="AutoShape 14"/>
          <p:cNvSpPr>
            <a:spLocks/>
          </p:cNvSpPr>
          <p:nvPr/>
        </p:nvSpPr>
        <p:spPr bwMode="auto">
          <a:xfrm>
            <a:off x="5427529" y="4790126"/>
            <a:ext cx="1358900" cy="519529"/>
          </a:xfrm>
          <a:prstGeom prst="callout2">
            <a:avLst>
              <a:gd name="adj1" fmla="val 52176"/>
              <a:gd name="adj2" fmla="val 105606"/>
              <a:gd name="adj3" fmla="val 52176"/>
              <a:gd name="adj4" fmla="val 120093"/>
              <a:gd name="adj5" fmla="val -113048"/>
              <a:gd name="adj6" fmla="val 130367"/>
            </a:avLst>
          </a:prstGeom>
          <a:noFill/>
          <a:ln w="9525">
            <a:solidFill>
              <a:srgbClr val="525252"/>
            </a:solidFill>
            <a:miter lim="800000"/>
            <a:headEnd/>
            <a:tailEnd/>
          </a:ln>
        </p:spPr>
        <p:txBody>
          <a:bodyPr lIns="0" rIns="0"/>
          <a:lstStyle/>
          <a:p>
            <a:pPr algn="r" eaLnBrk="0" hangingPunct="0">
              <a:lnSpc>
                <a:spcPct val="100000"/>
              </a:lnSpc>
              <a:spcBef>
                <a:spcPct val="0"/>
              </a:spcBef>
              <a:buClrTx/>
            </a:pPr>
            <a:r>
              <a:rPr lang="fi-FI" sz="1400" dirty="0"/>
              <a:t>Käyttövaihe /</a:t>
            </a:r>
          </a:p>
          <a:p>
            <a:pPr algn="r" eaLnBrk="0" hangingPunct="0">
              <a:lnSpc>
                <a:spcPct val="100000"/>
              </a:lnSpc>
              <a:spcBef>
                <a:spcPct val="0"/>
              </a:spcBef>
              <a:buClrTx/>
            </a:pPr>
            <a:r>
              <a:rPr lang="fi-FI" sz="1400" dirty="0"/>
              <a:t>ylläpito /</a:t>
            </a:r>
            <a:br>
              <a:rPr lang="fi-FI" sz="1400" dirty="0"/>
            </a:br>
            <a:r>
              <a:rPr lang="fi-FI" sz="1400" dirty="0"/>
              <a:t>jatkokehitys /</a:t>
            </a:r>
            <a:br>
              <a:rPr lang="fi-FI" sz="1400" dirty="0"/>
            </a:br>
            <a:r>
              <a:rPr lang="fi-FI" sz="1400" dirty="0"/>
              <a:t>sovellushallinta </a:t>
            </a:r>
          </a:p>
        </p:txBody>
      </p:sp>
      <p:sp>
        <p:nvSpPr>
          <p:cNvPr id="19" name="AutoShape 14"/>
          <p:cNvSpPr>
            <a:spLocks/>
          </p:cNvSpPr>
          <p:nvPr/>
        </p:nvSpPr>
        <p:spPr bwMode="auto">
          <a:xfrm>
            <a:off x="3335204" y="4793301"/>
            <a:ext cx="1358900" cy="1027025"/>
          </a:xfrm>
          <a:prstGeom prst="callout2">
            <a:avLst>
              <a:gd name="adj1" fmla="val 40663"/>
              <a:gd name="adj2" fmla="val 103286"/>
              <a:gd name="adj3" fmla="val 24545"/>
              <a:gd name="adj4" fmla="val 114947"/>
              <a:gd name="adj5" fmla="val -66299"/>
              <a:gd name="adj6" fmla="val 119703"/>
            </a:avLst>
          </a:prstGeom>
          <a:noFill/>
          <a:ln w="9525">
            <a:solidFill>
              <a:srgbClr val="525252"/>
            </a:solidFill>
            <a:miter lim="800000"/>
            <a:headEnd/>
            <a:tailEnd/>
          </a:ln>
        </p:spPr>
        <p:txBody>
          <a:bodyPr lIns="0" rIns="0"/>
          <a:lstStyle/>
          <a:p>
            <a:pPr algn="r" eaLnBrk="0" fontAlgn="auto" hangingPunct="0">
              <a:lnSpc>
                <a:spcPct val="100000"/>
              </a:lnSpc>
              <a:spcBef>
                <a:spcPts val="0"/>
              </a:spcBef>
              <a:spcAft>
                <a:spcPts val="0"/>
              </a:spcAft>
              <a:buClrTx/>
              <a:defRPr/>
            </a:pPr>
            <a:r>
              <a:rPr lang="fi-FI" sz="1400" kern="0" dirty="0">
                <a:ea typeface="+mn-ea"/>
                <a:cs typeface="+mn-cs"/>
              </a:rPr>
              <a:t>Määrittely /</a:t>
            </a:r>
            <a:br>
              <a:rPr lang="fi-FI" sz="1400" kern="0" dirty="0">
                <a:ea typeface="+mn-ea"/>
                <a:cs typeface="+mn-cs"/>
              </a:rPr>
            </a:br>
            <a:r>
              <a:rPr lang="fi-FI" sz="1400" kern="0" dirty="0">
                <a:ea typeface="+mn-ea"/>
                <a:cs typeface="+mn-cs"/>
              </a:rPr>
              <a:t>suunnittelu /</a:t>
            </a:r>
            <a:br>
              <a:rPr lang="fi-FI" sz="1400" kern="0" dirty="0">
                <a:ea typeface="+mn-ea"/>
                <a:cs typeface="+mn-cs"/>
              </a:rPr>
            </a:br>
            <a:r>
              <a:rPr lang="fi-FI" sz="1400" kern="0" dirty="0">
                <a:ea typeface="+mn-ea"/>
                <a:cs typeface="+mn-cs"/>
              </a:rPr>
              <a:t>toteutus /</a:t>
            </a:r>
            <a:br>
              <a:rPr lang="fi-FI" sz="1400" kern="0" dirty="0">
                <a:ea typeface="+mn-ea"/>
                <a:cs typeface="+mn-cs"/>
              </a:rPr>
            </a:br>
            <a:r>
              <a:rPr lang="fi-FI" sz="1400" kern="0" dirty="0">
                <a:ea typeface="+mn-ea"/>
                <a:cs typeface="+mn-cs"/>
              </a:rPr>
              <a:t>testaus</a:t>
            </a:r>
          </a:p>
        </p:txBody>
      </p:sp>
      <p:sp>
        <p:nvSpPr>
          <p:cNvPr id="20" name="AutoShape 16"/>
          <p:cNvSpPr>
            <a:spLocks/>
          </p:cNvSpPr>
          <p:nvPr/>
        </p:nvSpPr>
        <p:spPr bwMode="auto">
          <a:xfrm>
            <a:off x="5286242" y="2990178"/>
            <a:ext cx="1050925" cy="219075"/>
          </a:xfrm>
          <a:prstGeom prst="callout2">
            <a:avLst>
              <a:gd name="adj1" fmla="val 127738"/>
              <a:gd name="adj2" fmla="val 58828"/>
              <a:gd name="adj3" fmla="val 210497"/>
              <a:gd name="adj4" fmla="val 60821"/>
              <a:gd name="adj5" fmla="val 419473"/>
              <a:gd name="adj6" fmla="val 24665"/>
            </a:avLst>
          </a:prstGeom>
          <a:noFill/>
          <a:ln w="9525">
            <a:solidFill>
              <a:srgbClr val="525252"/>
            </a:solidFill>
            <a:miter lim="800000"/>
            <a:headEnd/>
            <a:tailEnd/>
          </a:ln>
        </p:spPr>
        <p:txBody>
          <a:bodyPr lIns="0" rIns="0"/>
          <a:lstStyle/>
          <a:p>
            <a:pPr algn="r" eaLnBrk="0" fontAlgn="auto" hangingPunct="0">
              <a:lnSpc>
                <a:spcPct val="100000"/>
              </a:lnSpc>
              <a:spcBef>
                <a:spcPts val="0"/>
              </a:spcBef>
              <a:spcAft>
                <a:spcPts val="0"/>
              </a:spcAft>
              <a:buClrTx/>
              <a:defRPr/>
            </a:pPr>
            <a:r>
              <a:rPr lang="fi-FI" sz="1400" kern="0" dirty="0">
                <a:ea typeface="+mn-ea"/>
                <a:cs typeface="+mn-cs"/>
              </a:rPr>
              <a:t>Käyttöönotto</a:t>
            </a:r>
          </a:p>
        </p:txBody>
      </p:sp>
      <p:sp>
        <p:nvSpPr>
          <p:cNvPr id="21" name="AutoShape 13"/>
          <p:cNvSpPr>
            <a:spLocks/>
          </p:cNvSpPr>
          <p:nvPr/>
        </p:nvSpPr>
        <p:spPr bwMode="auto">
          <a:xfrm>
            <a:off x="976179" y="3140714"/>
            <a:ext cx="2052637" cy="219075"/>
          </a:xfrm>
          <a:prstGeom prst="callout2">
            <a:avLst>
              <a:gd name="adj1" fmla="val 52176"/>
              <a:gd name="adj2" fmla="val 103713"/>
              <a:gd name="adj3" fmla="val 52176"/>
              <a:gd name="adj4" fmla="val 105412"/>
              <a:gd name="adj5" fmla="val 398551"/>
              <a:gd name="adj6" fmla="val 109977"/>
            </a:avLst>
          </a:prstGeom>
          <a:noFill/>
          <a:ln w="9525">
            <a:solidFill>
              <a:srgbClr val="525252"/>
            </a:solidFill>
            <a:miter lim="800000"/>
            <a:headEnd/>
            <a:tailEnd/>
          </a:ln>
        </p:spPr>
        <p:txBody>
          <a:bodyPr lIns="0" rIns="0"/>
          <a:lstStyle/>
          <a:p>
            <a:pPr algn="r" eaLnBrk="0" hangingPunct="0">
              <a:lnSpc>
                <a:spcPct val="100000"/>
              </a:lnSpc>
              <a:spcBef>
                <a:spcPct val="0"/>
              </a:spcBef>
              <a:buClrTx/>
            </a:pPr>
            <a:r>
              <a:rPr lang="fi-FI" sz="1400"/>
              <a:t>Projektiesitys</a:t>
            </a:r>
          </a:p>
        </p:txBody>
      </p:sp>
      <p:sp>
        <p:nvSpPr>
          <p:cNvPr id="22" name="AutoShape 11"/>
          <p:cNvSpPr>
            <a:spLocks/>
          </p:cNvSpPr>
          <p:nvPr/>
        </p:nvSpPr>
        <p:spPr bwMode="auto">
          <a:xfrm>
            <a:off x="6216" y="3139125"/>
            <a:ext cx="1185946" cy="434975"/>
          </a:xfrm>
          <a:prstGeom prst="callout2">
            <a:avLst>
              <a:gd name="adj1" fmla="val 65003"/>
              <a:gd name="adj2" fmla="val 91976"/>
              <a:gd name="adj3" fmla="val 87131"/>
              <a:gd name="adj4" fmla="val 97074"/>
              <a:gd name="adj5" fmla="val 207932"/>
              <a:gd name="adj6" fmla="val 84721"/>
            </a:avLst>
          </a:prstGeom>
          <a:noFill/>
          <a:ln w="9525">
            <a:solidFill>
              <a:srgbClr val="525252"/>
            </a:solidFill>
            <a:miter lim="800000"/>
            <a:headEnd/>
            <a:tailEnd/>
          </a:ln>
        </p:spPr>
        <p:txBody>
          <a:bodyPr/>
          <a:lstStyle/>
          <a:p>
            <a:pPr algn="r" eaLnBrk="0" fontAlgn="auto" hangingPunct="0">
              <a:lnSpc>
                <a:spcPct val="100000"/>
              </a:lnSpc>
              <a:spcBef>
                <a:spcPts val="0"/>
              </a:spcBef>
              <a:spcAft>
                <a:spcPts val="0"/>
              </a:spcAft>
              <a:buClrTx/>
              <a:defRPr/>
            </a:pPr>
            <a:r>
              <a:rPr lang="fi-FI" sz="1400" kern="0" dirty="0">
                <a:ea typeface="+mn-ea"/>
                <a:cs typeface="+mn-cs"/>
              </a:rPr>
              <a:t>Hankeideat, </a:t>
            </a:r>
            <a:br>
              <a:rPr lang="fi-FI" sz="1400" kern="0" dirty="0">
                <a:ea typeface="+mn-ea"/>
                <a:cs typeface="+mn-cs"/>
              </a:rPr>
            </a:br>
            <a:r>
              <a:rPr lang="fi-FI" sz="1400" kern="0" dirty="0">
                <a:ea typeface="+mn-ea"/>
                <a:cs typeface="+mn-cs"/>
              </a:rPr>
              <a:t>innovaatiot</a:t>
            </a:r>
          </a:p>
        </p:txBody>
      </p:sp>
      <p:sp>
        <p:nvSpPr>
          <p:cNvPr id="23" name="AutoShape 13"/>
          <p:cNvSpPr>
            <a:spLocks/>
          </p:cNvSpPr>
          <p:nvPr/>
        </p:nvSpPr>
        <p:spPr bwMode="auto">
          <a:xfrm>
            <a:off x="282441" y="2573976"/>
            <a:ext cx="1476375" cy="676275"/>
          </a:xfrm>
          <a:prstGeom prst="callout2">
            <a:avLst>
              <a:gd name="adj1" fmla="val 52176"/>
              <a:gd name="adj2" fmla="val 105162"/>
              <a:gd name="adj3" fmla="val 52176"/>
              <a:gd name="adj4" fmla="val 111292"/>
              <a:gd name="adj5" fmla="val 215967"/>
              <a:gd name="adj6" fmla="val 116212"/>
            </a:avLst>
          </a:prstGeom>
          <a:noFill/>
          <a:ln w="9525">
            <a:solidFill>
              <a:srgbClr val="525252"/>
            </a:solidFill>
            <a:miter lim="800000"/>
            <a:headEnd/>
            <a:tailEnd/>
          </a:ln>
        </p:spPr>
        <p:txBody>
          <a:bodyPr lIns="0" rIns="0"/>
          <a:lstStyle/>
          <a:p>
            <a:pPr algn="r" eaLnBrk="0" hangingPunct="0">
              <a:lnSpc>
                <a:spcPct val="100000"/>
              </a:lnSpc>
              <a:spcBef>
                <a:spcPct val="0"/>
              </a:spcBef>
              <a:buClrTx/>
            </a:pPr>
            <a:r>
              <a:rPr lang="fi-FI" sz="1400" dirty="0"/>
              <a:t>Ideoiden kokoaminen ja arviointi</a:t>
            </a:r>
          </a:p>
        </p:txBody>
      </p:sp>
      <p:sp>
        <p:nvSpPr>
          <p:cNvPr id="24" name="AutoShape 13"/>
          <p:cNvSpPr>
            <a:spLocks/>
          </p:cNvSpPr>
          <p:nvPr/>
        </p:nvSpPr>
        <p:spPr bwMode="auto">
          <a:xfrm>
            <a:off x="3654643" y="2154962"/>
            <a:ext cx="1083566" cy="740979"/>
          </a:xfrm>
          <a:prstGeom prst="callout2">
            <a:avLst>
              <a:gd name="adj1" fmla="val 96164"/>
              <a:gd name="adj2" fmla="val 56021"/>
              <a:gd name="adj3" fmla="val 180865"/>
              <a:gd name="adj4" fmla="val 51754"/>
              <a:gd name="adj5" fmla="val 236387"/>
              <a:gd name="adj6" fmla="val 58408"/>
            </a:avLst>
          </a:prstGeom>
          <a:noFill/>
          <a:ln w="9525">
            <a:solidFill>
              <a:srgbClr val="525252"/>
            </a:solidFill>
            <a:miter lim="800000"/>
            <a:headEnd/>
            <a:tailEnd/>
          </a:ln>
        </p:spPr>
        <p:txBody>
          <a:bodyPr lIns="0" rIns="0"/>
          <a:lstStyle/>
          <a:p>
            <a:pPr algn="r" eaLnBrk="0" hangingPunct="0">
              <a:lnSpc>
                <a:spcPct val="100000"/>
              </a:lnSpc>
              <a:spcBef>
                <a:spcPct val="0"/>
              </a:spcBef>
              <a:buClrTx/>
            </a:pPr>
            <a:r>
              <a:rPr lang="fi-FI" sz="1400" dirty="0"/>
              <a:t>Tarkempi projekti-</a:t>
            </a:r>
          </a:p>
          <a:p>
            <a:pPr algn="r" eaLnBrk="0" hangingPunct="0">
              <a:lnSpc>
                <a:spcPct val="100000"/>
              </a:lnSpc>
              <a:spcBef>
                <a:spcPct val="0"/>
              </a:spcBef>
              <a:buClrTx/>
            </a:pPr>
            <a:r>
              <a:rPr lang="fi-FI" sz="1400" dirty="0"/>
              <a:t>suunnittelu</a:t>
            </a:r>
          </a:p>
        </p:txBody>
      </p:sp>
      <p:sp>
        <p:nvSpPr>
          <p:cNvPr id="25" name="AutoShape 99"/>
          <p:cNvSpPr>
            <a:spLocks noChangeArrowheads="1"/>
          </p:cNvSpPr>
          <p:nvPr/>
        </p:nvSpPr>
        <p:spPr bwMode="auto">
          <a:xfrm>
            <a:off x="3606666" y="4012251"/>
            <a:ext cx="295275" cy="285750"/>
          </a:xfrm>
          <a:prstGeom prst="flowChartDecision">
            <a:avLst/>
          </a:prstGeom>
          <a:gradFill rotWithShape="1">
            <a:gsLst>
              <a:gs pos="0">
                <a:srgbClr val="FFCC00"/>
              </a:gs>
              <a:gs pos="100000">
                <a:srgbClr val="FFCC00">
                  <a:gamma/>
                  <a:shade val="79608"/>
                  <a:invGamma/>
                </a:srgbClr>
              </a:gs>
            </a:gsLst>
            <a:lin ang="2700000" scaled="1"/>
          </a:gradFill>
          <a:ln w="25400" algn="ctr">
            <a:solidFill>
              <a:srgbClr val="333333"/>
            </a:solidFill>
            <a:miter lim="800000"/>
            <a:headEnd/>
            <a:tailEnd/>
          </a:ln>
          <a:effectLst>
            <a:outerShdw dist="40161" dir="4293903" algn="ctr" rotWithShape="0">
              <a:schemeClr val="hlink"/>
            </a:outerShdw>
          </a:effectLst>
        </p:spPr>
        <p:txBody>
          <a:bodyPr wrap="none" anchor="ctr"/>
          <a:lstStyle/>
          <a:p>
            <a:endParaRPr lang="fi-FI"/>
          </a:p>
        </p:txBody>
      </p:sp>
      <p:sp>
        <p:nvSpPr>
          <p:cNvPr id="3" name="Date Placeholder 2"/>
          <p:cNvSpPr>
            <a:spLocks noGrp="1"/>
          </p:cNvSpPr>
          <p:nvPr>
            <p:ph type="dt" sz="half" idx="10"/>
          </p:nvPr>
        </p:nvSpPr>
        <p:spPr>
          <a:xfrm>
            <a:off x="7560734" y="7579735"/>
            <a:ext cx="846668" cy="220134"/>
          </a:xfrm>
        </p:spPr>
        <p:txBody>
          <a:bodyPr/>
          <a:lstStyle/>
          <a:p>
            <a:fld id="{C494A83A-5831-4D12-A0B5-817FFF112F68}" type="datetime1">
              <a:rPr lang="fi-FI" smtClean="0"/>
              <a:t>11.5.2017</a:t>
            </a:fld>
            <a:endParaRPr lang="fi-FI" dirty="0"/>
          </a:p>
        </p:txBody>
      </p:sp>
      <p:sp>
        <p:nvSpPr>
          <p:cNvPr id="29" name="Slide Number Placeholder 28"/>
          <p:cNvSpPr>
            <a:spLocks noGrp="1"/>
          </p:cNvSpPr>
          <p:nvPr>
            <p:ph type="sldNum" sz="quarter" idx="11"/>
          </p:nvPr>
        </p:nvSpPr>
        <p:spPr/>
        <p:txBody>
          <a:bodyPr/>
          <a:lstStyle/>
          <a:p>
            <a:fld id="{D1445509-8ED4-4F52-8BB2-3F9E164AAF11}" type="slidenum">
              <a:rPr lang="fi-FI" smtClean="0"/>
              <a:pPr/>
              <a:t>105</a:t>
            </a:fld>
            <a:endParaRPr lang="fi-FI"/>
          </a:p>
        </p:txBody>
      </p:sp>
      <p:sp>
        <p:nvSpPr>
          <p:cNvPr id="4" name="Rectangle 3"/>
          <p:cNvSpPr/>
          <p:nvPr/>
        </p:nvSpPr>
        <p:spPr>
          <a:xfrm>
            <a:off x="111190" y="2372440"/>
            <a:ext cx="3711176" cy="307777"/>
          </a:xfrm>
          <a:prstGeom prst="rect">
            <a:avLst/>
          </a:prstGeom>
        </p:spPr>
        <p:txBody>
          <a:bodyPr wrap="square">
            <a:spAutoFit/>
          </a:bodyPr>
          <a:lstStyle/>
          <a:p>
            <a:r>
              <a:rPr lang="fi-FI" sz="1400" b="1" dirty="0"/>
              <a:t>JHKA: Ratkaisun elinkaariprosessi</a:t>
            </a:r>
          </a:p>
        </p:txBody>
      </p:sp>
      <p:sp>
        <p:nvSpPr>
          <p:cNvPr id="27" name="Rectangle 26"/>
          <p:cNvSpPr/>
          <p:nvPr/>
        </p:nvSpPr>
        <p:spPr>
          <a:xfrm>
            <a:off x="2216016" y="4460816"/>
            <a:ext cx="2668599" cy="24675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800" dirty="0"/>
              <a:t>Ratkaisuarkkitehtuuri</a:t>
            </a:r>
          </a:p>
        </p:txBody>
      </p:sp>
      <p:sp>
        <p:nvSpPr>
          <p:cNvPr id="26" name="AutoShape 14"/>
          <p:cNvSpPr>
            <a:spLocks/>
          </p:cNvSpPr>
          <p:nvPr/>
        </p:nvSpPr>
        <p:spPr bwMode="auto">
          <a:xfrm>
            <a:off x="1966778" y="5297621"/>
            <a:ext cx="1511300" cy="522705"/>
          </a:xfrm>
          <a:prstGeom prst="callout2">
            <a:avLst>
              <a:gd name="adj1" fmla="val 32000"/>
              <a:gd name="adj2" fmla="val 105042"/>
              <a:gd name="adj3" fmla="val 32000"/>
              <a:gd name="adj4" fmla="val 108403"/>
              <a:gd name="adj5" fmla="val -211799"/>
              <a:gd name="adj6" fmla="val 111742"/>
            </a:avLst>
          </a:prstGeom>
          <a:noFill/>
          <a:ln w="9525">
            <a:solidFill>
              <a:schemeClr val="tx1"/>
            </a:solidFill>
            <a:miter lim="800000"/>
            <a:headEnd/>
            <a:tailEnd/>
          </a:ln>
        </p:spPr>
        <p:txBody>
          <a:bodyPr lIns="0" rIns="0"/>
          <a:lstStyle/>
          <a:p>
            <a:pPr algn="r" eaLnBrk="0" hangingPunct="0">
              <a:lnSpc>
                <a:spcPct val="100000"/>
              </a:lnSpc>
              <a:spcBef>
                <a:spcPct val="0"/>
              </a:spcBef>
              <a:buClrTx/>
            </a:pPr>
            <a:r>
              <a:rPr lang="fi-FI" sz="1400" dirty="0"/>
              <a:t>Päätös projektin</a:t>
            </a:r>
          </a:p>
          <a:p>
            <a:pPr algn="r" eaLnBrk="0" hangingPunct="0">
              <a:lnSpc>
                <a:spcPct val="100000"/>
              </a:lnSpc>
              <a:spcBef>
                <a:spcPct val="0"/>
              </a:spcBef>
              <a:buClrTx/>
            </a:pPr>
            <a:r>
              <a:rPr lang="fi-FI" sz="1400" dirty="0"/>
              <a:t>käynnistämisestä</a:t>
            </a:r>
          </a:p>
        </p:txBody>
      </p:sp>
      <p:sp>
        <p:nvSpPr>
          <p:cNvPr id="18" name="AutoShape 14"/>
          <p:cNvSpPr>
            <a:spLocks/>
          </p:cNvSpPr>
          <p:nvPr/>
        </p:nvSpPr>
        <p:spPr bwMode="auto">
          <a:xfrm>
            <a:off x="744404" y="4793301"/>
            <a:ext cx="1520825" cy="519529"/>
          </a:xfrm>
          <a:prstGeom prst="callout2">
            <a:avLst>
              <a:gd name="adj1" fmla="val 32000"/>
              <a:gd name="adj2" fmla="val 105009"/>
              <a:gd name="adj3" fmla="val 27368"/>
              <a:gd name="adj4" fmla="val 110060"/>
              <a:gd name="adj5" fmla="val -102221"/>
              <a:gd name="adj6" fmla="val 119889"/>
            </a:avLst>
          </a:prstGeom>
          <a:noFill/>
          <a:ln w="9525">
            <a:solidFill>
              <a:srgbClr val="525252"/>
            </a:solidFill>
            <a:miter lim="800000"/>
            <a:headEnd/>
            <a:tailEnd/>
          </a:ln>
        </p:spPr>
        <p:txBody>
          <a:bodyPr lIns="0" rIns="0"/>
          <a:lstStyle/>
          <a:p>
            <a:pPr algn="r" eaLnBrk="0" hangingPunct="0">
              <a:lnSpc>
                <a:spcPct val="100000"/>
              </a:lnSpc>
              <a:spcBef>
                <a:spcPct val="0"/>
              </a:spcBef>
              <a:buClrTx/>
            </a:pPr>
            <a:r>
              <a:rPr lang="fi-FI" sz="1400" dirty="0"/>
              <a:t>Yhteisten osien</a:t>
            </a:r>
          </a:p>
          <a:p>
            <a:pPr algn="r" eaLnBrk="0" hangingPunct="0">
              <a:lnSpc>
                <a:spcPct val="100000"/>
              </a:lnSpc>
              <a:spcBef>
                <a:spcPct val="0"/>
              </a:spcBef>
              <a:buClrTx/>
            </a:pPr>
            <a:r>
              <a:rPr lang="fi-FI" sz="1400" dirty="0"/>
              <a:t>tunnistaminen</a:t>
            </a:r>
          </a:p>
        </p:txBody>
      </p:sp>
    </p:spTree>
    <p:extLst>
      <p:ext uri="{BB962C8B-B14F-4D97-AF65-F5344CB8AC3E}">
        <p14:creationId xmlns:p14="http://schemas.microsoft.com/office/powerpoint/2010/main" val="19910563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35216"/>
            <a:ext cx="7959725" cy="1008063"/>
          </a:xfrm>
        </p:spPr>
        <p:txBody>
          <a:bodyPr/>
          <a:lstStyle/>
          <a:p>
            <a:r>
              <a:rPr lang="fi-FI" dirty="0"/>
              <a:t>Kehittämissalkun hallinta</a:t>
            </a:r>
          </a:p>
        </p:txBody>
      </p:sp>
      <p:sp>
        <p:nvSpPr>
          <p:cNvPr id="3" name="Date Placeholder 2"/>
          <p:cNvSpPr>
            <a:spLocks noGrp="1"/>
          </p:cNvSpPr>
          <p:nvPr>
            <p:ph type="dt" sz="half" idx="10"/>
          </p:nvPr>
        </p:nvSpPr>
        <p:spPr/>
        <p:txBody>
          <a:bodyPr/>
          <a:lstStyle/>
          <a:p>
            <a:fld id="{7D8BCA72-D6F0-4F97-A5E1-AD92F19615C3}"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106</a:t>
            </a:fld>
            <a:endParaRPr lang="fi-FI"/>
          </a:p>
        </p:txBody>
      </p:sp>
      <p:sp>
        <p:nvSpPr>
          <p:cNvPr id="29" name="Content Placeholder 2"/>
          <p:cNvSpPr txBox="1">
            <a:spLocks/>
          </p:cNvSpPr>
          <p:nvPr/>
        </p:nvSpPr>
        <p:spPr>
          <a:xfrm>
            <a:off x="596900" y="1381125"/>
            <a:ext cx="7953375" cy="4745038"/>
          </a:xfrm>
          <a:prstGeom prst="rect">
            <a:avLst/>
          </a:prstGeom>
        </p:spPr>
        <p:txBody>
          <a:bodyPr/>
          <a:lst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a:lstStyle>
          <a:p>
            <a:pPr marL="544512" indent="-457200"/>
            <a:r>
              <a:rPr lang="fi-FI" sz="3000" kern="0" dirty="0"/>
              <a:t>Yhden ratkaisun toteutus ja toteutuksen seuranta on suhteellisen helppoa</a:t>
            </a:r>
          </a:p>
          <a:p>
            <a:pPr marL="544512" indent="-457200"/>
            <a:r>
              <a:rPr lang="fi-FI" sz="3000" kern="0" dirty="0"/>
              <a:t>Tyypillisesti saman aikaisesti on kuitenkin lukuisia ratkaisuja eri elinkaaren vaiheissaan</a:t>
            </a:r>
          </a:p>
          <a:p>
            <a:pPr marL="544512" indent="-457200"/>
            <a:r>
              <a:rPr lang="fi-FI" sz="3000" kern="0" dirty="0"/>
              <a:t>Silloin tarvitaan ns. kehittämissalkkua ja sen hallintaa</a:t>
            </a:r>
          </a:p>
        </p:txBody>
      </p:sp>
    </p:spTree>
    <p:extLst>
      <p:ext uri="{BB962C8B-B14F-4D97-AF65-F5344CB8AC3E}">
        <p14:creationId xmlns:p14="http://schemas.microsoft.com/office/powerpoint/2010/main" val="15775304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323528" y="1060225"/>
            <a:ext cx="8533033" cy="5147144"/>
          </a:xfrm>
        </p:spPr>
        <p:txBody>
          <a:bodyPr>
            <a:noAutofit/>
          </a:bodyPr>
          <a:lstStyle/>
          <a:p>
            <a:pPr marL="0" indent="0">
              <a:buNone/>
            </a:pPr>
            <a:r>
              <a:rPr lang="fi-FI" sz="2400" dirty="0"/>
              <a:t>Julkishallinnolla on tarjolla menettelyjä ja palveluja hankesalkun hallintaan sekä hankkeiden arviointiin: </a:t>
            </a:r>
          </a:p>
          <a:p>
            <a:endParaRPr lang="fi-FI" sz="600" b="1" dirty="0"/>
          </a:p>
          <a:p>
            <a:r>
              <a:rPr lang="fi-FI" sz="1800" dirty="0"/>
              <a:t>Valtionhallinnon arviointi- ja lausuntomenettely</a:t>
            </a:r>
          </a:p>
          <a:p>
            <a:pPr lvl="1"/>
            <a:r>
              <a:rPr lang="fi-FI" sz="1200" dirty="0"/>
              <a:t>lausuntomenettely on pakollinen hankinta-arvoltaan vähintään 5 M€ hankkeissa ja hankkeissa, joilla on laajaa toiminnallista merkitystä</a:t>
            </a:r>
          </a:p>
          <a:p>
            <a:pPr lvl="1"/>
            <a:r>
              <a:rPr lang="fi-FI" sz="1200" dirty="0"/>
              <a:t>Lisätietoja:</a:t>
            </a:r>
          </a:p>
          <a:p>
            <a:pPr lvl="2">
              <a:lnSpc>
                <a:spcPct val="90000"/>
              </a:lnSpc>
              <a:buNone/>
            </a:pPr>
            <a:r>
              <a:rPr lang="fi-FI" sz="1100" dirty="0"/>
              <a:t>Valtiovarainministeriö </a:t>
            </a:r>
          </a:p>
          <a:p>
            <a:pPr lvl="2">
              <a:lnSpc>
                <a:spcPct val="90000"/>
              </a:lnSpc>
              <a:buNone/>
            </a:pPr>
            <a:r>
              <a:rPr lang="fi-FI" sz="1100" noProof="1"/>
              <a:t>Julkisen hallinnon ICT-toiminto</a:t>
            </a:r>
            <a:endParaRPr lang="fi-FI" sz="1100" dirty="0"/>
          </a:p>
          <a:p>
            <a:pPr lvl="2">
              <a:lnSpc>
                <a:spcPct val="90000"/>
              </a:lnSpc>
              <a:buNone/>
            </a:pPr>
            <a:r>
              <a:rPr lang="fi-FI" sz="1100" dirty="0">
                <a:solidFill>
                  <a:srgbClr val="3366FF"/>
                </a:solidFill>
                <a:hlinkClick r:id="rId2"/>
              </a:rPr>
              <a:t>http://vm.fi/hankearvioinnit-ja-lausunnot</a:t>
            </a:r>
            <a:endParaRPr lang="fi-FI" sz="1100" dirty="0">
              <a:solidFill>
                <a:srgbClr val="3366FF"/>
              </a:solidFill>
            </a:endParaRPr>
          </a:p>
          <a:p>
            <a:pPr lvl="2">
              <a:lnSpc>
                <a:spcPct val="90000"/>
              </a:lnSpc>
              <a:buNone/>
            </a:pPr>
            <a:r>
              <a:rPr lang="fi-FI" sz="1100" noProof="1"/>
              <a:t>Neuvotteleva virkamies Toni Äikäs</a:t>
            </a:r>
            <a:endParaRPr lang="fi-FI" sz="1200" dirty="0"/>
          </a:p>
          <a:p>
            <a:r>
              <a:rPr lang="fi-FI" sz="1800" dirty="0"/>
              <a:t>Valtionhallinnon hanke-ja projektisalkun hallinta </a:t>
            </a:r>
          </a:p>
          <a:p>
            <a:pPr lvl="1"/>
            <a:r>
              <a:rPr lang="fi-FI" sz="1200" dirty="0"/>
              <a:t>Lisätietoja:</a:t>
            </a:r>
          </a:p>
          <a:p>
            <a:pPr lvl="2">
              <a:lnSpc>
                <a:spcPct val="90000"/>
              </a:lnSpc>
              <a:buNone/>
            </a:pPr>
            <a:r>
              <a:rPr lang="fi-FI" sz="1100" dirty="0"/>
              <a:t>Valtiovarainministeriö </a:t>
            </a:r>
          </a:p>
          <a:p>
            <a:pPr lvl="2">
              <a:lnSpc>
                <a:spcPct val="90000"/>
              </a:lnSpc>
              <a:buNone/>
            </a:pPr>
            <a:r>
              <a:rPr lang="fi-FI" sz="1100" noProof="1"/>
              <a:t>Julkisen hallinnon ICT-toiminto</a:t>
            </a:r>
            <a:endParaRPr lang="fi-FI" sz="1100" dirty="0"/>
          </a:p>
          <a:p>
            <a:pPr lvl="2">
              <a:lnSpc>
                <a:spcPct val="90000"/>
              </a:lnSpc>
              <a:buNone/>
            </a:pPr>
            <a:r>
              <a:rPr lang="fi-FI" sz="1100" dirty="0">
                <a:solidFill>
                  <a:srgbClr val="3366FF"/>
                </a:solidFill>
                <a:hlinkClick r:id="rId3"/>
              </a:rPr>
              <a:t>http://vm.fi/hankesalkku</a:t>
            </a:r>
            <a:endParaRPr lang="fi-FI" sz="1100" dirty="0">
              <a:solidFill>
                <a:srgbClr val="3366FF"/>
              </a:solidFill>
            </a:endParaRPr>
          </a:p>
          <a:p>
            <a:pPr lvl="2">
              <a:lnSpc>
                <a:spcPct val="90000"/>
              </a:lnSpc>
              <a:buNone/>
            </a:pPr>
            <a:r>
              <a:rPr lang="fi-FI" sz="1100" noProof="1"/>
              <a:t>Neuvotteleva virkamies Toni Äikäs</a:t>
            </a:r>
            <a:endParaRPr lang="fi-FI" sz="700" noProof="1"/>
          </a:p>
          <a:p>
            <a:r>
              <a:rPr lang="fi-FI" sz="1800" noProof="1"/>
              <a:t>Kuntasektorin toimintasalkun hallinta</a:t>
            </a:r>
          </a:p>
          <a:p>
            <a:pPr lvl="1"/>
            <a:r>
              <a:rPr lang="fi-FI" sz="1200" dirty="0"/>
              <a:t>Lisätietoja:</a:t>
            </a:r>
            <a:endParaRPr lang="fi-FI" sz="700" noProof="1"/>
          </a:p>
          <a:p>
            <a:pPr lvl="2">
              <a:lnSpc>
                <a:spcPct val="90000"/>
              </a:lnSpc>
              <a:buNone/>
            </a:pPr>
            <a:r>
              <a:rPr lang="fi-FI" sz="1100" noProof="1"/>
              <a:t>Suomen Kuntaliitto ry</a:t>
            </a:r>
          </a:p>
          <a:p>
            <a:pPr lvl="2">
              <a:lnSpc>
                <a:spcPct val="90000"/>
              </a:lnSpc>
              <a:buNone/>
            </a:pPr>
            <a:r>
              <a:rPr lang="fi-FI" sz="1100" noProof="1"/>
              <a:t>Toiminta ja strategia</a:t>
            </a:r>
          </a:p>
          <a:p>
            <a:pPr lvl="2">
              <a:lnSpc>
                <a:spcPct val="90000"/>
              </a:lnSpc>
              <a:buNone/>
            </a:pPr>
            <a:r>
              <a:rPr lang="fi-FI" sz="1100" noProof="1">
                <a:hlinkClick r:id="rId4"/>
              </a:rPr>
              <a:t>http://www.kunnat.net/fi/Kuntaliitto/kuntaliiton-toiminta-ja-strategia/toimintasalkku</a:t>
            </a:r>
            <a:endParaRPr lang="fi-FI" sz="1100" noProof="1"/>
          </a:p>
          <a:p>
            <a:pPr lvl="2">
              <a:lnSpc>
                <a:spcPct val="90000"/>
              </a:lnSpc>
              <a:buNone/>
            </a:pPr>
            <a:r>
              <a:rPr lang="fi-FI" sz="1100" noProof="1"/>
              <a:t>Kehittämispäällikkö Marja Lahtinen</a:t>
            </a:r>
          </a:p>
        </p:txBody>
      </p:sp>
      <p:sp>
        <p:nvSpPr>
          <p:cNvPr id="4" name="Päivämäärän paikkamerkki 3"/>
          <p:cNvSpPr>
            <a:spLocks noGrp="1"/>
          </p:cNvSpPr>
          <p:nvPr>
            <p:ph type="dt" sz="half" idx="10"/>
          </p:nvPr>
        </p:nvSpPr>
        <p:spPr/>
        <p:txBody>
          <a:bodyPr/>
          <a:lstStyle/>
          <a:p>
            <a:fld id="{02CB2CC3-6EB6-4D69-9AC0-B15F0E76BCBD}" type="datetime1">
              <a:rPr lang="fi-FI" smtClean="0">
                <a:solidFill>
                  <a:srgbClr val="FFFFFF"/>
                </a:solidFill>
              </a:rPr>
              <a:t>11.5.2017</a:t>
            </a:fld>
            <a:endParaRPr lang="fi-FI" dirty="0">
              <a:solidFill>
                <a:srgbClr val="FFFFFF"/>
              </a:solidFill>
            </a:endParaRPr>
          </a:p>
        </p:txBody>
      </p:sp>
      <p:sp>
        <p:nvSpPr>
          <p:cNvPr id="7" name="Otsikko 6"/>
          <p:cNvSpPr>
            <a:spLocks noGrp="1"/>
          </p:cNvSpPr>
          <p:nvPr>
            <p:ph type="title"/>
          </p:nvPr>
        </p:nvSpPr>
        <p:spPr>
          <a:xfrm>
            <a:off x="179512" y="0"/>
            <a:ext cx="8712968" cy="1008063"/>
          </a:xfrm>
          <a:noFill/>
          <a:ln w="9525">
            <a:noFill/>
            <a:miter lim="800000"/>
            <a:headEnd/>
            <a:tailEnd/>
          </a:ln>
          <a:effectLst/>
        </p:spPr>
        <p:txBody>
          <a:bodyPr vert="horz" wrap="square" lIns="91440" tIns="45720" rIns="91440" bIns="45720" numCol="1" rtlCol="0" anchor="ctr" anchorCtr="0" compatLnSpc="1">
            <a:prstTxWarp prst="textNoShape">
              <a:avLst/>
            </a:prstTxWarp>
          </a:bodyPr>
          <a:lstStyle/>
          <a:p>
            <a:r>
              <a:rPr lang="fi-FI" sz="3600" kern="1200" dirty="0"/>
              <a:t>Hankesalkun hallinta, arviointi ja lausuntomenettely</a:t>
            </a:r>
          </a:p>
        </p:txBody>
      </p:sp>
      <p:sp>
        <p:nvSpPr>
          <p:cNvPr id="2" name="Slide Number Placeholder 1"/>
          <p:cNvSpPr>
            <a:spLocks noGrp="1"/>
          </p:cNvSpPr>
          <p:nvPr>
            <p:ph type="sldNum" sz="quarter" idx="11"/>
          </p:nvPr>
        </p:nvSpPr>
        <p:spPr/>
        <p:txBody>
          <a:bodyPr/>
          <a:lstStyle/>
          <a:p>
            <a:fld id="{D1445509-8ED4-4F52-8BB2-3F9E164AAF11}" type="slidenum">
              <a:rPr lang="fi-FI" smtClean="0"/>
              <a:pPr/>
              <a:t>107</a:t>
            </a:fld>
            <a:endParaRPr lang="fi-FI"/>
          </a:p>
        </p:txBody>
      </p:sp>
    </p:spTree>
    <p:extLst>
      <p:ext uri="{BB962C8B-B14F-4D97-AF65-F5344CB8AC3E}">
        <p14:creationId xmlns:p14="http://schemas.microsoft.com/office/powerpoint/2010/main" val="32623658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4" y="86457"/>
            <a:ext cx="8727464" cy="695081"/>
          </a:xfrm>
        </p:spPr>
        <p:txBody>
          <a:bodyPr/>
          <a:lstStyle/>
          <a:p>
            <a:r>
              <a:rPr lang="fi-FI" sz="3600" dirty="0"/>
              <a:t>Valtionhallinnon arviointi- ja lausuntomenettely</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108</a:t>
            </a:fld>
            <a:endParaRPr lang="fi-FI"/>
          </a:p>
        </p:txBody>
      </p:sp>
      <p:pic>
        <p:nvPicPr>
          <p:cNvPr id="5" name="Picture 4"/>
          <p:cNvPicPr>
            <a:picLocks noChangeAspect="1"/>
          </p:cNvPicPr>
          <p:nvPr/>
        </p:nvPicPr>
        <p:blipFill>
          <a:blip r:embed="rId2"/>
          <a:stretch>
            <a:fillRect/>
          </a:stretch>
        </p:blipFill>
        <p:spPr>
          <a:xfrm>
            <a:off x="838994" y="794324"/>
            <a:ext cx="7252677" cy="5375592"/>
          </a:xfrm>
          <a:prstGeom prst="rect">
            <a:avLst/>
          </a:prstGeom>
        </p:spPr>
      </p:pic>
    </p:spTree>
    <p:extLst>
      <p:ext uri="{BB962C8B-B14F-4D97-AF65-F5344CB8AC3E}">
        <p14:creationId xmlns:p14="http://schemas.microsoft.com/office/powerpoint/2010/main" val="32033166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4" y="109905"/>
            <a:ext cx="8392502" cy="648188"/>
          </a:xfrm>
        </p:spPr>
        <p:txBody>
          <a:bodyPr/>
          <a:lstStyle/>
          <a:p>
            <a:r>
              <a:rPr lang="fi-FI" sz="3600" dirty="0"/>
              <a:t>Valtionhallinnon hanke-ja projektisalkun hallinta</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109</a:t>
            </a:fld>
            <a:endParaRPr lang="fi-FI"/>
          </a:p>
        </p:txBody>
      </p:sp>
      <p:pic>
        <p:nvPicPr>
          <p:cNvPr id="5" name="Picture 4"/>
          <p:cNvPicPr>
            <a:picLocks noChangeAspect="1"/>
          </p:cNvPicPr>
          <p:nvPr/>
        </p:nvPicPr>
        <p:blipFill>
          <a:blip r:embed="rId2"/>
          <a:stretch>
            <a:fillRect/>
          </a:stretch>
        </p:blipFill>
        <p:spPr>
          <a:xfrm>
            <a:off x="0" y="1593927"/>
            <a:ext cx="9144000" cy="4259410"/>
          </a:xfrm>
          <a:prstGeom prst="rect">
            <a:avLst/>
          </a:prstGeom>
        </p:spPr>
      </p:pic>
      <p:sp>
        <p:nvSpPr>
          <p:cNvPr id="6" name="TextBox 5"/>
          <p:cNvSpPr txBox="1"/>
          <p:nvPr/>
        </p:nvSpPr>
        <p:spPr>
          <a:xfrm>
            <a:off x="336061" y="914400"/>
            <a:ext cx="3706464" cy="523220"/>
          </a:xfrm>
          <a:prstGeom prst="rect">
            <a:avLst/>
          </a:prstGeom>
          <a:noFill/>
        </p:spPr>
        <p:txBody>
          <a:bodyPr wrap="none" rtlCol="0">
            <a:spAutoFit/>
          </a:bodyPr>
          <a:lstStyle/>
          <a:p>
            <a:r>
              <a:rPr lang="fi-FI" dirty="0"/>
              <a:t>02/2017 tilannetietoja:</a:t>
            </a:r>
          </a:p>
        </p:txBody>
      </p:sp>
    </p:spTree>
    <p:extLst>
      <p:ext uri="{BB962C8B-B14F-4D97-AF65-F5344CB8AC3E}">
        <p14:creationId xmlns:p14="http://schemas.microsoft.com/office/powerpoint/2010/main" val="171205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671635"/>
          </a:xfrm>
        </p:spPr>
        <p:txBody>
          <a:bodyPr/>
          <a:lstStyle/>
          <a:p>
            <a:r>
              <a:rPr lang="fi-FI" dirty="0" err="1"/>
              <a:t>JHKA:n</a:t>
            </a:r>
            <a:r>
              <a:rPr lang="fi-FI" dirty="0"/>
              <a:t> rakenne</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11</a:t>
            </a:fld>
            <a:endParaRPr lang="fi-FI"/>
          </a:p>
        </p:txBody>
      </p:sp>
      <p:pic>
        <p:nvPicPr>
          <p:cNvPr id="6" name="Picture 5"/>
          <p:cNvPicPr>
            <a:picLocks noChangeAspect="1"/>
          </p:cNvPicPr>
          <p:nvPr/>
        </p:nvPicPr>
        <p:blipFill>
          <a:blip r:embed="rId2"/>
          <a:stretch>
            <a:fillRect/>
          </a:stretch>
        </p:blipFill>
        <p:spPr>
          <a:xfrm>
            <a:off x="0" y="1181145"/>
            <a:ext cx="9144000" cy="4495709"/>
          </a:xfrm>
          <a:prstGeom prst="rect">
            <a:avLst/>
          </a:prstGeom>
        </p:spPr>
      </p:pic>
    </p:spTree>
    <p:extLst>
      <p:ext uri="{BB962C8B-B14F-4D97-AF65-F5344CB8AC3E}">
        <p14:creationId xmlns:p14="http://schemas.microsoft.com/office/powerpoint/2010/main" val="17071116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562219"/>
          </a:xfrm>
        </p:spPr>
        <p:txBody>
          <a:bodyPr/>
          <a:lstStyle/>
          <a:p>
            <a:r>
              <a:rPr lang="fi-FI" noProof="1"/>
              <a:t>Kuntasektorin toimintasalkun hallinta</a:t>
            </a:r>
            <a:endParaRPr lang="fi-FI" dirty="0"/>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110</a:t>
            </a:fld>
            <a:endParaRPr lang="fi-FI"/>
          </a:p>
        </p:txBody>
      </p:sp>
      <p:pic>
        <p:nvPicPr>
          <p:cNvPr id="5" name="Picture 4"/>
          <p:cNvPicPr>
            <a:picLocks noChangeAspect="1"/>
          </p:cNvPicPr>
          <p:nvPr/>
        </p:nvPicPr>
        <p:blipFill>
          <a:blip r:embed="rId2"/>
          <a:stretch>
            <a:fillRect/>
          </a:stretch>
        </p:blipFill>
        <p:spPr>
          <a:xfrm>
            <a:off x="0" y="1029331"/>
            <a:ext cx="9144000" cy="4799337"/>
          </a:xfrm>
          <a:prstGeom prst="rect">
            <a:avLst/>
          </a:prstGeom>
        </p:spPr>
      </p:pic>
    </p:spTree>
    <p:extLst>
      <p:ext uri="{BB962C8B-B14F-4D97-AF65-F5344CB8AC3E}">
        <p14:creationId xmlns:p14="http://schemas.microsoft.com/office/powerpoint/2010/main" val="12375377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427984" y="763587"/>
            <a:ext cx="0" cy="5467264"/>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4418" y="691031"/>
            <a:ext cx="3987418" cy="523220"/>
          </a:xfrm>
          <a:prstGeom prst="rect">
            <a:avLst/>
          </a:prstGeom>
          <a:noFill/>
        </p:spPr>
        <p:txBody>
          <a:bodyPr wrap="square" rtlCol="0">
            <a:spAutoFit/>
          </a:bodyPr>
          <a:lstStyle/>
          <a:p>
            <a:r>
              <a:rPr lang="fi-FI" sz="1400" b="1" dirty="0">
                <a:latin typeface="+mn-lt"/>
              </a:rPr>
              <a:t>Mallinna, suunnittele ja kuvaa</a:t>
            </a:r>
          </a:p>
          <a:p>
            <a:r>
              <a:rPr lang="fi-FI" sz="1400" b="1" dirty="0">
                <a:latin typeface="+mn-lt"/>
              </a:rPr>
              <a:t>strategia ja liiketoimintamallit</a:t>
            </a:r>
            <a:endParaRPr lang="en-US" sz="1400" b="1" dirty="0">
              <a:latin typeface="+mn-lt"/>
            </a:endParaRPr>
          </a:p>
        </p:txBody>
      </p:sp>
      <p:grpSp>
        <p:nvGrpSpPr>
          <p:cNvPr id="19" name="Group 18"/>
          <p:cNvGrpSpPr/>
          <p:nvPr/>
        </p:nvGrpSpPr>
        <p:grpSpPr>
          <a:xfrm>
            <a:off x="4186196" y="906474"/>
            <a:ext cx="4402602" cy="2498320"/>
            <a:chOff x="4186196" y="906474"/>
            <a:chExt cx="4402602" cy="2498320"/>
          </a:xfrm>
        </p:grpSpPr>
        <p:sp>
          <p:nvSpPr>
            <p:cNvPr id="4" name="Down Arrow 3"/>
            <p:cNvSpPr/>
            <p:nvPr/>
          </p:nvSpPr>
          <p:spPr>
            <a:xfrm rot="5400000">
              <a:off x="4423134" y="1051312"/>
              <a:ext cx="276648" cy="750524"/>
            </a:xfrm>
            <a:prstGeom prst="downArrow">
              <a:avLst/>
            </a:prstGeom>
            <a:gradFill>
              <a:gsLst>
                <a:gs pos="0">
                  <a:schemeClr val="tx2">
                    <a:lumMod val="40000"/>
                    <a:lumOff val="60000"/>
                  </a:schemeClr>
                </a:gs>
                <a:gs pos="50000">
                  <a:schemeClr val="tx2">
                    <a:lumMod val="60000"/>
                    <a:lumOff val="40000"/>
                  </a:schemeClr>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261" y="1288250"/>
              <a:ext cx="3395766" cy="132954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373636" y="2796252"/>
              <a:ext cx="3215162" cy="523220"/>
            </a:xfrm>
            <a:prstGeom prst="rect">
              <a:avLst/>
            </a:prstGeom>
            <a:noFill/>
          </p:spPr>
          <p:txBody>
            <a:bodyPr wrap="square" rtlCol="0">
              <a:spAutoFit/>
            </a:bodyPr>
            <a:lstStyle/>
            <a:p>
              <a:r>
                <a:rPr lang="fi-FI" sz="1400" b="1" dirty="0">
                  <a:latin typeface="+mn-lt"/>
                </a:rPr>
                <a:t>Seuraa mittareita, palautteita, raportteja ja muita indikaattoreita</a:t>
              </a:r>
              <a:endParaRPr lang="en-US" sz="1400" b="1" dirty="0">
                <a:latin typeface="+mn-lt"/>
              </a:endParaRPr>
            </a:p>
          </p:txBody>
        </p:sp>
        <p:sp>
          <p:nvSpPr>
            <p:cNvPr id="14" name="Down Arrow 13"/>
            <p:cNvSpPr/>
            <p:nvPr/>
          </p:nvSpPr>
          <p:spPr>
            <a:xfrm rot="10800000">
              <a:off x="5058389" y="2752135"/>
              <a:ext cx="298810" cy="652659"/>
            </a:xfrm>
            <a:prstGeom prst="downArrow">
              <a:avLst/>
            </a:prstGeom>
            <a:gradFill>
              <a:gsLst>
                <a:gs pos="0">
                  <a:schemeClr val="tx2">
                    <a:lumMod val="40000"/>
                    <a:lumOff val="60000"/>
                  </a:schemeClr>
                </a:gs>
                <a:gs pos="50000">
                  <a:schemeClr val="tx2">
                    <a:lumMod val="60000"/>
                    <a:lumOff val="40000"/>
                  </a:schemeClr>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18" name="TextBox 17"/>
            <p:cNvSpPr txBox="1"/>
            <p:nvPr/>
          </p:nvSpPr>
          <p:spPr>
            <a:xfrm>
              <a:off x="4427984" y="906474"/>
              <a:ext cx="3987418" cy="307777"/>
            </a:xfrm>
            <a:prstGeom prst="rect">
              <a:avLst/>
            </a:prstGeom>
            <a:noFill/>
          </p:spPr>
          <p:txBody>
            <a:bodyPr wrap="square" rtlCol="0">
              <a:spAutoFit/>
            </a:bodyPr>
            <a:lstStyle/>
            <a:p>
              <a:r>
                <a:rPr lang="fi-FI" sz="1400" b="1" dirty="0">
                  <a:latin typeface="+mn-lt"/>
                </a:rPr>
                <a:t>Ohjaa toiminnan kehittämistä </a:t>
              </a:r>
              <a:endParaRPr lang="en-US" sz="1400" b="1" dirty="0">
                <a:latin typeface="+mn-lt"/>
              </a:endParaRPr>
            </a:p>
          </p:txBody>
        </p:sp>
      </p:grpSp>
      <p:sp>
        <p:nvSpPr>
          <p:cNvPr id="21" name="Title 1"/>
          <p:cNvSpPr>
            <a:spLocks noGrp="1"/>
          </p:cNvSpPr>
          <p:nvPr>
            <p:ph type="title"/>
          </p:nvPr>
        </p:nvSpPr>
        <p:spPr>
          <a:xfrm>
            <a:off x="81471" y="63254"/>
            <a:ext cx="8693025" cy="587573"/>
          </a:xfrm>
        </p:spPr>
        <p:txBody>
          <a:bodyPr>
            <a:noAutofit/>
          </a:bodyPr>
          <a:lstStyle/>
          <a:p>
            <a:pPr eaLnBrk="1" hangingPunct="1">
              <a:defRPr/>
            </a:pPr>
            <a:r>
              <a:rPr lang="fi-FI" dirty="0"/>
              <a:t>Strategian </a:t>
            </a:r>
            <a:r>
              <a:rPr lang="fi-FI" dirty="0" err="1"/>
              <a:t>toteuttumisen</a:t>
            </a:r>
            <a:r>
              <a:rPr lang="fi-FI" dirty="0"/>
              <a:t> seuranta ja arviointi</a:t>
            </a:r>
            <a:endParaRPr lang="en-US" dirty="0"/>
          </a:p>
        </p:txBody>
      </p:sp>
      <p:grpSp>
        <p:nvGrpSpPr>
          <p:cNvPr id="7" name="Group 6"/>
          <p:cNvGrpSpPr/>
          <p:nvPr/>
        </p:nvGrpSpPr>
        <p:grpSpPr>
          <a:xfrm>
            <a:off x="4242712" y="3416876"/>
            <a:ext cx="4580177" cy="2776895"/>
            <a:chOff x="4242712" y="3416876"/>
            <a:chExt cx="4580177" cy="2776895"/>
          </a:xfrm>
        </p:grpSpPr>
        <p:sp>
          <p:nvSpPr>
            <p:cNvPr id="11" name="TextBox 10"/>
            <p:cNvSpPr txBox="1"/>
            <p:nvPr/>
          </p:nvSpPr>
          <p:spPr>
            <a:xfrm>
              <a:off x="4496772" y="5455107"/>
              <a:ext cx="4326117" cy="738664"/>
            </a:xfrm>
            <a:prstGeom prst="rect">
              <a:avLst/>
            </a:prstGeom>
            <a:noFill/>
          </p:spPr>
          <p:txBody>
            <a:bodyPr wrap="square" rtlCol="0">
              <a:spAutoFit/>
            </a:bodyPr>
            <a:lstStyle/>
            <a:p>
              <a:r>
                <a:rPr lang="fi-FI" sz="1400" b="1" dirty="0">
                  <a:latin typeface="+mn-lt"/>
                </a:rPr>
                <a:t>Varmista kehittämissalkun hallinnalla ja hankearvioinneilla sekä mittaamalla </a:t>
              </a:r>
              <a:r>
                <a:rPr lang="fi-FI" sz="1400" b="1" u="sng" dirty="0">
                  <a:latin typeface="+mn-lt"/>
                </a:rPr>
                <a:t>strategian</a:t>
              </a:r>
              <a:r>
                <a:rPr lang="fi-FI" sz="1400" b="1" dirty="0">
                  <a:latin typeface="+mn-lt"/>
                </a:rPr>
                <a:t> ja </a:t>
              </a:r>
              <a:r>
                <a:rPr lang="fi-FI" sz="1400" b="1" u="sng" dirty="0">
                  <a:latin typeface="+mn-lt"/>
                </a:rPr>
                <a:t>arkkitehtuurin</a:t>
              </a:r>
              <a:r>
                <a:rPr lang="fi-FI" sz="1400" b="1" dirty="0">
                  <a:latin typeface="+mn-lt"/>
                </a:rPr>
                <a:t> mukainen kehittäminen ja toiminta</a:t>
              </a:r>
              <a:endParaRPr lang="en-US" sz="1400" b="1" dirty="0">
                <a:latin typeface="+mn-lt"/>
              </a:endParaRPr>
            </a:p>
          </p:txBody>
        </p:sp>
        <p:sp>
          <p:nvSpPr>
            <p:cNvPr id="13" name="Down Arrow 12"/>
            <p:cNvSpPr/>
            <p:nvPr/>
          </p:nvSpPr>
          <p:spPr>
            <a:xfrm rot="16200000">
              <a:off x="4479650" y="4867523"/>
              <a:ext cx="276648" cy="750524"/>
            </a:xfrm>
            <a:prstGeom prst="downArrow">
              <a:avLst/>
            </a:prstGeom>
            <a:gradFill>
              <a:gsLst>
                <a:gs pos="0">
                  <a:schemeClr val="tx2">
                    <a:lumMod val="40000"/>
                    <a:lumOff val="60000"/>
                  </a:schemeClr>
                </a:gs>
                <a:gs pos="50000">
                  <a:schemeClr val="tx2">
                    <a:lumMod val="60000"/>
                    <a:lumOff val="40000"/>
                  </a:schemeClr>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pic>
          <p:nvPicPr>
            <p:cNvPr id="8" name="Picture 7"/>
            <p:cNvPicPr>
              <a:picLocks noChangeAspect="1"/>
            </p:cNvPicPr>
            <p:nvPr/>
          </p:nvPicPr>
          <p:blipFill>
            <a:blip r:embed="rId4"/>
            <a:stretch>
              <a:fillRect/>
            </a:stretch>
          </p:blipFill>
          <p:spPr>
            <a:xfrm>
              <a:off x="5381935" y="3416876"/>
              <a:ext cx="3045092" cy="1991505"/>
            </a:xfrm>
            <a:prstGeom prst="rect">
              <a:avLst/>
            </a:prstGeom>
            <a:effectLst>
              <a:outerShdw blurRad="50800" dist="101600" dir="2700000" algn="tl" rotWithShape="0">
                <a:prstClr val="black">
                  <a:alpha val="40000"/>
                </a:prstClr>
              </a:outerShdw>
            </a:effectLst>
          </p:spPr>
        </p:pic>
      </p:grpSp>
      <p:sp>
        <p:nvSpPr>
          <p:cNvPr id="15" name="Date Placeholder 14"/>
          <p:cNvSpPr>
            <a:spLocks noGrp="1"/>
          </p:cNvSpPr>
          <p:nvPr>
            <p:ph type="dt" sz="half" idx="10"/>
          </p:nvPr>
        </p:nvSpPr>
        <p:spPr/>
        <p:txBody>
          <a:bodyPr/>
          <a:lstStyle/>
          <a:p>
            <a:fld id="{691D5194-33AE-4A18-A393-4AE6A791E537}" type="datetime1">
              <a:rPr lang="fi-FI" smtClean="0"/>
              <a:t>11.5.2017</a:t>
            </a:fld>
            <a:endParaRPr lang="fi-FI" dirty="0"/>
          </a:p>
        </p:txBody>
      </p:sp>
      <p:sp>
        <p:nvSpPr>
          <p:cNvPr id="20" name="Slide Number Placeholder 19"/>
          <p:cNvSpPr>
            <a:spLocks noGrp="1"/>
          </p:cNvSpPr>
          <p:nvPr>
            <p:ph type="sldNum" sz="quarter" idx="11"/>
          </p:nvPr>
        </p:nvSpPr>
        <p:spPr/>
        <p:txBody>
          <a:bodyPr/>
          <a:lstStyle/>
          <a:p>
            <a:fld id="{D1445509-8ED4-4F52-8BB2-3F9E164AAF11}" type="slidenum">
              <a:rPr lang="fi-FI" smtClean="0"/>
              <a:pPr/>
              <a:t>111</a:t>
            </a:fld>
            <a:endParaRPr lang="fi-FI"/>
          </a:p>
        </p:txBody>
      </p:sp>
      <p:sp>
        <p:nvSpPr>
          <p:cNvPr id="10" name="TextBox 9"/>
          <p:cNvSpPr txBox="1"/>
          <p:nvPr/>
        </p:nvSpPr>
        <p:spPr>
          <a:xfrm>
            <a:off x="1356841" y="2413373"/>
            <a:ext cx="2418100" cy="954107"/>
          </a:xfrm>
          <a:prstGeom prst="rect">
            <a:avLst/>
          </a:prstGeom>
          <a:noFill/>
        </p:spPr>
        <p:txBody>
          <a:bodyPr wrap="square" rtlCol="0">
            <a:spAutoFit/>
          </a:bodyPr>
          <a:lstStyle/>
          <a:p>
            <a:r>
              <a:rPr lang="fi-FI" sz="1400" b="1" dirty="0">
                <a:latin typeface="+mn-lt"/>
              </a:rPr>
              <a:t>Johda strategian vaatimista kyvykkyyksistä vaatimukset arkkitehtuurille</a:t>
            </a:r>
            <a:endParaRPr lang="en-US" sz="1400" b="1" dirty="0">
              <a:latin typeface="+mn-lt"/>
            </a:endParaRPr>
          </a:p>
        </p:txBody>
      </p:sp>
      <p:sp>
        <p:nvSpPr>
          <p:cNvPr id="12" name="TextBox 11"/>
          <p:cNvSpPr txBox="1"/>
          <p:nvPr/>
        </p:nvSpPr>
        <p:spPr>
          <a:xfrm>
            <a:off x="729531" y="5562829"/>
            <a:ext cx="3244582" cy="523220"/>
          </a:xfrm>
          <a:prstGeom prst="rect">
            <a:avLst/>
          </a:prstGeom>
          <a:noFill/>
        </p:spPr>
        <p:txBody>
          <a:bodyPr wrap="square" rtlCol="0">
            <a:spAutoFit/>
          </a:bodyPr>
          <a:lstStyle/>
          <a:p>
            <a:r>
              <a:rPr lang="fi-FI" sz="1400" b="1" dirty="0">
                <a:latin typeface="+mn-lt"/>
              </a:rPr>
              <a:t>Mallinna ja kuvaa arkkitehtuuri-muutokset, projektoi ja toteuta ne</a:t>
            </a:r>
            <a:endParaRPr lang="en-US" sz="1400" b="1" dirty="0">
              <a:latin typeface="+mn-lt"/>
            </a:endParaRPr>
          </a:p>
        </p:txBody>
      </p:sp>
      <p:sp>
        <p:nvSpPr>
          <p:cNvPr id="17" name="Down Arrow 16"/>
          <p:cNvSpPr/>
          <p:nvPr/>
        </p:nvSpPr>
        <p:spPr>
          <a:xfrm>
            <a:off x="3675303" y="2439482"/>
            <a:ext cx="298810" cy="1269671"/>
          </a:xfrm>
          <a:prstGeom prst="downArrow">
            <a:avLst/>
          </a:prstGeom>
          <a:gradFill>
            <a:gsLst>
              <a:gs pos="0">
                <a:schemeClr val="tx2">
                  <a:lumMod val="40000"/>
                  <a:lumOff val="60000"/>
                </a:schemeClr>
              </a:gs>
              <a:gs pos="50000">
                <a:schemeClr val="tx2">
                  <a:lumMod val="60000"/>
                  <a:lumOff val="40000"/>
                </a:schemeClr>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pic>
        <p:nvPicPr>
          <p:cNvPr id="6" name="Picture 5"/>
          <p:cNvPicPr>
            <a:picLocks noChangeAspect="1"/>
          </p:cNvPicPr>
          <p:nvPr/>
        </p:nvPicPr>
        <p:blipFill>
          <a:blip r:embed="rId5"/>
          <a:stretch>
            <a:fillRect/>
          </a:stretch>
        </p:blipFill>
        <p:spPr>
          <a:xfrm>
            <a:off x="271462" y="1283620"/>
            <a:ext cx="3914734" cy="972220"/>
          </a:xfrm>
          <a:prstGeom prst="rect">
            <a:avLst/>
          </a:prstGeom>
        </p:spPr>
      </p:pic>
      <p:pic>
        <p:nvPicPr>
          <p:cNvPr id="23" name="Picture 22"/>
          <p:cNvPicPr>
            <a:picLocks noChangeAspect="1"/>
          </p:cNvPicPr>
          <p:nvPr/>
        </p:nvPicPr>
        <p:blipFill>
          <a:blip r:embed="rId6"/>
          <a:stretch>
            <a:fillRect/>
          </a:stretch>
        </p:blipFill>
        <p:spPr>
          <a:xfrm>
            <a:off x="850535" y="3459301"/>
            <a:ext cx="2735213" cy="2120559"/>
          </a:xfrm>
          <a:prstGeom prst="rect">
            <a:avLst/>
          </a:prstGeom>
        </p:spPr>
      </p:pic>
    </p:spTree>
    <p:extLst>
      <p:ext uri="{BB962C8B-B14F-4D97-AF65-F5344CB8AC3E}">
        <p14:creationId xmlns:p14="http://schemas.microsoft.com/office/powerpoint/2010/main" val="226701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20409" y="6417351"/>
            <a:ext cx="726917" cy="167166"/>
          </a:xfrm>
        </p:spPr>
        <p:txBody>
          <a:bodyPr/>
          <a:lstStyle/>
          <a:p>
            <a:fld id="{03F1D692-E0A2-451D-A8DA-4AD73BAE9B3F}" type="datetime1">
              <a:rPr lang="fi-FI" smtClean="0"/>
              <a:t>11.5.2017</a:t>
            </a:fld>
            <a:endParaRPr lang="fi-FI" dirty="0"/>
          </a:p>
        </p:txBody>
      </p:sp>
      <p:sp>
        <p:nvSpPr>
          <p:cNvPr id="7" name="Slide Number Placeholder 6"/>
          <p:cNvSpPr>
            <a:spLocks noGrp="1"/>
          </p:cNvSpPr>
          <p:nvPr>
            <p:ph type="sldNum" sz="quarter" idx="11"/>
          </p:nvPr>
        </p:nvSpPr>
        <p:spPr>
          <a:xfrm>
            <a:off x="8468663" y="6412393"/>
            <a:ext cx="414342" cy="161540"/>
          </a:xfrm>
        </p:spPr>
        <p:txBody>
          <a:bodyPr/>
          <a:lstStyle/>
          <a:p>
            <a:fld id="{D1445509-8ED4-4F52-8BB2-3F9E164AAF11}" type="slidenum">
              <a:rPr lang="fi-FI" smtClean="0"/>
              <a:pPr/>
              <a:t>112</a:t>
            </a:fld>
            <a:endParaRPr lang="fi-FI" dirty="0"/>
          </a:p>
        </p:txBody>
      </p:sp>
      <p:sp>
        <p:nvSpPr>
          <p:cNvPr id="8" name="Title 1"/>
          <p:cNvSpPr>
            <a:spLocks noGrp="1"/>
          </p:cNvSpPr>
          <p:nvPr>
            <p:ph type="title"/>
          </p:nvPr>
        </p:nvSpPr>
        <p:spPr>
          <a:xfrm>
            <a:off x="596900" y="234950"/>
            <a:ext cx="7959725" cy="1008063"/>
          </a:xfrm>
        </p:spPr>
        <p:txBody>
          <a:bodyPr/>
          <a:lstStyle/>
          <a:p>
            <a:pPr lvl="0"/>
            <a:r>
              <a:rPr lang="fi-FI" sz="3200" dirty="0"/>
              <a:t>Pohdinta- ja keskustelutuokio esitetyistä aiheista</a:t>
            </a:r>
          </a:p>
        </p:txBody>
      </p:sp>
      <p:sp>
        <p:nvSpPr>
          <p:cNvPr id="9" name="Content Placeholder 2"/>
          <p:cNvSpPr txBox="1">
            <a:spLocks/>
          </p:cNvSpPr>
          <p:nvPr/>
        </p:nvSpPr>
        <p:spPr bwMode="auto">
          <a:xfrm>
            <a:off x="379559" y="1243013"/>
            <a:ext cx="8677275" cy="40331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a:lstStyle>
          <a:p>
            <a:r>
              <a:rPr lang="fi-FI" sz="1800" b="1" kern="0" dirty="0"/>
              <a:t>Kehittämissalkun hallinta organisaatiossanne ?</a:t>
            </a:r>
          </a:p>
          <a:p>
            <a:r>
              <a:rPr lang="fi-FI" sz="1800" b="1" kern="0" dirty="0"/>
              <a:t>Hanke- ja projektisalkun hallinta organisaatiossanne ?</a:t>
            </a:r>
          </a:p>
          <a:p>
            <a:r>
              <a:rPr lang="fi-FI" sz="1800" b="1" kern="0" dirty="0"/>
              <a:t>Projektin hallinta organisaatiossanne ?</a:t>
            </a:r>
          </a:p>
          <a:p>
            <a:pPr lvl="1"/>
            <a:r>
              <a:rPr lang="fi-FI" sz="1400" b="1" kern="0" dirty="0"/>
              <a:t>Arkkitehtuuriohjaus projekteille, projektien seuranta</a:t>
            </a:r>
          </a:p>
          <a:p>
            <a:pPr lvl="1"/>
            <a:r>
              <a:rPr lang="fi-FI" sz="1400" b="1" kern="0" dirty="0"/>
              <a:t>Arkkitehtuurin muutoshallinta projektin aikana / päätyttyä</a:t>
            </a:r>
          </a:p>
        </p:txBody>
      </p:sp>
      <p:sp>
        <p:nvSpPr>
          <p:cNvPr id="6" name="AutoShape 96"/>
          <p:cNvSpPr>
            <a:spLocks noChangeArrowheads="1"/>
          </p:cNvSpPr>
          <p:nvPr/>
        </p:nvSpPr>
        <p:spPr bwMode="auto">
          <a:xfrm>
            <a:off x="257175" y="3657499"/>
            <a:ext cx="8634413" cy="1140564"/>
          </a:xfrm>
          <a:prstGeom prst="homePlate">
            <a:avLst>
              <a:gd name="adj" fmla="val 28867"/>
            </a:avLst>
          </a:prstGeom>
          <a:solidFill>
            <a:srgbClr val="CAD9DC"/>
          </a:solidFill>
          <a:ln w="9525" algn="ctr">
            <a:noFill/>
            <a:miter lim="800000"/>
            <a:headEnd/>
            <a:tailEnd/>
          </a:ln>
          <a:effectLst>
            <a:outerShdw dist="35921" dir="2700000" algn="ctr" rotWithShape="0">
              <a:schemeClr val="hlink"/>
            </a:outerShdw>
          </a:effectLst>
        </p:spPr>
        <p:txBody>
          <a:bodyPr wrap="none"/>
          <a:lstStyle/>
          <a:p>
            <a:r>
              <a:rPr lang="fi-FI" sz="1200" b="1" dirty="0">
                <a:latin typeface="Arial" pitchFamily="34" charset="0"/>
              </a:rPr>
              <a:t>Ratkaisun elinkaariprosessi</a:t>
            </a:r>
          </a:p>
        </p:txBody>
      </p:sp>
      <p:sp>
        <p:nvSpPr>
          <p:cNvPr id="10" name="AutoShape 86"/>
          <p:cNvSpPr>
            <a:spLocks noChangeArrowheads="1"/>
          </p:cNvSpPr>
          <p:nvPr/>
        </p:nvSpPr>
        <p:spPr bwMode="auto">
          <a:xfrm>
            <a:off x="491991" y="3888426"/>
            <a:ext cx="965200" cy="495300"/>
          </a:xfrm>
          <a:prstGeom prst="cloudCallout">
            <a:avLst>
              <a:gd name="adj1" fmla="val -48356"/>
              <a:gd name="adj2" fmla="val 64421"/>
            </a:avLst>
          </a:prstGeom>
          <a:solidFill>
            <a:srgbClr val="FF9900"/>
          </a:solidFill>
          <a:ln w="31750">
            <a:solidFill>
              <a:srgbClr val="EAEAEA"/>
            </a:solidFill>
            <a:round/>
            <a:headEnd/>
            <a:tailEnd/>
          </a:ln>
          <a:effectLst>
            <a:outerShdw dist="35921" dir="2700000" algn="ctr" rotWithShape="0">
              <a:schemeClr val="hlink"/>
            </a:outerShdw>
          </a:effectLst>
        </p:spPr>
        <p:txBody>
          <a:bodyPr anchor="ctr"/>
          <a:lstStyle/>
          <a:p>
            <a:r>
              <a:rPr lang="fi-FI" sz="1400" b="1">
                <a:latin typeface="Tahoma" pitchFamily="34" charset="0"/>
              </a:rPr>
              <a:t>0.</a:t>
            </a:r>
          </a:p>
        </p:txBody>
      </p:sp>
      <p:sp>
        <p:nvSpPr>
          <p:cNvPr id="11" name="AutoShape 87"/>
          <p:cNvSpPr>
            <a:spLocks noChangeArrowheads="1"/>
          </p:cNvSpPr>
          <p:nvPr/>
        </p:nvSpPr>
        <p:spPr bwMode="auto">
          <a:xfrm>
            <a:off x="1644516" y="3893189"/>
            <a:ext cx="620713" cy="485775"/>
          </a:xfrm>
          <a:prstGeom prst="homePlate">
            <a:avLst>
              <a:gd name="adj" fmla="val 31944"/>
            </a:avLst>
          </a:prstGeom>
          <a:solidFill>
            <a:srgbClr val="FF9900"/>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latin typeface="Tahoma" pitchFamily="34" charset="0"/>
              </a:rPr>
              <a:t>1</a:t>
            </a:r>
          </a:p>
        </p:txBody>
      </p:sp>
      <p:sp>
        <p:nvSpPr>
          <p:cNvPr id="12" name="AutoShape 88"/>
          <p:cNvSpPr>
            <a:spLocks noChangeArrowheads="1"/>
          </p:cNvSpPr>
          <p:nvPr/>
        </p:nvSpPr>
        <p:spPr bwMode="auto">
          <a:xfrm>
            <a:off x="2216016" y="3893189"/>
            <a:ext cx="633413" cy="485775"/>
          </a:xfrm>
          <a:prstGeom prst="chevron">
            <a:avLst>
              <a:gd name="adj" fmla="val 27781"/>
            </a:avLst>
          </a:prstGeom>
          <a:solidFill>
            <a:srgbClr val="FF9900"/>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latin typeface="Tahoma" pitchFamily="34" charset="0"/>
              </a:rPr>
              <a:t> 2</a:t>
            </a:r>
          </a:p>
        </p:txBody>
      </p:sp>
      <p:sp>
        <p:nvSpPr>
          <p:cNvPr id="13" name="AutoShape 89"/>
          <p:cNvSpPr>
            <a:spLocks noChangeArrowheads="1"/>
          </p:cNvSpPr>
          <p:nvPr/>
        </p:nvSpPr>
        <p:spPr bwMode="auto">
          <a:xfrm>
            <a:off x="2812916" y="3893189"/>
            <a:ext cx="633413" cy="485775"/>
          </a:xfrm>
          <a:prstGeom prst="chevron">
            <a:avLst>
              <a:gd name="adj" fmla="val 27781"/>
            </a:avLst>
          </a:prstGeom>
          <a:solidFill>
            <a:srgbClr val="FF9900"/>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latin typeface="Tahoma" pitchFamily="34" charset="0"/>
              </a:rPr>
              <a:t>3</a:t>
            </a:r>
          </a:p>
        </p:txBody>
      </p:sp>
      <p:sp>
        <p:nvSpPr>
          <p:cNvPr id="14" name="AutoShape 90"/>
          <p:cNvSpPr>
            <a:spLocks noChangeArrowheads="1"/>
          </p:cNvSpPr>
          <p:nvPr/>
        </p:nvSpPr>
        <p:spPr bwMode="auto">
          <a:xfrm>
            <a:off x="4025766" y="3893189"/>
            <a:ext cx="620713" cy="485775"/>
          </a:xfrm>
          <a:prstGeom prst="homePlate">
            <a:avLst>
              <a:gd name="adj" fmla="val 31944"/>
            </a:avLst>
          </a:prstGeom>
          <a:solidFill>
            <a:schemeClr val="tx2"/>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solidFill>
                  <a:schemeClr val="bg1"/>
                </a:solidFill>
                <a:latin typeface="Tahoma" pitchFamily="34" charset="0"/>
              </a:rPr>
              <a:t>4</a:t>
            </a:r>
          </a:p>
        </p:txBody>
      </p:sp>
      <p:sp>
        <p:nvSpPr>
          <p:cNvPr id="15" name="AutoShape 91"/>
          <p:cNvSpPr>
            <a:spLocks noChangeArrowheads="1"/>
          </p:cNvSpPr>
          <p:nvPr/>
        </p:nvSpPr>
        <p:spPr bwMode="auto">
          <a:xfrm>
            <a:off x="4609966" y="3893189"/>
            <a:ext cx="633413" cy="485775"/>
          </a:xfrm>
          <a:prstGeom prst="chevron">
            <a:avLst>
              <a:gd name="adj" fmla="val 27781"/>
            </a:avLst>
          </a:prstGeom>
          <a:solidFill>
            <a:schemeClr val="tx2"/>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solidFill>
                  <a:schemeClr val="bg1"/>
                </a:solidFill>
                <a:latin typeface="Tahoma" pitchFamily="34" charset="0"/>
              </a:rPr>
              <a:t>5</a:t>
            </a:r>
          </a:p>
        </p:txBody>
      </p:sp>
      <p:sp>
        <p:nvSpPr>
          <p:cNvPr id="16" name="AutoShape 92"/>
          <p:cNvSpPr>
            <a:spLocks noChangeArrowheads="1"/>
          </p:cNvSpPr>
          <p:nvPr/>
        </p:nvSpPr>
        <p:spPr bwMode="auto">
          <a:xfrm>
            <a:off x="5206866" y="3893189"/>
            <a:ext cx="633413" cy="485775"/>
          </a:xfrm>
          <a:prstGeom prst="chevron">
            <a:avLst>
              <a:gd name="adj" fmla="val 27781"/>
            </a:avLst>
          </a:prstGeom>
          <a:solidFill>
            <a:schemeClr val="tx2"/>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solidFill>
                  <a:schemeClr val="bg1"/>
                </a:solidFill>
                <a:latin typeface="Tahoma" pitchFamily="34" charset="0"/>
              </a:rPr>
              <a:t>6</a:t>
            </a:r>
          </a:p>
        </p:txBody>
      </p:sp>
      <p:sp>
        <p:nvSpPr>
          <p:cNvPr id="17" name="AutoShape 94"/>
          <p:cNvSpPr>
            <a:spLocks noChangeArrowheads="1"/>
          </p:cNvSpPr>
          <p:nvPr/>
        </p:nvSpPr>
        <p:spPr bwMode="auto">
          <a:xfrm>
            <a:off x="5803766" y="3893189"/>
            <a:ext cx="2195513" cy="485775"/>
          </a:xfrm>
          <a:prstGeom prst="chevron">
            <a:avLst>
              <a:gd name="adj" fmla="val 28436"/>
            </a:avLst>
          </a:prstGeom>
          <a:solidFill>
            <a:srgbClr val="669363"/>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a:latin typeface="Tahoma" pitchFamily="34" charset="0"/>
              </a:rPr>
              <a:t>  7</a:t>
            </a:r>
          </a:p>
        </p:txBody>
      </p:sp>
      <p:sp>
        <p:nvSpPr>
          <p:cNvPr id="18" name="AutoShape 95"/>
          <p:cNvSpPr>
            <a:spLocks noChangeArrowheads="1"/>
          </p:cNvSpPr>
          <p:nvPr/>
        </p:nvSpPr>
        <p:spPr bwMode="auto">
          <a:xfrm>
            <a:off x="7972291" y="3893189"/>
            <a:ext cx="557213" cy="485775"/>
          </a:xfrm>
          <a:prstGeom prst="chevron">
            <a:avLst>
              <a:gd name="adj" fmla="val 24439"/>
            </a:avLst>
          </a:prstGeom>
          <a:solidFill>
            <a:srgbClr val="635B2B"/>
          </a:solidFill>
          <a:ln w="31750" algn="ctr">
            <a:solidFill>
              <a:srgbClr val="EAEAEA"/>
            </a:solidFill>
            <a:miter lim="800000"/>
            <a:headEnd/>
            <a:tailEnd/>
          </a:ln>
          <a:effectLst>
            <a:outerShdw dist="35921" dir="2700000" algn="ctr" rotWithShape="0">
              <a:schemeClr val="hlink"/>
            </a:outerShdw>
          </a:effectLst>
        </p:spPr>
        <p:txBody>
          <a:bodyPr anchor="ctr"/>
          <a:lstStyle/>
          <a:p>
            <a:r>
              <a:rPr lang="fi-FI" sz="1400" b="1" dirty="0">
                <a:solidFill>
                  <a:schemeClr val="bg1"/>
                </a:solidFill>
                <a:latin typeface="Tahoma" pitchFamily="34" charset="0"/>
              </a:rPr>
              <a:t>8</a:t>
            </a:r>
          </a:p>
        </p:txBody>
      </p:sp>
      <p:sp>
        <p:nvSpPr>
          <p:cNvPr id="19" name="AutoShape 99"/>
          <p:cNvSpPr>
            <a:spLocks noChangeArrowheads="1"/>
          </p:cNvSpPr>
          <p:nvPr/>
        </p:nvSpPr>
        <p:spPr bwMode="auto">
          <a:xfrm>
            <a:off x="3606666" y="4012251"/>
            <a:ext cx="295275" cy="285750"/>
          </a:xfrm>
          <a:prstGeom prst="flowChartDecision">
            <a:avLst/>
          </a:prstGeom>
          <a:gradFill rotWithShape="1">
            <a:gsLst>
              <a:gs pos="0">
                <a:srgbClr val="FFCC00"/>
              </a:gs>
              <a:gs pos="100000">
                <a:srgbClr val="FFCC00">
                  <a:gamma/>
                  <a:shade val="79608"/>
                  <a:invGamma/>
                </a:srgbClr>
              </a:gs>
            </a:gsLst>
            <a:lin ang="2700000" scaled="1"/>
          </a:gradFill>
          <a:ln w="25400" algn="ctr">
            <a:solidFill>
              <a:srgbClr val="333333"/>
            </a:solidFill>
            <a:miter lim="800000"/>
            <a:headEnd/>
            <a:tailEnd/>
          </a:ln>
          <a:effectLst>
            <a:outerShdw dist="40161" dir="4293903" algn="ctr" rotWithShape="0">
              <a:schemeClr val="hlink"/>
            </a:outerShdw>
          </a:effectLst>
        </p:spPr>
        <p:txBody>
          <a:bodyPr wrap="none" anchor="ctr"/>
          <a:lstStyle/>
          <a:p>
            <a:endParaRPr lang="fi-FI"/>
          </a:p>
        </p:txBody>
      </p:sp>
      <p:sp>
        <p:nvSpPr>
          <p:cNvPr id="20" name="Rectangle 19"/>
          <p:cNvSpPr/>
          <p:nvPr/>
        </p:nvSpPr>
        <p:spPr>
          <a:xfrm>
            <a:off x="2216016" y="4460816"/>
            <a:ext cx="2668599" cy="24675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800" dirty="0"/>
              <a:t>Ratkaisuarkkitehtuuri</a:t>
            </a:r>
          </a:p>
        </p:txBody>
      </p:sp>
    </p:spTree>
    <p:extLst>
      <p:ext uri="{BB962C8B-B14F-4D97-AF65-F5344CB8AC3E}">
        <p14:creationId xmlns:p14="http://schemas.microsoft.com/office/powerpoint/2010/main" val="381632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i-FI" sz="3600" dirty="0"/>
              <a:t>kertauskoe ja tilaisuuden päätös</a:t>
            </a:r>
          </a:p>
        </p:txBody>
      </p:sp>
      <p:sp>
        <p:nvSpPr>
          <p:cNvPr id="3" name="Text Placeholder 2"/>
          <p:cNvSpPr>
            <a:spLocks noGrp="1"/>
          </p:cNvSpPr>
          <p:nvPr>
            <p:ph type="body" idx="1"/>
          </p:nvPr>
        </p:nvSpPr>
        <p:spPr/>
        <p:txBody>
          <a:bodyPr/>
          <a:lstStyle/>
          <a:p>
            <a:r>
              <a:rPr lang="fi-FI" dirty="0"/>
              <a:t>15:45 – 16:15</a:t>
            </a:r>
          </a:p>
        </p:txBody>
      </p:sp>
      <p:sp>
        <p:nvSpPr>
          <p:cNvPr id="4" name="Date Placeholder 3"/>
          <p:cNvSpPr>
            <a:spLocks noGrp="1"/>
          </p:cNvSpPr>
          <p:nvPr>
            <p:ph type="dt" sz="half" idx="10"/>
          </p:nvPr>
        </p:nvSpPr>
        <p:spPr/>
        <p:txBody>
          <a:bodyPr/>
          <a:lstStyle/>
          <a:p>
            <a:fld id="{4845DEBA-ED2E-4F2E-AF9A-9D0300EAB8D8}"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113</a:t>
            </a:fld>
            <a:endParaRPr lang="fi-FI"/>
          </a:p>
        </p:txBody>
      </p:sp>
    </p:spTree>
    <p:extLst>
      <p:ext uri="{BB962C8B-B14F-4D97-AF65-F5344CB8AC3E}">
        <p14:creationId xmlns:p14="http://schemas.microsoft.com/office/powerpoint/2010/main" val="38399302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Palaute ja materiaali</a:t>
            </a:r>
          </a:p>
        </p:txBody>
      </p:sp>
      <p:sp>
        <p:nvSpPr>
          <p:cNvPr id="3" name="Content Placeholder 2"/>
          <p:cNvSpPr>
            <a:spLocks noGrp="1"/>
          </p:cNvSpPr>
          <p:nvPr>
            <p:ph idx="1"/>
          </p:nvPr>
        </p:nvSpPr>
        <p:spPr/>
        <p:txBody>
          <a:bodyPr/>
          <a:lstStyle/>
          <a:p>
            <a:r>
              <a:rPr lang="fi-FI" dirty="0"/>
              <a:t>Muistathan vastata sähköpostissasi olevaan palautekyselyyn</a:t>
            </a:r>
          </a:p>
          <a:p>
            <a:r>
              <a:rPr lang="fi-FI" dirty="0"/>
              <a:t>Esitykset sähköisessä muodossa löytyvät </a:t>
            </a:r>
            <a:r>
              <a:rPr lang="fi-FI" dirty="0" err="1"/>
              <a:t>Avoindata.fi:sta</a:t>
            </a:r>
            <a:r>
              <a:rPr lang="fi-FI" dirty="0"/>
              <a:t> osoitteesta</a:t>
            </a:r>
          </a:p>
          <a:p>
            <a:pPr marL="533400" lvl="1" indent="0">
              <a:buNone/>
            </a:pPr>
            <a:r>
              <a:rPr lang="fi-FI" dirty="0">
                <a:hlinkClick r:id="rId2"/>
              </a:rPr>
              <a:t>https://www.avoindata.fi</a:t>
            </a:r>
            <a:r>
              <a:rPr lang="fi-FI" dirty="0"/>
              <a:t> -&gt; Koulutukset</a:t>
            </a:r>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114</a:t>
            </a:fld>
            <a:endParaRPr lang="fi-FI"/>
          </a:p>
        </p:txBody>
      </p:sp>
    </p:spTree>
    <p:extLst>
      <p:ext uri="{BB962C8B-B14F-4D97-AF65-F5344CB8AC3E}">
        <p14:creationId xmlns:p14="http://schemas.microsoft.com/office/powerpoint/2010/main" val="3387868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812312"/>
          </a:xfrm>
        </p:spPr>
        <p:txBody>
          <a:bodyPr/>
          <a:lstStyle/>
          <a:p>
            <a:r>
              <a:rPr lang="fi-FI"/>
              <a:t>Kertauskoe</a:t>
            </a:r>
            <a:endParaRPr lang="en-US" dirty="0"/>
          </a:p>
        </p:txBody>
      </p:sp>
      <p:sp>
        <p:nvSpPr>
          <p:cNvPr id="4" name="Content Placeholder 3"/>
          <p:cNvSpPr>
            <a:spLocks noGrp="1"/>
          </p:cNvSpPr>
          <p:nvPr>
            <p:ph idx="1"/>
          </p:nvPr>
        </p:nvSpPr>
        <p:spPr>
          <a:xfrm>
            <a:off x="492369" y="1128352"/>
            <a:ext cx="8423030" cy="4991100"/>
          </a:xfrm>
        </p:spPr>
        <p:txBody>
          <a:bodyPr/>
          <a:lstStyle/>
          <a:p>
            <a:r>
              <a:rPr lang="fi-FI" sz="2400" dirty="0"/>
              <a:t>Kertauskokeen tarkoituksena on hauskalla tavalla kerrata valmennuspäivän asioita</a:t>
            </a:r>
          </a:p>
          <a:p>
            <a:r>
              <a:rPr lang="fi-FI" sz="2400" dirty="0"/>
              <a:t>Kertauskoe on samalla leikkimielinen kilpailu osallistujien välillä. Paras saa roimasti kunniaa – ehkä palkinnonkin!</a:t>
            </a:r>
          </a:p>
          <a:p>
            <a:r>
              <a:rPr lang="fi-FI" sz="2400" dirty="0"/>
              <a:t>Kysymykset näkyvät valkokankaalla</a:t>
            </a:r>
          </a:p>
          <a:p>
            <a:pPr lvl="1"/>
            <a:r>
              <a:rPr lang="fi-FI" sz="2000" dirty="0"/>
              <a:t>Yhteensä 11 kysymystä</a:t>
            </a:r>
          </a:p>
          <a:p>
            <a:pPr lvl="1"/>
            <a:r>
              <a:rPr lang="fi-FI" sz="2000" dirty="0"/>
              <a:t>Jokaisen kysymyksen jälkeen näkyy oikea vastaus ja ranking-lista parhaiden osallistujien sijoituksista</a:t>
            </a:r>
          </a:p>
          <a:p>
            <a:r>
              <a:rPr lang="fi-FI" sz="2400" dirty="0"/>
              <a:t>Vastaukset annetaan omalla älypuhelimella</a:t>
            </a:r>
          </a:p>
          <a:p>
            <a:pPr lvl="1"/>
            <a:r>
              <a:rPr lang="fi-FI" sz="2000" dirty="0"/>
              <a:t>Järjestä vastaukset pyydettyyn järjestykseen</a:t>
            </a:r>
          </a:p>
          <a:p>
            <a:pPr lvl="1"/>
            <a:r>
              <a:rPr lang="fi-FI" sz="2000" dirty="0"/>
              <a:t>Kun olet järjestänyt kaikki, paina K-nappia</a:t>
            </a:r>
          </a:p>
          <a:p>
            <a:pPr lvl="1"/>
            <a:r>
              <a:rPr lang="fi-FI" sz="2000" dirty="0"/>
              <a:t>Mitä nopeammin vastaa, sitä enemmän saa pisteitä</a:t>
            </a:r>
          </a:p>
          <a:p>
            <a:pPr lvl="1"/>
            <a:r>
              <a:rPr lang="fi-FI" sz="2000" dirty="0"/>
              <a:t>30 sekuntia aikaa vastata</a:t>
            </a:r>
          </a:p>
          <a:p>
            <a:pPr lvl="1"/>
            <a:endParaRPr lang="fi-FI" dirty="0"/>
          </a:p>
        </p:txBody>
      </p:sp>
    </p:spTree>
    <p:extLst>
      <p:ext uri="{BB962C8B-B14F-4D97-AF65-F5344CB8AC3E}">
        <p14:creationId xmlns:p14="http://schemas.microsoft.com/office/powerpoint/2010/main" val="4241771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812312"/>
          </a:xfrm>
        </p:spPr>
        <p:txBody>
          <a:bodyPr/>
          <a:lstStyle/>
          <a:p>
            <a:r>
              <a:rPr lang="fi-FI" dirty="0"/>
              <a:t>Kertauskokeen ohje</a:t>
            </a:r>
            <a:endParaRPr lang="en-US" dirty="0"/>
          </a:p>
        </p:txBody>
      </p:sp>
      <p:sp>
        <p:nvSpPr>
          <p:cNvPr id="4" name="Content Placeholder 3"/>
          <p:cNvSpPr>
            <a:spLocks noGrp="1"/>
          </p:cNvSpPr>
          <p:nvPr>
            <p:ph idx="1"/>
          </p:nvPr>
        </p:nvSpPr>
        <p:spPr>
          <a:xfrm>
            <a:off x="492369" y="1295400"/>
            <a:ext cx="8423030" cy="4777154"/>
          </a:xfrm>
        </p:spPr>
        <p:txBody>
          <a:bodyPr/>
          <a:lstStyle/>
          <a:p>
            <a:r>
              <a:rPr lang="fi-FI" sz="2400" dirty="0"/>
              <a:t>Avaa älypuhelimesi selain</a:t>
            </a:r>
          </a:p>
          <a:p>
            <a:r>
              <a:rPr lang="fi-FI" sz="2400" dirty="0"/>
              <a:t>Kirjoita </a:t>
            </a:r>
            <a:r>
              <a:rPr lang="fi-FI" sz="2400" dirty="0" err="1"/>
              <a:t>webbi</a:t>
            </a:r>
            <a:r>
              <a:rPr lang="fi-FI" sz="2400" dirty="0"/>
              <a:t>-osoitteeksi (URL): 	</a:t>
            </a:r>
            <a:r>
              <a:rPr lang="fi-FI" sz="2400" b="1" dirty="0"/>
              <a:t>kahoot.it</a:t>
            </a:r>
          </a:p>
          <a:p>
            <a:r>
              <a:rPr lang="fi-FI" sz="2400" dirty="0"/>
              <a:t>Syötä kohta näkyvä kertauskokeen PIN-koodi</a:t>
            </a:r>
          </a:p>
          <a:p>
            <a:r>
              <a:rPr lang="fi-FI" sz="2400" dirty="0"/>
              <a:t>Syötä oma nimesi tai kutsumanimesi</a:t>
            </a:r>
          </a:p>
          <a:p>
            <a:pPr marL="0" indent="0">
              <a:buNone/>
            </a:pPr>
            <a:endParaRPr lang="fi-FI" sz="2400" dirty="0"/>
          </a:p>
          <a:p>
            <a:pPr marL="0" indent="0">
              <a:buNone/>
            </a:pPr>
            <a:endParaRPr lang="fi-FI" sz="2400" dirty="0"/>
          </a:p>
          <a:p>
            <a:pPr marL="0" indent="0" algn="ctr">
              <a:buNone/>
            </a:pPr>
            <a:r>
              <a:rPr lang="fi-FI" sz="2400" dirty="0"/>
              <a:t>ONNEA KERTAUSKOKEESEEN!</a:t>
            </a:r>
          </a:p>
          <a:p>
            <a:pPr marL="0" indent="0" algn="ctr">
              <a:buNone/>
            </a:pPr>
            <a:r>
              <a:rPr lang="fi-FI" sz="9600" dirty="0">
                <a:sym typeface="Wingdings" panose="05000000000000000000" pitchFamily="2" charset="2"/>
              </a:rPr>
              <a:t></a:t>
            </a:r>
            <a:endParaRPr lang="fi-FI" sz="3600" dirty="0"/>
          </a:p>
          <a:p>
            <a:pPr lvl="1"/>
            <a:endParaRPr lang="fi-FI" dirty="0"/>
          </a:p>
        </p:txBody>
      </p:sp>
    </p:spTree>
    <p:extLst>
      <p:ext uri="{BB962C8B-B14F-4D97-AF65-F5344CB8AC3E}">
        <p14:creationId xmlns:p14="http://schemas.microsoft.com/office/powerpoint/2010/main" val="9684069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Kiitos!</a:t>
            </a:r>
          </a:p>
        </p:txBody>
      </p:sp>
      <p:sp>
        <p:nvSpPr>
          <p:cNvPr id="3" name="Text Placeholder 2"/>
          <p:cNvSpPr>
            <a:spLocks noGrp="1"/>
          </p:cNvSpPr>
          <p:nvPr>
            <p:ph type="body" idx="1"/>
          </p:nvPr>
        </p:nvSpPr>
        <p:spPr/>
        <p:txBody>
          <a:bodyPr/>
          <a:lstStyle/>
          <a:p>
            <a:endParaRPr lang="fi-FI"/>
          </a:p>
        </p:txBody>
      </p:sp>
      <p:sp>
        <p:nvSpPr>
          <p:cNvPr id="4" name="Date Placeholder 3"/>
          <p:cNvSpPr>
            <a:spLocks noGrp="1"/>
          </p:cNvSpPr>
          <p:nvPr>
            <p:ph type="dt" sz="half" idx="10"/>
          </p:nvPr>
        </p:nvSpPr>
        <p:spPr/>
        <p:txBody>
          <a:bodyPr/>
          <a:lstStyle/>
          <a:p>
            <a:fld id="{527F498C-6D23-40D6-B8ED-60B43357E0CB}"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117</a:t>
            </a:fld>
            <a:endParaRPr lang="fi-FI"/>
          </a:p>
        </p:txBody>
      </p:sp>
    </p:spTree>
    <p:extLst>
      <p:ext uri="{BB962C8B-B14F-4D97-AF65-F5344CB8AC3E}">
        <p14:creationId xmlns:p14="http://schemas.microsoft.com/office/powerpoint/2010/main" val="130143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7" y="81979"/>
            <a:ext cx="7959725" cy="632558"/>
          </a:xfrm>
        </p:spPr>
        <p:txBody>
          <a:bodyPr/>
          <a:lstStyle/>
          <a:p>
            <a:r>
              <a:rPr lang="fi-FI" dirty="0" err="1"/>
              <a:t>JHKA:n</a:t>
            </a:r>
            <a:r>
              <a:rPr lang="fi-FI" dirty="0"/>
              <a:t> dokumentaatio</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12</a:t>
            </a:fld>
            <a:endParaRPr lang="fi-FI"/>
          </a:p>
        </p:txBody>
      </p:sp>
      <p:pic>
        <p:nvPicPr>
          <p:cNvPr id="5" name="Picture 4"/>
          <p:cNvPicPr>
            <a:picLocks noChangeAspect="1"/>
          </p:cNvPicPr>
          <p:nvPr/>
        </p:nvPicPr>
        <p:blipFill>
          <a:blip r:embed="rId2"/>
          <a:stretch>
            <a:fillRect/>
          </a:stretch>
        </p:blipFill>
        <p:spPr>
          <a:xfrm>
            <a:off x="0" y="1032404"/>
            <a:ext cx="9144000" cy="5183950"/>
          </a:xfrm>
          <a:prstGeom prst="rect">
            <a:avLst/>
          </a:prstGeom>
        </p:spPr>
      </p:pic>
      <p:sp>
        <p:nvSpPr>
          <p:cNvPr id="6" name="Rectangle 5"/>
          <p:cNvSpPr/>
          <p:nvPr/>
        </p:nvSpPr>
        <p:spPr>
          <a:xfrm>
            <a:off x="0" y="714537"/>
            <a:ext cx="7393353" cy="31786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0: Sisällön yleiskuvaus</a:t>
            </a:r>
          </a:p>
        </p:txBody>
      </p:sp>
      <p:sp>
        <p:nvSpPr>
          <p:cNvPr id="7" name="Speech Bubble: Rectangle 6"/>
          <p:cNvSpPr/>
          <p:nvPr/>
        </p:nvSpPr>
        <p:spPr>
          <a:xfrm>
            <a:off x="6948197" y="882321"/>
            <a:ext cx="1784778" cy="464774"/>
          </a:xfrm>
          <a:prstGeom prst="wedgeRectCallout">
            <a:avLst>
              <a:gd name="adj1" fmla="val -113995"/>
              <a:gd name="adj2" fmla="val -52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Sisällön 1-15 yleisesittely</a:t>
            </a:r>
          </a:p>
        </p:txBody>
      </p:sp>
    </p:spTree>
    <p:extLst>
      <p:ext uri="{BB962C8B-B14F-4D97-AF65-F5344CB8AC3E}">
        <p14:creationId xmlns:p14="http://schemas.microsoft.com/office/powerpoint/2010/main" val="3414393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562219"/>
          </a:xfrm>
        </p:spPr>
        <p:txBody>
          <a:bodyPr/>
          <a:lstStyle/>
          <a:p>
            <a:r>
              <a:rPr lang="fi-FI" dirty="0"/>
              <a:t>1: KA-menetelmä JHS179</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13</a:t>
            </a:fld>
            <a:endParaRPr lang="fi-FI"/>
          </a:p>
        </p:txBody>
      </p:sp>
      <p:pic>
        <p:nvPicPr>
          <p:cNvPr id="5" name="Picture 4"/>
          <p:cNvPicPr>
            <a:picLocks noChangeAspect="1"/>
          </p:cNvPicPr>
          <p:nvPr/>
        </p:nvPicPr>
        <p:blipFill>
          <a:blip r:embed="rId2"/>
          <a:stretch>
            <a:fillRect/>
          </a:stretch>
        </p:blipFill>
        <p:spPr>
          <a:xfrm>
            <a:off x="0" y="951522"/>
            <a:ext cx="9144000" cy="1406769"/>
          </a:xfrm>
          <a:prstGeom prst="rect">
            <a:avLst/>
          </a:prstGeom>
        </p:spPr>
      </p:pic>
      <p:pic>
        <p:nvPicPr>
          <p:cNvPr id="6" name="Picture 5"/>
          <p:cNvPicPr>
            <a:picLocks noChangeAspect="1"/>
          </p:cNvPicPr>
          <p:nvPr/>
        </p:nvPicPr>
        <p:blipFill>
          <a:blip r:embed="rId3"/>
          <a:stretch>
            <a:fillRect/>
          </a:stretch>
        </p:blipFill>
        <p:spPr>
          <a:xfrm>
            <a:off x="2696307" y="1654906"/>
            <a:ext cx="5783385" cy="4534222"/>
          </a:xfrm>
          <a:prstGeom prst="rect">
            <a:avLst/>
          </a:prstGeom>
          <a:noFill/>
          <a:ln w="25400">
            <a:solidFill>
              <a:srgbClr val="FF0000"/>
            </a:solidFill>
          </a:ln>
        </p:spPr>
      </p:pic>
      <p:pic>
        <p:nvPicPr>
          <p:cNvPr id="8" name="Picture 7"/>
          <p:cNvPicPr>
            <a:picLocks noChangeAspect="1"/>
          </p:cNvPicPr>
          <p:nvPr/>
        </p:nvPicPr>
        <p:blipFill>
          <a:blip r:embed="rId4"/>
          <a:stretch>
            <a:fillRect/>
          </a:stretch>
        </p:blipFill>
        <p:spPr>
          <a:xfrm>
            <a:off x="331177" y="2512644"/>
            <a:ext cx="6835531" cy="4177269"/>
          </a:xfrm>
          <a:prstGeom prst="rect">
            <a:avLst/>
          </a:prstGeom>
          <a:noFill/>
          <a:ln w="25400">
            <a:solidFill>
              <a:srgbClr val="FF0000"/>
            </a:solidFill>
          </a:ln>
        </p:spPr>
      </p:pic>
      <p:sp>
        <p:nvSpPr>
          <p:cNvPr id="9" name="Rectangle 8"/>
          <p:cNvSpPr/>
          <p:nvPr/>
        </p:nvSpPr>
        <p:spPr>
          <a:xfrm>
            <a:off x="226646" y="1437379"/>
            <a:ext cx="2032000" cy="704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8443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562219"/>
          </a:xfrm>
        </p:spPr>
        <p:txBody>
          <a:bodyPr/>
          <a:lstStyle/>
          <a:p>
            <a:r>
              <a:rPr lang="fi-FI" dirty="0"/>
              <a:t>2: KA-välineet</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14</a:t>
            </a:fld>
            <a:endParaRPr lang="fi-FI"/>
          </a:p>
        </p:txBody>
      </p:sp>
      <p:pic>
        <p:nvPicPr>
          <p:cNvPr id="5" name="Picture 4"/>
          <p:cNvPicPr>
            <a:picLocks noChangeAspect="1"/>
          </p:cNvPicPr>
          <p:nvPr/>
        </p:nvPicPr>
        <p:blipFill>
          <a:blip r:embed="rId2"/>
          <a:stretch>
            <a:fillRect/>
          </a:stretch>
        </p:blipFill>
        <p:spPr>
          <a:xfrm>
            <a:off x="0" y="959337"/>
            <a:ext cx="9144000" cy="1406769"/>
          </a:xfrm>
          <a:prstGeom prst="rect">
            <a:avLst/>
          </a:prstGeom>
        </p:spPr>
      </p:pic>
      <p:sp>
        <p:nvSpPr>
          <p:cNvPr id="7" name="Rectangle 6"/>
          <p:cNvSpPr/>
          <p:nvPr/>
        </p:nvSpPr>
        <p:spPr>
          <a:xfrm>
            <a:off x="398585" y="2853115"/>
            <a:ext cx="8493003" cy="2677656"/>
          </a:xfrm>
          <a:prstGeom prst="rect">
            <a:avLst/>
          </a:prstGeom>
        </p:spPr>
        <p:txBody>
          <a:bodyPr wrap="square">
            <a:spAutoFit/>
          </a:bodyPr>
          <a:lstStyle/>
          <a:p>
            <a:pPr marL="342900" indent="-342900">
              <a:buFont typeface="Wingdings" panose="05000000000000000000" pitchFamily="2" charset="2"/>
              <a:buChar char="Ø"/>
            </a:pPr>
            <a:r>
              <a:rPr lang="fi-FI" sz="2400" dirty="0">
                <a:solidFill>
                  <a:srgbClr val="000000"/>
                </a:solidFill>
                <a:latin typeface="Arial" panose="020B0604020202020204" pitchFamily="34" charset="0"/>
              </a:rPr>
              <a:t>Kokonaisarkkitehtuurin kuvauksia ja määrityksiä laaditaan, jaetaan ja ylläpidetään erilaisilla työvälineillä. </a:t>
            </a:r>
          </a:p>
          <a:p>
            <a:pPr marL="342900" indent="-342900">
              <a:buFont typeface="Wingdings" panose="05000000000000000000" pitchFamily="2" charset="2"/>
              <a:buChar char="Ø"/>
            </a:pPr>
            <a:r>
              <a:rPr lang="fi-FI" sz="2400" dirty="0">
                <a:solidFill>
                  <a:srgbClr val="000000"/>
                </a:solidFill>
                <a:latin typeface="Arial" panose="020B0604020202020204" pitchFamily="34" charset="0"/>
              </a:rPr>
              <a:t>Keskeisiä ovat rakenteellisten arkkitehtuurikuvausten ja prosessimallien tekemiseen käytetty </a:t>
            </a:r>
            <a:r>
              <a:rPr lang="fi-FI" sz="2400" dirty="0" err="1">
                <a:solidFill>
                  <a:srgbClr val="000000"/>
                </a:solidFill>
                <a:latin typeface="Arial" panose="020B0604020202020204" pitchFamily="34" charset="0"/>
              </a:rPr>
              <a:t>QPR:n</a:t>
            </a:r>
            <a:r>
              <a:rPr lang="fi-FI" sz="2400" dirty="0">
                <a:solidFill>
                  <a:srgbClr val="000000"/>
                </a:solidFill>
                <a:latin typeface="Arial" panose="020B0604020202020204" pitchFamily="34" charset="0"/>
              </a:rPr>
              <a:t> mallinnusväline (www.arkkitehtuuripankki.fi) sekä sanastojen ja tietokomponenttien määrittelyyn käytettävät </a:t>
            </a:r>
            <a:r>
              <a:rPr lang="fi-FI" sz="2400" dirty="0" err="1">
                <a:solidFill>
                  <a:srgbClr val="000000"/>
                </a:solidFill>
                <a:latin typeface="Arial" panose="020B0604020202020204" pitchFamily="34" charset="0"/>
              </a:rPr>
              <a:t>yhteentoimivuusvälineet</a:t>
            </a:r>
            <a:r>
              <a:rPr lang="fi-FI" sz="2400" dirty="0">
                <a:solidFill>
                  <a:srgbClr val="000000"/>
                </a:solidFill>
                <a:latin typeface="Arial" panose="020B0604020202020204" pitchFamily="34" charset="0"/>
              </a:rPr>
              <a:t> (iow.csc.fi).</a:t>
            </a:r>
          </a:p>
        </p:txBody>
      </p:sp>
      <p:sp>
        <p:nvSpPr>
          <p:cNvPr id="8" name="Rectangle 7"/>
          <p:cNvSpPr/>
          <p:nvPr/>
        </p:nvSpPr>
        <p:spPr>
          <a:xfrm>
            <a:off x="2399323" y="1446346"/>
            <a:ext cx="2032000" cy="704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80311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562219"/>
          </a:xfrm>
        </p:spPr>
        <p:txBody>
          <a:bodyPr/>
          <a:lstStyle/>
          <a:p>
            <a:r>
              <a:rPr lang="fi-FI" dirty="0"/>
              <a:t>3: JHKA-hallintamalli</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15</a:t>
            </a:fld>
            <a:endParaRPr lang="fi-FI"/>
          </a:p>
        </p:txBody>
      </p:sp>
      <p:pic>
        <p:nvPicPr>
          <p:cNvPr id="5" name="Picture 4"/>
          <p:cNvPicPr>
            <a:picLocks noChangeAspect="1"/>
          </p:cNvPicPr>
          <p:nvPr/>
        </p:nvPicPr>
        <p:blipFill>
          <a:blip r:embed="rId2"/>
          <a:stretch>
            <a:fillRect/>
          </a:stretch>
        </p:blipFill>
        <p:spPr>
          <a:xfrm>
            <a:off x="0" y="726830"/>
            <a:ext cx="9144000" cy="1406769"/>
          </a:xfrm>
          <a:prstGeom prst="rect">
            <a:avLst/>
          </a:prstGeom>
        </p:spPr>
      </p:pic>
      <p:pic>
        <p:nvPicPr>
          <p:cNvPr id="6" name="Picture 5"/>
          <p:cNvPicPr>
            <a:picLocks noChangeAspect="1"/>
          </p:cNvPicPr>
          <p:nvPr/>
        </p:nvPicPr>
        <p:blipFill>
          <a:blip r:embed="rId3"/>
          <a:stretch>
            <a:fillRect/>
          </a:stretch>
        </p:blipFill>
        <p:spPr>
          <a:xfrm>
            <a:off x="2946400" y="2538233"/>
            <a:ext cx="5703888" cy="4296322"/>
          </a:xfrm>
          <a:prstGeom prst="rect">
            <a:avLst/>
          </a:prstGeom>
          <a:ln w="25400">
            <a:solidFill>
              <a:srgbClr val="FF0000"/>
            </a:solidFill>
          </a:ln>
        </p:spPr>
      </p:pic>
      <p:sp>
        <p:nvSpPr>
          <p:cNvPr id="7" name="Rectangle 6"/>
          <p:cNvSpPr/>
          <p:nvPr/>
        </p:nvSpPr>
        <p:spPr>
          <a:xfrm>
            <a:off x="4572000" y="1210733"/>
            <a:ext cx="2032000" cy="704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p:cNvPicPr>
            <a:picLocks noChangeAspect="1"/>
          </p:cNvPicPr>
          <p:nvPr/>
        </p:nvPicPr>
        <p:blipFill>
          <a:blip r:embed="rId4"/>
          <a:stretch>
            <a:fillRect/>
          </a:stretch>
        </p:blipFill>
        <p:spPr>
          <a:xfrm>
            <a:off x="0" y="1914778"/>
            <a:ext cx="9144000" cy="623455"/>
          </a:xfrm>
          <a:prstGeom prst="rect">
            <a:avLst/>
          </a:prstGeom>
          <a:ln w="25400">
            <a:solidFill>
              <a:srgbClr val="FF0000"/>
            </a:solidFill>
          </a:ln>
        </p:spPr>
      </p:pic>
    </p:spTree>
    <p:extLst>
      <p:ext uri="{BB962C8B-B14F-4D97-AF65-F5344CB8AC3E}">
        <p14:creationId xmlns:p14="http://schemas.microsoft.com/office/powerpoint/2010/main" val="30613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562219"/>
          </a:xfrm>
        </p:spPr>
        <p:txBody>
          <a:bodyPr/>
          <a:lstStyle/>
          <a:p>
            <a:r>
              <a:rPr lang="fi-FI" dirty="0"/>
              <a:t>4: JHKA-kypsyystasomalli</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16</a:t>
            </a:fld>
            <a:endParaRPr lang="fi-FI"/>
          </a:p>
        </p:txBody>
      </p:sp>
      <p:pic>
        <p:nvPicPr>
          <p:cNvPr id="5" name="Picture 4"/>
          <p:cNvPicPr>
            <a:picLocks noChangeAspect="1"/>
          </p:cNvPicPr>
          <p:nvPr/>
        </p:nvPicPr>
        <p:blipFill>
          <a:blip r:embed="rId2"/>
          <a:stretch>
            <a:fillRect/>
          </a:stretch>
        </p:blipFill>
        <p:spPr>
          <a:xfrm>
            <a:off x="0" y="951522"/>
            <a:ext cx="9144000" cy="1406769"/>
          </a:xfrm>
          <a:prstGeom prst="rect">
            <a:avLst/>
          </a:prstGeom>
        </p:spPr>
      </p:pic>
      <p:sp>
        <p:nvSpPr>
          <p:cNvPr id="8" name="Rectangle 7"/>
          <p:cNvSpPr/>
          <p:nvPr/>
        </p:nvSpPr>
        <p:spPr>
          <a:xfrm>
            <a:off x="6743701" y="1445186"/>
            <a:ext cx="2032000" cy="704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Picture 5"/>
          <p:cNvPicPr>
            <a:picLocks noChangeAspect="1"/>
          </p:cNvPicPr>
          <p:nvPr/>
        </p:nvPicPr>
        <p:blipFill>
          <a:blip r:embed="rId3"/>
          <a:stretch>
            <a:fillRect/>
          </a:stretch>
        </p:blipFill>
        <p:spPr>
          <a:xfrm>
            <a:off x="101599" y="1573386"/>
            <a:ext cx="6802630" cy="3303413"/>
          </a:xfrm>
          <a:prstGeom prst="rect">
            <a:avLst/>
          </a:prstGeom>
          <a:noFill/>
          <a:ln w="25400">
            <a:solidFill>
              <a:srgbClr val="FF0000"/>
            </a:solidFill>
          </a:ln>
        </p:spPr>
      </p:pic>
      <p:pic>
        <p:nvPicPr>
          <p:cNvPr id="7" name="Picture 6"/>
          <p:cNvPicPr>
            <a:picLocks noChangeAspect="1"/>
          </p:cNvPicPr>
          <p:nvPr/>
        </p:nvPicPr>
        <p:blipFill>
          <a:blip r:embed="rId4"/>
          <a:stretch>
            <a:fillRect/>
          </a:stretch>
        </p:blipFill>
        <p:spPr>
          <a:xfrm>
            <a:off x="2893358" y="2149231"/>
            <a:ext cx="5514044" cy="4060092"/>
          </a:xfrm>
          <a:prstGeom prst="rect">
            <a:avLst/>
          </a:prstGeom>
          <a:noFill/>
          <a:ln w="25400">
            <a:solidFill>
              <a:srgbClr val="FF0000"/>
            </a:solidFill>
          </a:ln>
        </p:spPr>
      </p:pic>
    </p:spTree>
    <p:extLst>
      <p:ext uri="{BB962C8B-B14F-4D97-AF65-F5344CB8AC3E}">
        <p14:creationId xmlns:p14="http://schemas.microsoft.com/office/powerpoint/2010/main" val="20522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70338"/>
            <a:ext cx="7959725" cy="1172521"/>
          </a:xfrm>
        </p:spPr>
        <p:txBody>
          <a:bodyPr/>
          <a:lstStyle/>
          <a:p>
            <a:r>
              <a:rPr lang="fi-FI" dirty="0"/>
              <a:t>5: Rajaukset ja tarkoitus</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17</a:t>
            </a:fld>
            <a:endParaRPr lang="fi-FI"/>
          </a:p>
        </p:txBody>
      </p:sp>
      <p:pic>
        <p:nvPicPr>
          <p:cNvPr id="5" name="Picture 4"/>
          <p:cNvPicPr>
            <a:picLocks noChangeAspect="1"/>
          </p:cNvPicPr>
          <p:nvPr/>
        </p:nvPicPr>
        <p:blipFill>
          <a:blip r:embed="rId2"/>
          <a:stretch>
            <a:fillRect/>
          </a:stretch>
        </p:blipFill>
        <p:spPr>
          <a:xfrm>
            <a:off x="596900" y="1242859"/>
            <a:ext cx="7962900" cy="1563076"/>
          </a:xfrm>
          <a:prstGeom prst="rect">
            <a:avLst/>
          </a:prstGeom>
        </p:spPr>
      </p:pic>
      <p:sp>
        <p:nvSpPr>
          <p:cNvPr id="12" name="Speech Bubble: Rectangle 11"/>
          <p:cNvSpPr/>
          <p:nvPr/>
        </p:nvSpPr>
        <p:spPr>
          <a:xfrm>
            <a:off x="596900" y="3172660"/>
            <a:ext cx="5446091" cy="2615890"/>
          </a:xfrm>
          <a:prstGeom prst="wedgeRectCallout">
            <a:avLst>
              <a:gd name="adj1" fmla="val -31502"/>
              <a:gd name="adj2" fmla="val -76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400" dirty="0"/>
              <a:t>Dokumentissa määritellään </a:t>
            </a:r>
            <a:r>
              <a:rPr lang="fi-FI" sz="2400" dirty="0" err="1"/>
              <a:t>JHKA:n</a:t>
            </a:r>
            <a:r>
              <a:rPr lang="fi-FI" sz="2400" dirty="0"/>
              <a:t> päätarkoitus, mitä JHKA kattaa ja mitä on jätetty sen ulkopuolelle.</a:t>
            </a:r>
          </a:p>
        </p:txBody>
      </p:sp>
    </p:spTree>
    <p:extLst>
      <p:ext uri="{BB962C8B-B14F-4D97-AF65-F5344CB8AC3E}">
        <p14:creationId xmlns:p14="http://schemas.microsoft.com/office/powerpoint/2010/main" val="2668872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70338"/>
            <a:ext cx="7959725" cy="1172521"/>
          </a:xfrm>
        </p:spPr>
        <p:txBody>
          <a:bodyPr/>
          <a:lstStyle/>
          <a:p>
            <a:br>
              <a:rPr lang="fi-FI" dirty="0"/>
            </a:br>
            <a:r>
              <a:rPr lang="fi-FI" dirty="0"/>
              <a:t>6: Säädökset ja sidokset</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18</a:t>
            </a:fld>
            <a:endParaRPr lang="fi-FI"/>
          </a:p>
        </p:txBody>
      </p:sp>
      <p:pic>
        <p:nvPicPr>
          <p:cNvPr id="5" name="Picture 4"/>
          <p:cNvPicPr>
            <a:picLocks noChangeAspect="1"/>
          </p:cNvPicPr>
          <p:nvPr/>
        </p:nvPicPr>
        <p:blipFill>
          <a:blip r:embed="rId2"/>
          <a:stretch>
            <a:fillRect/>
          </a:stretch>
        </p:blipFill>
        <p:spPr>
          <a:xfrm>
            <a:off x="596900" y="1242859"/>
            <a:ext cx="7962900" cy="1563076"/>
          </a:xfrm>
          <a:prstGeom prst="rect">
            <a:avLst/>
          </a:prstGeom>
        </p:spPr>
      </p:pic>
      <p:sp>
        <p:nvSpPr>
          <p:cNvPr id="10" name="Speech Bubble: Rectangle 9"/>
          <p:cNvSpPr/>
          <p:nvPr/>
        </p:nvSpPr>
        <p:spPr>
          <a:xfrm>
            <a:off x="2626337" y="3364293"/>
            <a:ext cx="5781065" cy="2270000"/>
          </a:xfrm>
          <a:prstGeom prst="wedgeRectCallout">
            <a:avLst>
              <a:gd name="adj1" fmla="val -36516"/>
              <a:gd name="adj2" fmla="val -850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Dokumentissa kuvataan kokonaisarkkitehtuuriin vaikuttavat säädökset, </a:t>
            </a:r>
            <a:r>
              <a:rPr lang="fi-FI" dirty="0" err="1"/>
              <a:t>JHKA:n</a:t>
            </a:r>
            <a:r>
              <a:rPr lang="fi-FI" dirty="0"/>
              <a:t> sidosarkkitehtuurit* ja standardit.</a:t>
            </a:r>
          </a:p>
        </p:txBody>
      </p:sp>
      <p:sp>
        <p:nvSpPr>
          <p:cNvPr id="6" name="TextBox 5"/>
          <p:cNvSpPr txBox="1"/>
          <p:nvPr/>
        </p:nvSpPr>
        <p:spPr>
          <a:xfrm>
            <a:off x="79561" y="5803204"/>
            <a:ext cx="8110962" cy="400110"/>
          </a:xfrm>
          <a:prstGeom prst="rect">
            <a:avLst/>
          </a:prstGeom>
          <a:noFill/>
        </p:spPr>
        <p:txBody>
          <a:bodyPr wrap="square" rtlCol="0">
            <a:spAutoFit/>
          </a:bodyPr>
          <a:lstStyle/>
          <a:p>
            <a:r>
              <a:rPr lang="fi-FI" sz="2000" dirty="0"/>
              <a:t>*) Esim. EIRA – European </a:t>
            </a:r>
            <a:r>
              <a:rPr lang="fi-FI" sz="2000" dirty="0" err="1"/>
              <a:t>Interoperability</a:t>
            </a:r>
            <a:r>
              <a:rPr lang="fi-FI" sz="2000" dirty="0"/>
              <a:t> </a:t>
            </a:r>
            <a:r>
              <a:rPr lang="fi-FI" sz="2000" dirty="0" err="1"/>
              <a:t>Reference</a:t>
            </a:r>
            <a:r>
              <a:rPr lang="fi-FI" sz="2000" dirty="0"/>
              <a:t> </a:t>
            </a:r>
            <a:r>
              <a:rPr lang="fi-FI" sz="2000" dirty="0" err="1"/>
              <a:t>Architechture</a:t>
            </a:r>
            <a:endParaRPr lang="fi-FI" sz="2000" dirty="0"/>
          </a:p>
        </p:txBody>
      </p:sp>
    </p:spTree>
    <p:extLst>
      <p:ext uri="{BB962C8B-B14F-4D97-AF65-F5344CB8AC3E}">
        <p14:creationId xmlns:p14="http://schemas.microsoft.com/office/powerpoint/2010/main" val="1990767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624742"/>
          </a:xfrm>
        </p:spPr>
        <p:txBody>
          <a:bodyPr/>
          <a:lstStyle/>
          <a:p>
            <a:r>
              <a:rPr lang="fi-FI" dirty="0"/>
              <a:t>7: Visio ja strategia</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19</a:t>
            </a:fld>
            <a:endParaRPr lang="fi-FI"/>
          </a:p>
        </p:txBody>
      </p:sp>
      <p:pic>
        <p:nvPicPr>
          <p:cNvPr id="5" name="Picture 4"/>
          <p:cNvPicPr>
            <a:picLocks noChangeAspect="1"/>
          </p:cNvPicPr>
          <p:nvPr/>
        </p:nvPicPr>
        <p:blipFill>
          <a:blip r:embed="rId2"/>
          <a:stretch>
            <a:fillRect/>
          </a:stretch>
        </p:blipFill>
        <p:spPr>
          <a:xfrm>
            <a:off x="593725" y="859694"/>
            <a:ext cx="7962900" cy="1563076"/>
          </a:xfrm>
          <a:prstGeom prst="rect">
            <a:avLst/>
          </a:prstGeom>
        </p:spPr>
      </p:pic>
      <p:sp>
        <p:nvSpPr>
          <p:cNvPr id="8" name="Rectangle 7"/>
          <p:cNvSpPr/>
          <p:nvPr/>
        </p:nvSpPr>
        <p:spPr>
          <a:xfrm>
            <a:off x="4509232" y="1641232"/>
            <a:ext cx="1860306" cy="6174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p:cNvSpPr/>
          <p:nvPr/>
        </p:nvSpPr>
        <p:spPr>
          <a:xfrm>
            <a:off x="734646" y="2487716"/>
            <a:ext cx="7821979" cy="3416320"/>
          </a:xfrm>
          <a:prstGeom prst="rect">
            <a:avLst/>
          </a:prstGeom>
        </p:spPr>
        <p:txBody>
          <a:bodyPr wrap="square">
            <a:spAutoFit/>
          </a:bodyPr>
          <a:lstStyle/>
          <a:p>
            <a:r>
              <a:rPr lang="fi-FI" sz="2400" dirty="0">
                <a:solidFill>
                  <a:srgbClr val="000000"/>
                </a:solidFill>
                <a:latin typeface="Myriad Pro"/>
              </a:rPr>
              <a:t>Haluamme edetä </a:t>
            </a:r>
            <a:r>
              <a:rPr lang="fi-FI" sz="2400" dirty="0" err="1">
                <a:solidFill>
                  <a:srgbClr val="000000"/>
                </a:solidFill>
                <a:latin typeface="Myriad Pro"/>
              </a:rPr>
              <a:t>digitalisaatiossa</a:t>
            </a:r>
            <a:r>
              <a:rPr lang="fi-FI" sz="2400" dirty="0">
                <a:solidFill>
                  <a:srgbClr val="000000"/>
                </a:solidFill>
                <a:latin typeface="Myriad Pro"/>
              </a:rPr>
              <a:t> kansalaisten tarpeet edellä korostaen hallinnon palveluroolia.</a:t>
            </a:r>
          </a:p>
          <a:p>
            <a:endParaRPr lang="fi-FI" sz="2400" dirty="0">
              <a:solidFill>
                <a:srgbClr val="000000"/>
              </a:solidFill>
              <a:latin typeface="Myriad Pro"/>
            </a:endParaRPr>
          </a:p>
          <a:p>
            <a:r>
              <a:rPr lang="fi-FI" sz="2400" dirty="0">
                <a:solidFill>
                  <a:srgbClr val="000000"/>
                </a:solidFill>
                <a:latin typeface="Myriad Pro"/>
              </a:rPr>
              <a:t>Toiminnan uudistamisen painopistealueet:</a:t>
            </a:r>
          </a:p>
          <a:p>
            <a:endParaRPr lang="fi-FI" sz="2400" dirty="0">
              <a:solidFill>
                <a:srgbClr val="000000"/>
              </a:solidFill>
              <a:latin typeface="Myriad Pro"/>
            </a:endParaRPr>
          </a:p>
          <a:p>
            <a:pPr marL="342900" indent="-342900">
              <a:buFont typeface="Arial" panose="020B0604020202020204" pitchFamily="34" charset="0"/>
              <a:buChar char="•"/>
            </a:pPr>
            <a:r>
              <a:rPr lang="fi-FI" sz="2400" dirty="0"/>
              <a:t>Julkinen hallinto palvelee yhtenäisesti asiakkaitaan</a:t>
            </a:r>
          </a:p>
          <a:p>
            <a:pPr marL="342900" indent="-342900">
              <a:buFont typeface="Arial" panose="020B0604020202020204" pitchFamily="34" charset="0"/>
              <a:buChar char="•"/>
            </a:pPr>
            <a:r>
              <a:rPr lang="fi-FI" sz="2400" dirty="0"/>
              <a:t>Hyödynnetään avointa, omaa ja yhteistä tietoa</a:t>
            </a:r>
            <a:endParaRPr lang="fi-FI" sz="1800" dirty="0"/>
          </a:p>
          <a:p>
            <a:pPr marL="342900" indent="-342900">
              <a:buFont typeface="Arial" panose="020B0604020202020204" pitchFamily="34" charset="0"/>
              <a:buChar char="•"/>
            </a:pPr>
            <a:r>
              <a:rPr lang="fi-FI" sz="2400" dirty="0"/>
              <a:t>Julkinen hallinto palvelualustana (ekosysteemin </a:t>
            </a:r>
            <a:r>
              <a:rPr lang="fi-FI" sz="2400" b="1" dirty="0"/>
              <a:t>mahdollistajana ja puitteiden luojana) </a:t>
            </a:r>
            <a:endParaRPr lang="fi-FI" sz="2000" dirty="0"/>
          </a:p>
        </p:txBody>
      </p:sp>
    </p:spTree>
    <p:extLst>
      <p:ext uri="{BB962C8B-B14F-4D97-AF65-F5344CB8AC3E}">
        <p14:creationId xmlns:p14="http://schemas.microsoft.com/office/powerpoint/2010/main" val="96248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Valmennustilaisuuden alustus</a:t>
            </a:r>
          </a:p>
        </p:txBody>
      </p:sp>
      <p:sp>
        <p:nvSpPr>
          <p:cNvPr id="3" name="Text Placeholder 2"/>
          <p:cNvSpPr>
            <a:spLocks noGrp="1"/>
          </p:cNvSpPr>
          <p:nvPr>
            <p:ph type="body" idx="1"/>
          </p:nvPr>
        </p:nvSpPr>
        <p:spPr>
          <a:xfrm>
            <a:off x="722313" y="4020207"/>
            <a:ext cx="7772400" cy="386693"/>
          </a:xfrm>
        </p:spPr>
        <p:txBody>
          <a:bodyPr/>
          <a:lstStyle/>
          <a:p>
            <a:endParaRPr lang="fi-FI" dirty="0"/>
          </a:p>
        </p:txBody>
      </p:sp>
      <p:sp>
        <p:nvSpPr>
          <p:cNvPr id="4" name="Date Placeholder 3"/>
          <p:cNvSpPr>
            <a:spLocks noGrp="1"/>
          </p:cNvSpPr>
          <p:nvPr>
            <p:ph type="dt" sz="half" idx="10"/>
          </p:nvPr>
        </p:nvSpPr>
        <p:spPr/>
        <p:txBody>
          <a:bodyPr/>
          <a:lstStyle/>
          <a:p>
            <a:fld id="{7D6FA686-FAC4-4329-BDEF-C06622E555AF}"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2</a:t>
            </a:fld>
            <a:endParaRPr lang="fi-FI"/>
          </a:p>
        </p:txBody>
      </p:sp>
      <p:graphicFrame>
        <p:nvGraphicFramePr>
          <p:cNvPr id="7" name="Diagram 6"/>
          <p:cNvGraphicFramePr/>
          <p:nvPr>
            <p:extLst>
              <p:ext uri="{D42A27DB-BD31-4B8C-83A1-F6EECF244321}">
                <p14:modId xmlns:p14="http://schemas.microsoft.com/office/powerpoint/2010/main" val="766822947"/>
              </p:ext>
            </p:extLst>
          </p:nvPr>
        </p:nvGraphicFramePr>
        <p:xfrm>
          <a:off x="0" y="2997000"/>
          <a:ext cx="9144000" cy="89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54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624742"/>
          </a:xfrm>
        </p:spPr>
        <p:txBody>
          <a:bodyPr/>
          <a:lstStyle/>
          <a:p>
            <a:r>
              <a:rPr lang="fi-FI" dirty="0"/>
              <a:t>8: Arkkitehtuuriperiaatteet</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20</a:t>
            </a:fld>
            <a:endParaRPr lang="fi-FI"/>
          </a:p>
        </p:txBody>
      </p:sp>
      <p:pic>
        <p:nvPicPr>
          <p:cNvPr id="5" name="Picture 4"/>
          <p:cNvPicPr>
            <a:picLocks noChangeAspect="1"/>
          </p:cNvPicPr>
          <p:nvPr/>
        </p:nvPicPr>
        <p:blipFill>
          <a:blip r:embed="rId2"/>
          <a:stretch>
            <a:fillRect/>
          </a:stretch>
        </p:blipFill>
        <p:spPr>
          <a:xfrm>
            <a:off x="928688" y="859693"/>
            <a:ext cx="7962900" cy="1563076"/>
          </a:xfrm>
          <a:prstGeom prst="rect">
            <a:avLst/>
          </a:prstGeom>
        </p:spPr>
      </p:pic>
      <p:sp>
        <p:nvSpPr>
          <p:cNvPr id="8" name="Rectangle 7"/>
          <p:cNvSpPr/>
          <p:nvPr/>
        </p:nvSpPr>
        <p:spPr>
          <a:xfrm>
            <a:off x="6789982" y="1633417"/>
            <a:ext cx="1860306" cy="6174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Picture 5"/>
          <p:cNvPicPr>
            <a:picLocks noChangeAspect="1"/>
          </p:cNvPicPr>
          <p:nvPr/>
        </p:nvPicPr>
        <p:blipFill>
          <a:blip r:embed="rId3"/>
          <a:stretch>
            <a:fillRect/>
          </a:stretch>
        </p:blipFill>
        <p:spPr>
          <a:xfrm>
            <a:off x="98140" y="1701704"/>
            <a:ext cx="6846277" cy="4517420"/>
          </a:xfrm>
          <a:prstGeom prst="rect">
            <a:avLst/>
          </a:prstGeom>
        </p:spPr>
      </p:pic>
      <p:pic>
        <p:nvPicPr>
          <p:cNvPr id="7" name="Picture 6"/>
          <p:cNvPicPr>
            <a:picLocks noChangeAspect="1"/>
          </p:cNvPicPr>
          <p:nvPr/>
        </p:nvPicPr>
        <p:blipFill>
          <a:blip r:embed="rId4"/>
          <a:stretch>
            <a:fillRect/>
          </a:stretch>
        </p:blipFill>
        <p:spPr>
          <a:xfrm>
            <a:off x="1461675" y="2263897"/>
            <a:ext cx="7094950" cy="4267200"/>
          </a:xfrm>
          <a:prstGeom prst="rect">
            <a:avLst/>
          </a:prstGeom>
        </p:spPr>
      </p:pic>
    </p:spTree>
    <p:extLst>
      <p:ext uri="{BB962C8B-B14F-4D97-AF65-F5344CB8AC3E}">
        <p14:creationId xmlns:p14="http://schemas.microsoft.com/office/powerpoint/2010/main" val="71288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809" y="102089"/>
            <a:ext cx="7959725" cy="648188"/>
          </a:xfrm>
        </p:spPr>
        <p:txBody>
          <a:bodyPr/>
          <a:lstStyle/>
          <a:p>
            <a:r>
              <a:rPr lang="fi-FI" dirty="0"/>
              <a:t>9: Yhteinen palvelukartta</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21</a:t>
            </a:fld>
            <a:endParaRPr lang="fi-FI"/>
          </a:p>
        </p:txBody>
      </p:sp>
      <p:pic>
        <p:nvPicPr>
          <p:cNvPr id="5" name="Picture 4"/>
          <p:cNvPicPr>
            <a:picLocks noChangeAspect="1"/>
          </p:cNvPicPr>
          <p:nvPr/>
        </p:nvPicPr>
        <p:blipFill>
          <a:blip r:embed="rId2"/>
          <a:stretch>
            <a:fillRect/>
          </a:stretch>
        </p:blipFill>
        <p:spPr>
          <a:xfrm>
            <a:off x="405055" y="750277"/>
            <a:ext cx="8245231" cy="1547446"/>
          </a:xfrm>
          <a:prstGeom prst="rect">
            <a:avLst/>
          </a:prstGeom>
        </p:spPr>
      </p:pic>
      <p:sp>
        <p:nvSpPr>
          <p:cNvPr id="7" name="Rectangle 6"/>
          <p:cNvSpPr/>
          <p:nvPr/>
        </p:nvSpPr>
        <p:spPr>
          <a:xfrm>
            <a:off x="468678" y="1096231"/>
            <a:ext cx="1500799" cy="537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Picture 5"/>
          <p:cNvPicPr>
            <a:picLocks noChangeAspect="1"/>
          </p:cNvPicPr>
          <p:nvPr/>
        </p:nvPicPr>
        <p:blipFill>
          <a:blip r:embed="rId3"/>
          <a:stretch>
            <a:fillRect/>
          </a:stretch>
        </p:blipFill>
        <p:spPr>
          <a:xfrm>
            <a:off x="1871770" y="1096231"/>
            <a:ext cx="7217522" cy="5527489"/>
          </a:xfrm>
          <a:prstGeom prst="rect">
            <a:avLst/>
          </a:prstGeom>
          <a:noFill/>
          <a:ln w="25400">
            <a:solidFill>
              <a:srgbClr val="FF0000"/>
            </a:solidFill>
          </a:ln>
        </p:spPr>
      </p:pic>
      <p:sp>
        <p:nvSpPr>
          <p:cNvPr id="9" name="Rectangle 8"/>
          <p:cNvSpPr/>
          <p:nvPr/>
        </p:nvSpPr>
        <p:spPr>
          <a:xfrm>
            <a:off x="1871771" y="5215458"/>
            <a:ext cx="941768" cy="537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p:cNvPicPr>
            <a:picLocks noChangeAspect="1"/>
          </p:cNvPicPr>
          <p:nvPr/>
        </p:nvPicPr>
        <p:blipFill>
          <a:blip r:embed="rId4"/>
          <a:stretch>
            <a:fillRect/>
          </a:stretch>
        </p:blipFill>
        <p:spPr>
          <a:xfrm>
            <a:off x="825812" y="1879905"/>
            <a:ext cx="7581590" cy="4865915"/>
          </a:xfrm>
          <a:prstGeom prst="rect">
            <a:avLst/>
          </a:prstGeom>
          <a:noFill/>
          <a:ln w="25400">
            <a:solidFill>
              <a:srgbClr val="FF0000"/>
            </a:solidFill>
          </a:ln>
        </p:spPr>
      </p:pic>
    </p:spTree>
    <p:extLst>
      <p:ext uri="{BB962C8B-B14F-4D97-AF65-F5344CB8AC3E}">
        <p14:creationId xmlns:p14="http://schemas.microsoft.com/office/powerpoint/2010/main" val="35480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809" y="102089"/>
            <a:ext cx="7959725" cy="648188"/>
          </a:xfrm>
        </p:spPr>
        <p:txBody>
          <a:bodyPr/>
          <a:lstStyle/>
          <a:p>
            <a:r>
              <a:rPr lang="fi-FI" dirty="0"/>
              <a:t>10, 13: Ekosysteemimalli</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22</a:t>
            </a:fld>
            <a:endParaRPr lang="fi-FI"/>
          </a:p>
        </p:txBody>
      </p:sp>
      <p:pic>
        <p:nvPicPr>
          <p:cNvPr id="5" name="Picture 4"/>
          <p:cNvPicPr>
            <a:picLocks noChangeAspect="1"/>
          </p:cNvPicPr>
          <p:nvPr/>
        </p:nvPicPr>
        <p:blipFill>
          <a:blip r:embed="rId2"/>
          <a:stretch>
            <a:fillRect/>
          </a:stretch>
        </p:blipFill>
        <p:spPr>
          <a:xfrm>
            <a:off x="405055" y="734646"/>
            <a:ext cx="8245231" cy="1547446"/>
          </a:xfrm>
          <a:prstGeom prst="rect">
            <a:avLst/>
          </a:prstGeom>
        </p:spPr>
      </p:pic>
      <p:sp>
        <p:nvSpPr>
          <p:cNvPr id="7" name="Rectangle 6"/>
          <p:cNvSpPr/>
          <p:nvPr/>
        </p:nvSpPr>
        <p:spPr>
          <a:xfrm>
            <a:off x="2078648" y="1049339"/>
            <a:ext cx="1555506" cy="11309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p:cNvSpPr/>
          <p:nvPr/>
        </p:nvSpPr>
        <p:spPr>
          <a:xfrm>
            <a:off x="229436" y="6223858"/>
            <a:ext cx="6809436" cy="523220"/>
          </a:xfrm>
          <a:prstGeom prst="rect">
            <a:avLst/>
          </a:prstGeom>
          <a:solidFill>
            <a:schemeClr val="bg1"/>
          </a:solidFill>
        </p:spPr>
        <p:txBody>
          <a:bodyPr wrap="square">
            <a:spAutoFit/>
          </a:bodyPr>
          <a:lstStyle/>
          <a:p>
            <a:r>
              <a:rPr lang="fi-FI" sz="1400" dirty="0">
                <a:solidFill>
                  <a:srgbClr val="FF0000"/>
                </a:solidFill>
                <a:latin typeface="Arial" panose="020B0604020202020204" pitchFamily="34" charset="0"/>
              </a:rPr>
              <a:t>HUOM! Aikaisemmasta kohdealuejaosta luovutaan hallitusti ja jatkossa julkisen hallinnon kokonaisarkkitehtuurimääritykset ja palvelut kootaan ekosysteemimalliin.</a:t>
            </a:r>
            <a:endParaRPr lang="fi-FI" sz="1400" dirty="0">
              <a:solidFill>
                <a:srgbClr val="FF0000"/>
              </a:solidFill>
            </a:endParaRPr>
          </a:p>
        </p:txBody>
      </p:sp>
      <p:sp>
        <p:nvSpPr>
          <p:cNvPr id="6" name="Rectangle 5"/>
          <p:cNvSpPr/>
          <p:nvPr/>
        </p:nvSpPr>
        <p:spPr>
          <a:xfrm>
            <a:off x="1000369" y="2703473"/>
            <a:ext cx="7330832" cy="1938992"/>
          </a:xfrm>
          <a:prstGeom prst="rect">
            <a:avLst/>
          </a:prstGeom>
        </p:spPr>
        <p:txBody>
          <a:bodyPr wrap="square">
            <a:spAutoFit/>
          </a:bodyPr>
          <a:lstStyle/>
          <a:p>
            <a:r>
              <a:rPr lang="fi-FI" sz="2000" i="1" dirty="0">
                <a:latin typeface="Arial" panose="020B0604020202020204" pitchFamily="34" charset="0"/>
              </a:rPr>
              <a:t>”Ekosysteemillä tarkoitetaan joustavaa kokonaisuutta, jossa yhteisöt, ihmiset, palvelut ja teknologiat kytkeytyvät luontevan asiakastarpeen kautta yhteen hyödyntäen kaikkia ekosysteemiin kuuluvia toimijoita. Toiminnan ja liiketoiminnan ekosysteemit usein kiihdyttävät innovaatioita ja parantavat palveluita asiakaskeskeisesti.”</a:t>
            </a:r>
            <a:endParaRPr lang="fi-FI" sz="2000" i="1" dirty="0"/>
          </a:p>
        </p:txBody>
      </p:sp>
      <p:pic>
        <p:nvPicPr>
          <p:cNvPr id="11" name="Picture 10"/>
          <p:cNvPicPr>
            <a:picLocks noChangeAspect="1"/>
          </p:cNvPicPr>
          <p:nvPr/>
        </p:nvPicPr>
        <p:blipFill>
          <a:blip r:embed="rId3"/>
          <a:stretch>
            <a:fillRect/>
          </a:stretch>
        </p:blipFill>
        <p:spPr>
          <a:xfrm>
            <a:off x="1000369" y="2180253"/>
            <a:ext cx="7589207" cy="3892062"/>
          </a:xfrm>
          <a:prstGeom prst="rect">
            <a:avLst/>
          </a:prstGeom>
          <a:solidFill>
            <a:schemeClr val="bg1"/>
          </a:solidFill>
          <a:ln w="25400">
            <a:solidFill>
              <a:srgbClr val="FF0000"/>
            </a:solidFill>
          </a:ln>
        </p:spPr>
      </p:pic>
    </p:spTree>
    <p:extLst>
      <p:ext uri="{BB962C8B-B14F-4D97-AF65-F5344CB8AC3E}">
        <p14:creationId xmlns:p14="http://schemas.microsoft.com/office/powerpoint/2010/main" val="12749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809" y="102089"/>
            <a:ext cx="7959725" cy="648188"/>
          </a:xfrm>
        </p:spPr>
        <p:txBody>
          <a:bodyPr/>
          <a:lstStyle/>
          <a:p>
            <a:r>
              <a:rPr lang="fi-FI" dirty="0"/>
              <a:t>11: Tietoarkkitehtuurin suunnittelu</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23</a:t>
            </a:fld>
            <a:endParaRPr lang="fi-FI"/>
          </a:p>
        </p:txBody>
      </p:sp>
      <p:pic>
        <p:nvPicPr>
          <p:cNvPr id="5" name="Picture 4"/>
          <p:cNvPicPr>
            <a:picLocks noChangeAspect="1"/>
          </p:cNvPicPr>
          <p:nvPr/>
        </p:nvPicPr>
        <p:blipFill>
          <a:blip r:embed="rId2"/>
          <a:stretch>
            <a:fillRect/>
          </a:stretch>
        </p:blipFill>
        <p:spPr>
          <a:xfrm>
            <a:off x="405055" y="734646"/>
            <a:ext cx="8245231" cy="1547446"/>
          </a:xfrm>
          <a:prstGeom prst="rect">
            <a:avLst/>
          </a:prstGeom>
        </p:spPr>
      </p:pic>
      <p:sp>
        <p:nvSpPr>
          <p:cNvPr id="7" name="Rectangle 6"/>
          <p:cNvSpPr/>
          <p:nvPr/>
        </p:nvSpPr>
        <p:spPr>
          <a:xfrm>
            <a:off x="3688618" y="1057155"/>
            <a:ext cx="1555506" cy="537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Picture 5"/>
          <p:cNvPicPr>
            <a:picLocks noChangeAspect="1"/>
          </p:cNvPicPr>
          <p:nvPr/>
        </p:nvPicPr>
        <p:blipFill>
          <a:blip r:embed="rId3"/>
          <a:stretch>
            <a:fillRect/>
          </a:stretch>
        </p:blipFill>
        <p:spPr>
          <a:xfrm>
            <a:off x="1509564" y="1594339"/>
            <a:ext cx="6997970" cy="5263661"/>
          </a:xfrm>
          <a:prstGeom prst="rect">
            <a:avLst/>
          </a:prstGeom>
          <a:noFill/>
          <a:ln w="25400">
            <a:solidFill>
              <a:srgbClr val="FF0000"/>
            </a:solidFill>
          </a:ln>
        </p:spPr>
      </p:pic>
    </p:spTree>
    <p:extLst>
      <p:ext uri="{BB962C8B-B14F-4D97-AF65-F5344CB8AC3E}">
        <p14:creationId xmlns:p14="http://schemas.microsoft.com/office/powerpoint/2010/main" val="3431653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055" y="102089"/>
            <a:ext cx="8245231" cy="648188"/>
          </a:xfrm>
        </p:spPr>
        <p:txBody>
          <a:bodyPr/>
          <a:lstStyle/>
          <a:p>
            <a:r>
              <a:rPr lang="fi-FI" dirty="0"/>
              <a:t>12: Nykytila, linjaukset ja viitearkkitehtuurit</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24</a:t>
            </a:fld>
            <a:endParaRPr lang="fi-FI"/>
          </a:p>
        </p:txBody>
      </p:sp>
      <p:pic>
        <p:nvPicPr>
          <p:cNvPr id="5" name="Picture 4"/>
          <p:cNvPicPr>
            <a:picLocks noChangeAspect="1"/>
          </p:cNvPicPr>
          <p:nvPr/>
        </p:nvPicPr>
        <p:blipFill>
          <a:blip r:embed="rId2"/>
          <a:stretch>
            <a:fillRect/>
          </a:stretch>
        </p:blipFill>
        <p:spPr>
          <a:xfrm>
            <a:off x="405055" y="734646"/>
            <a:ext cx="8245231" cy="1547446"/>
          </a:xfrm>
          <a:prstGeom prst="rect">
            <a:avLst/>
          </a:prstGeom>
        </p:spPr>
      </p:pic>
      <p:sp>
        <p:nvSpPr>
          <p:cNvPr id="7" name="Rectangle 6"/>
          <p:cNvSpPr/>
          <p:nvPr/>
        </p:nvSpPr>
        <p:spPr>
          <a:xfrm>
            <a:off x="476495" y="1635493"/>
            <a:ext cx="1555506" cy="560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p:cNvPicPr>
            <a:picLocks noChangeAspect="1"/>
          </p:cNvPicPr>
          <p:nvPr/>
        </p:nvPicPr>
        <p:blipFill>
          <a:blip r:embed="rId3"/>
          <a:stretch>
            <a:fillRect/>
          </a:stretch>
        </p:blipFill>
        <p:spPr>
          <a:xfrm>
            <a:off x="2032001" y="1261234"/>
            <a:ext cx="7038360" cy="4866027"/>
          </a:xfrm>
          <a:prstGeom prst="rect">
            <a:avLst/>
          </a:prstGeom>
          <a:noFill/>
          <a:ln w="25400">
            <a:solidFill>
              <a:srgbClr val="FF0000"/>
            </a:solidFill>
          </a:ln>
        </p:spPr>
      </p:pic>
    </p:spTree>
    <p:extLst>
      <p:ext uri="{BB962C8B-B14F-4D97-AF65-F5344CB8AC3E}">
        <p14:creationId xmlns:p14="http://schemas.microsoft.com/office/powerpoint/2010/main" val="1227030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055" y="102089"/>
            <a:ext cx="8245231" cy="648188"/>
          </a:xfrm>
        </p:spPr>
        <p:txBody>
          <a:bodyPr/>
          <a:lstStyle/>
          <a:p>
            <a:r>
              <a:rPr lang="fi-FI" dirty="0"/>
              <a:t>14: Tietovarannot ja rekisterit</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25</a:t>
            </a:fld>
            <a:endParaRPr lang="fi-FI"/>
          </a:p>
        </p:txBody>
      </p:sp>
      <p:pic>
        <p:nvPicPr>
          <p:cNvPr id="5" name="Picture 4"/>
          <p:cNvPicPr>
            <a:picLocks noChangeAspect="1"/>
          </p:cNvPicPr>
          <p:nvPr/>
        </p:nvPicPr>
        <p:blipFill>
          <a:blip r:embed="rId2"/>
          <a:stretch>
            <a:fillRect/>
          </a:stretch>
        </p:blipFill>
        <p:spPr>
          <a:xfrm>
            <a:off x="405055" y="734646"/>
            <a:ext cx="8245231" cy="1547446"/>
          </a:xfrm>
          <a:prstGeom prst="rect">
            <a:avLst/>
          </a:prstGeom>
        </p:spPr>
      </p:pic>
      <p:sp>
        <p:nvSpPr>
          <p:cNvPr id="7" name="Rectangle 6"/>
          <p:cNvSpPr/>
          <p:nvPr/>
        </p:nvSpPr>
        <p:spPr>
          <a:xfrm>
            <a:off x="3695053" y="1668083"/>
            <a:ext cx="1555506" cy="529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Picture 5"/>
          <p:cNvPicPr>
            <a:picLocks noChangeAspect="1"/>
          </p:cNvPicPr>
          <p:nvPr/>
        </p:nvPicPr>
        <p:blipFill>
          <a:blip r:embed="rId3"/>
          <a:stretch>
            <a:fillRect/>
          </a:stretch>
        </p:blipFill>
        <p:spPr>
          <a:xfrm>
            <a:off x="778049" y="1988820"/>
            <a:ext cx="7630146" cy="4869180"/>
          </a:xfrm>
          <a:prstGeom prst="rect">
            <a:avLst/>
          </a:prstGeom>
          <a:noFill/>
          <a:ln w="25400">
            <a:solidFill>
              <a:srgbClr val="FF0000"/>
            </a:solidFill>
          </a:ln>
        </p:spPr>
      </p:pic>
      <p:sp>
        <p:nvSpPr>
          <p:cNvPr id="9" name="Rectangle 8"/>
          <p:cNvSpPr/>
          <p:nvPr/>
        </p:nvSpPr>
        <p:spPr>
          <a:xfrm>
            <a:off x="2002536" y="4190758"/>
            <a:ext cx="5440680" cy="2677656"/>
          </a:xfrm>
          <a:prstGeom prst="rect">
            <a:avLst/>
          </a:prstGeom>
        </p:spPr>
        <p:txBody>
          <a:bodyPr wrap="square">
            <a:spAutoFit/>
          </a:bodyPr>
          <a:lstStyle/>
          <a:p>
            <a:pPr algn="ctr"/>
            <a:r>
              <a:rPr lang="fi-FI" dirty="0">
                <a:solidFill>
                  <a:srgbClr val="FF0000"/>
                </a:solidFill>
                <a:latin typeface="Arial" panose="020B0604020202020204" pitchFamily="34" charset="0"/>
              </a:rPr>
              <a:t>Julkisen hallinnon tietoarkkitehtuurityössä huomioon otettavia</a:t>
            </a:r>
          </a:p>
          <a:p>
            <a:pPr algn="ctr"/>
            <a:r>
              <a:rPr lang="fi-FI" dirty="0">
                <a:solidFill>
                  <a:srgbClr val="FF0000"/>
                </a:solidFill>
                <a:latin typeface="Arial" panose="020B0604020202020204" pitchFamily="34" charset="0"/>
              </a:rPr>
              <a:t>asioita ja yhteiskäytön kannalta keskeisten rekistereiden ja tietovarantojen nykytilaa.</a:t>
            </a:r>
            <a:endParaRPr lang="fi-FI" dirty="0">
              <a:solidFill>
                <a:srgbClr val="FF0000"/>
              </a:solidFill>
            </a:endParaRPr>
          </a:p>
        </p:txBody>
      </p:sp>
    </p:spTree>
    <p:extLst>
      <p:ext uri="{BB962C8B-B14F-4D97-AF65-F5344CB8AC3E}">
        <p14:creationId xmlns:p14="http://schemas.microsoft.com/office/powerpoint/2010/main" val="1285107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679450"/>
          </a:xfrm>
        </p:spPr>
        <p:txBody>
          <a:bodyPr/>
          <a:lstStyle/>
          <a:p>
            <a:r>
              <a:rPr lang="fi-FI" dirty="0"/>
              <a:t>15: JHKA-kehittämispolku</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26</a:t>
            </a:fld>
            <a:endParaRPr lang="fi-FI"/>
          </a:p>
        </p:txBody>
      </p:sp>
      <p:pic>
        <p:nvPicPr>
          <p:cNvPr id="5" name="Picture 4"/>
          <p:cNvPicPr>
            <a:picLocks noChangeAspect="1"/>
          </p:cNvPicPr>
          <p:nvPr/>
        </p:nvPicPr>
        <p:blipFill>
          <a:blip r:embed="rId2"/>
          <a:stretch>
            <a:fillRect/>
          </a:stretch>
        </p:blipFill>
        <p:spPr>
          <a:xfrm>
            <a:off x="0" y="1174264"/>
            <a:ext cx="9144000" cy="4509471"/>
          </a:xfrm>
          <a:prstGeom prst="rect">
            <a:avLst/>
          </a:prstGeom>
        </p:spPr>
      </p:pic>
    </p:spTree>
    <p:extLst>
      <p:ext uri="{BB962C8B-B14F-4D97-AF65-F5344CB8AC3E}">
        <p14:creationId xmlns:p14="http://schemas.microsoft.com/office/powerpoint/2010/main" val="1004363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20409" y="6417351"/>
            <a:ext cx="726917" cy="167166"/>
          </a:xfrm>
        </p:spPr>
        <p:txBody>
          <a:bodyPr/>
          <a:lstStyle/>
          <a:p>
            <a:fld id="{03F1D692-E0A2-451D-A8DA-4AD73BAE9B3F}" type="datetime1">
              <a:rPr lang="fi-FI" smtClean="0"/>
              <a:t>11.5.2017</a:t>
            </a:fld>
            <a:endParaRPr lang="fi-FI" dirty="0"/>
          </a:p>
        </p:txBody>
      </p:sp>
      <p:sp>
        <p:nvSpPr>
          <p:cNvPr id="7" name="Slide Number Placeholder 6"/>
          <p:cNvSpPr>
            <a:spLocks noGrp="1"/>
          </p:cNvSpPr>
          <p:nvPr>
            <p:ph type="sldNum" sz="quarter" idx="11"/>
          </p:nvPr>
        </p:nvSpPr>
        <p:spPr>
          <a:xfrm>
            <a:off x="8468663" y="6412393"/>
            <a:ext cx="414342" cy="161540"/>
          </a:xfrm>
        </p:spPr>
        <p:txBody>
          <a:bodyPr/>
          <a:lstStyle/>
          <a:p>
            <a:fld id="{D1445509-8ED4-4F52-8BB2-3F9E164AAF11}" type="slidenum">
              <a:rPr lang="fi-FI" smtClean="0"/>
              <a:pPr/>
              <a:t>27</a:t>
            </a:fld>
            <a:endParaRPr lang="fi-FI"/>
          </a:p>
        </p:txBody>
      </p:sp>
      <p:sp>
        <p:nvSpPr>
          <p:cNvPr id="8" name="Title 1"/>
          <p:cNvSpPr>
            <a:spLocks noGrp="1"/>
          </p:cNvSpPr>
          <p:nvPr>
            <p:ph type="title"/>
          </p:nvPr>
        </p:nvSpPr>
        <p:spPr>
          <a:xfrm>
            <a:off x="596900" y="234951"/>
            <a:ext cx="7959725" cy="577850"/>
          </a:xfrm>
        </p:spPr>
        <p:txBody>
          <a:bodyPr/>
          <a:lstStyle/>
          <a:p>
            <a:pPr lvl="0"/>
            <a:r>
              <a:rPr lang="fi-FI" sz="3200" dirty="0"/>
              <a:t>Pohdinta- ja keskustelutuokio esitetyistä aiheista</a:t>
            </a:r>
          </a:p>
        </p:txBody>
      </p:sp>
      <p:sp>
        <p:nvSpPr>
          <p:cNvPr id="9" name="Content Placeholder 2"/>
          <p:cNvSpPr txBox="1">
            <a:spLocks/>
          </p:cNvSpPr>
          <p:nvPr/>
        </p:nvSpPr>
        <p:spPr bwMode="auto">
          <a:xfrm>
            <a:off x="238124" y="812801"/>
            <a:ext cx="8677275" cy="17201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10000"/>
          </a:bodyPr>
          <a:lst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a:lstStyle>
          <a:p>
            <a:r>
              <a:rPr lang="fi-FI" sz="1800" b="1" kern="0" dirty="0"/>
              <a:t>JHKA – onko ohjannut organisaatiosi KA-työtä ?</a:t>
            </a:r>
          </a:p>
          <a:p>
            <a:pPr lvl="1"/>
            <a:r>
              <a:rPr lang="fi-FI" sz="1200" b="1" kern="0" dirty="0"/>
              <a:t>Esim. kohdealuejako, arkkitehtuuriperiaatteet, kehittämispolku)</a:t>
            </a:r>
          </a:p>
          <a:p>
            <a:r>
              <a:rPr lang="fi-FI" sz="1800" b="1" kern="0" dirty="0"/>
              <a:t>JHKA – miltä uusi JHKA 2.0 vaikuttaa ?</a:t>
            </a:r>
          </a:p>
          <a:p>
            <a:r>
              <a:rPr lang="fi-FI" sz="1800" b="1" kern="0" dirty="0"/>
              <a:t>JHKA – onko organisaatiosi päässyt vaikuttamaan sen kehittämiseen ?</a:t>
            </a:r>
          </a:p>
          <a:p>
            <a:r>
              <a:rPr lang="fi-FI" sz="1800" b="1" kern="0" dirty="0"/>
              <a:t>JHKA:ssa tuotetut kuvaukset (esim. viitearkkitehtuurit) – ovatko tuttuja ja jos, oletko hyödyntänyt ? Mitä ?</a:t>
            </a:r>
          </a:p>
        </p:txBody>
      </p:sp>
      <p:pic>
        <p:nvPicPr>
          <p:cNvPr id="10" name="Picture 9"/>
          <p:cNvPicPr>
            <a:picLocks noChangeAspect="1"/>
          </p:cNvPicPr>
          <p:nvPr/>
        </p:nvPicPr>
        <p:blipFill>
          <a:blip r:embed="rId2"/>
          <a:stretch>
            <a:fillRect/>
          </a:stretch>
        </p:blipFill>
        <p:spPr>
          <a:xfrm>
            <a:off x="1698171" y="2532945"/>
            <a:ext cx="6222642" cy="3527763"/>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9170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JHS 179 2.0 käytännössä</a:t>
            </a:r>
          </a:p>
        </p:txBody>
      </p:sp>
      <p:sp>
        <p:nvSpPr>
          <p:cNvPr id="3" name="Text Placeholder 2"/>
          <p:cNvSpPr>
            <a:spLocks noGrp="1"/>
          </p:cNvSpPr>
          <p:nvPr>
            <p:ph type="body" idx="1"/>
          </p:nvPr>
        </p:nvSpPr>
        <p:spPr/>
        <p:txBody>
          <a:bodyPr/>
          <a:lstStyle/>
          <a:p>
            <a:r>
              <a:rPr lang="fi-FI" dirty="0"/>
              <a:t>10:45 – 11:15</a:t>
            </a:r>
          </a:p>
        </p:txBody>
      </p:sp>
      <p:sp>
        <p:nvSpPr>
          <p:cNvPr id="4" name="Date Placeholder 3"/>
          <p:cNvSpPr>
            <a:spLocks noGrp="1"/>
          </p:cNvSpPr>
          <p:nvPr>
            <p:ph type="dt" sz="half" idx="10"/>
          </p:nvPr>
        </p:nvSpPr>
        <p:spPr/>
        <p:txBody>
          <a:bodyPr/>
          <a:lstStyle/>
          <a:p>
            <a:fld id="{9FD9B8D5-F821-4D34-8EFF-0FC38485F78B}"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28</a:t>
            </a:fld>
            <a:endParaRPr lang="fi-FI"/>
          </a:p>
        </p:txBody>
      </p:sp>
    </p:spTree>
    <p:extLst>
      <p:ext uri="{BB962C8B-B14F-4D97-AF65-F5344CB8AC3E}">
        <p14:creationId xmlns:p14="http://schemas.microsoft.com/office/powerpoint/2010/main" val="351998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834" y="764704"/>
            <a:ext cx="8206622" cy="5256684"/>
          </a:xfrm>
        </p:spPr>
        <p:txBody>
          <a:bodyPr>
            <a:normAutofit fontScale="92500" lnSpcReduction="20000"/>
          </a:bodyPr>
          <a:lstStyle/>
          <a:p>
            <a:pPr marL="0" indent="0">
              <a:buNone/>
            </a:pPr>
            <a:r>
              <a:rPr lang="fi-FI" sz="2000" dirty="0"/>
              <a:t>JHS179:n uudessa versiossa on menetelmän ja kuvausten ajankohtaisuuden tarkistuksen lisäksi laajennettu tai lisätty seuraavia osa-alueita:</a:t>
            </a:r>
          </a:p>
          <a:p>
            <a:endParaRPr lang="fi-FI" sz="2000" dirty="0"/>
          </a:p>
          <a:p>
            <a:r>
              <a:rPr lang="fi-FI" sz="2000" dirty="0"/>
              <a:t>Kokonaisarkkitehtuurityö osana johtamisprosessia ja talouden ja toiminnan suunnitteluprosessia (TTS)</a:t>
            </a:r>
          </a:p>
          <a:p>
            <a:r>
              <a:rPr lang="fi-FI" sz="2000" dirty="0"/>
              <a:t>Liiketoimintamallien ja kyvykkyyksien käyttäminen osana toiminnan kehittämistä ja kokonaisarkkitehtuurityötä</a:t>
            </a:r>
          </a:p>
          <a:p>
            <a:pPr lvl="1"/>
            <a:r>
              <a:rPr lang="fi-FI" sz="1800" dirty="0"/>
              <a:t>Strategiakartta</a:t>
            </a:r>
          </a:p>
          <a:p>
            <a:pPr lvl="1"/>
            <a:r>
              <a:rPr lang="fi-FI" sz="1800" dirty="0"/>
              <a:t>Liiketoimintamalli</a:t>
            </a:r>
          </a:p>
          <a:p>
            <a:pPr lvl="1"/>
            <a:r>
              <a:rPr lang="fi-FI" sz="1800" dirty="0"/>
              <a:t>Kehittämispaketit</a:t>
            </a:r>
          </a:p>
          <a:p>
            <a:pPr lvl="1"/>
            <a:r>
              <a:rPr lang="fi-FI" sz="1800" dirty="0"/>
              <a:t>Kehittämisen tiekartta</a:t>
            </a:r>
          </a:p>
          <a:p>
            <a:r>
              <a:rPr lang="fi-FI" sz="2000" dirty="0"/>
              <a:t>Integraatioarkkitehtuuri</a:t>
            </a:r>
          </a:p>
          <a:p>
            <a:r>
              <a:rPr lang="fi-FI" sz="2000" dirty="0"/>
              <a:t>Tietoturvallisuuden hallinta</a:t>
            </a:r>
          </a:p>
          <a:p>
            <a:r>
              <a:rPr lang="fi-FI" sz="2000" dirty="0"/>
              <a:t>Teknologia-arkkitehtuurin suunnittelu</a:t>
            </a:r>
          </a:p>
          <a:p>
            <a:r>
              <a:rPr lang="fi-FI" sz="2000" dirty="0"/>
              <a:t>Semanttisen </a:t>
            </a:r>
            <a:r>
              <a:rPr lang="fi-FI" sz="2000" dirty="0" err="1"/>
              <a:t>yhteentoimivuuden</a:t>
            </a:r>
            <a:r>
              <a:rPr lang="fi-FI" sz="2000" dirty="0"/>
              <a:t> viitekehys </a:t>
            </a:r>
          </a:p>
          <a:p>
            <a:r>
              <a:rPr lang="fi-FI" sz="2000" dirty="0"/>
              <a:t>Kokonaisarkkitehtuurin perus- ja laajennetut kuvaukset</a:t>
            </a:r>
          </a:p>
          <a:p>
            <a:pPr lvl="1"/>
            <a:r>
              <a:rPr lang="fi-FI" sz="1800" dirty="0"/>
              <a:t>Peruskuvauksista oma tarkentava suosituksensa JHS198</a:t>
            </a:r>
          </a:p>
          <a:p>
            <a:endParaRPr lang="fi-FI" sz="2000" dirty="0"/>
          </a:p>
        </p:txBody>
      </p:sp>
      <p:sp>
        <p:nvSpPr>
          <p:cNvPr id="3" name="Title 2"/>
          <p:cNvSpPr>
            <a:spLocks noGrp="1"/>
          </p:cNvSpPr>
          <p:nvPr>
            <p:ph type="title"/>
          </p:nvPr>
        </p:nvSpPr>
        <p:spPr>
          <a:xfrm>
            <a:off x="183417" y="100668"/>
            <a:ext cx="8642350" cy="562436"/>
          </a:xfrm>
        </p:spPr>
        <p:txBody>
          <a:bodyPr/>
          <a:lstStyle/>
          <a:p>
            <a:r>
              <a:rPr lang="fi-FI" sz="3600" dirty="0"/>
              <a:t>Mitä uutta ?</a:t>
            </a:r>
          </a:p>
        </p:txBody>
      </p:sp>
    </p:spTree>
    <p:extLst>
      <p:ext uri="{BB962C8B-B14F-4D97-AF65-F5344CB8AC3E}">
        <p14:creationId xmlns:p14="http://schemas.microsoft.com/office/powerpoint/2010/main" val="776595469"/>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609112"/>
          </a:xfrm>
        </p:spPr>
        <p:txBody>
          <a:bodyPr/>
          <a:lstStyle/>
          <a:p>
            <a:r>
              <a:rPr lang="fi-FI" dirty="0"/>
              <a:t>Valmennuspolku</a:t>
            </a:r>
          </a:p>
        </p:txBody>
      </p:sp>
      <p:sp>
        <p:nvSpPr>
          <p:cNvPr id="4" name="Date Placeholder 3"/>
          <p:cNvSpPr>
            <a:spLocks noGrp="1"/>
          </p:cNvSpPr>
          <p:nvPr>
            <p:ph type="dt" sz="half" idx="10"/>
          </p:nvPr>
        </p:nvSpPr>
        <p:spPr/>
        <p:txBody>
          <a:bodyPr/>
          <a:lstStyle/>
          <a:p>
            <a:fld id="{95A12DC9-8000-4D83-950B-2241BD272BA5}" type="datetime1">
              <a:rPr lang="fi-FI" smtClean="0"/>
              <a:t>11.5.2017</a:t>
            </a:fld>
            <a:endParaRPr lang="fi-FI" dirty="0"/>
          </a:p>
        </p:txBody>
      </p:sp>
      <p:sp>
        <p:nvSpPr>
          <p:cNvPr id="6" name="Slide Number Placeholder 5"/>
          <p:cNvSpPr>
            <a:spLocks noGrp="1"/>
          </p:cNvSpPr>
          <p:nvPr>
            <p:ph type="sldNum" sz="quarter" idx="11"/>
          </p:nvPr>
        </p:nvSpPr>
        <p:spPr/>
        <p:txBody>
          <a:bodyPr/>
          <a:lstStyle/>
          <a:p>
            <a:fld id="{D1445509-8ED4-4F52-8BB2-3F9E164AAF11}" type="slidenum">
              <a:rPr lang="fi-FI" smtClean="0"/>
              <a:pPr/>
              <a:t>3</a:t>
            </a:fld>
            <a:endParaRPr lang="fi-FI"/>
          </a:p>
        </p:txBody>
      </p:sp>
      <p:pic>
        <p:nvPicPr>
          <p:cNvPr id="5" name="Picture 4"/>
          <p:cNvPicPr>
            <a:picLocks noChangeAspect="1"/>
          </p:cNvPicPr>
          <p:nvPr/>
        </p:nvPicPr>
        <p:blipFill>
          <a:blip r:embed="rId2"/>
          <a:stretch>
            <a:fillRect/>
          </a:stretch>
        </p:blipFill>
        <p:spPr>
          <a:xfrm>
            <a:off x="231155" y="1411287"/>
            <a:ext cx="8750542" cy="4090744"/>
          </a:xfrm>
          <a:prstGeom prst="rect">
            <a:avLst/>
          </a:prstGeom>
        </p:spPr>
      </p:pic>
      <p:sp>
        <p:nvSpPr>
          <p:cNvPr id="7" name="Rectangle: Rounded Corners 6"/>
          <p:cNvSpPr/>
          <p:nvPr/>
        </p:nvSpPr>
        <p:spPr>
          <a:xfrm>
            <a:off x="6455508" y="2899508"/>
            <a:ext cx="1187938" cy="25087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8322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09" y="144484"/>
            <a:ext cx="8306532" cy="927140"/>
          </a:xfrm>
        </p:spPr>
        <p:txBody>
          <a:bodyPr/>
          <a:lstStyle/>
          <a:p>
            <a:r>
              <a:rPr lang="fi-FI" dirty="0"/>
              <a:t>KA-menetelmä osana kokonaiskehittämistä</a:t>
            </a:r>
          </a:p>
        </p:txBody>
      </p:sp>
      <p:sp>
        <p:nvSpPr>
          <p:cNvPr id="4" name="Date Placeholder 3"/>
          <p:cNvSpPr>
            <a:spLocks noGrp="1"/>
          </p:cNvSpPr>
          <p:nvPr>
            <p:ph type="dt" sz="half" idx="10"/>
          </p:nvPr>
        </p:nvSpPr>
        <p:spPr/>
        <p:txBody>
          <a:bodyPr/>
          <a:lstStyle/>
          <a:p>
            <a:fld id="{106EE7D1-1D7A-4370-A735-C043BBBF021D}"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30</a:t>
            </a:fld>
            <a:endParaRPr lang="fi-FI"/>
          </a:p>
        </p:txBody>
      </p:sp>
      <p:pic>
        <p:nvPicPr>
          <p:cNvPr id="6146" name="image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08" y="962706"/>
            <a:ext cx="6726963" cy="51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65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eruskehys_kaikki_11012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08" y="601671"/>
            <a:ext cx="7256586" cy="560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5639" y="132804"/>
            <a:ext cx="7959725" cy="468867"/>
          </a:xfrm>
        </p:spPr>
        <p:txBody>
          <a:bodyPr/>
          <a:lstStyle/>
          <a:p>
            <a:r>
              <a:rPr lang="fi-FI" dirty="0"/>
              <a:t>Arkkitehtuurikuvausten viitekehys</a:t>
            </a:r>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31</a:t>
            </a:fld>
            <a:endParaRPr lang="fi-FI"/>
          </a:p>
        </p:txBody>
      </p:sp>
      <p:sp>
        <p:nvSpPr>
          <p:cNvPr id="3" name="Rectangle: Rounded Corners 2"/>
          <p:cNvSpPr/>
          <p:nvPr/>
        </p:nvSpPr>
        <p:spPr>
          <a:xfrm>
            <a:off x="6014769" y="729525"/>
            <a:ext cx="1779402" cy="9222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Rounded Corners 7"/>
          <p:cNvSpPr/>
          <p:nvPr/>
        </p:nvSpPr>
        <p:spPr>
          <a:xfrm>
            <a:off x="2270369" y="935854"/>
            <a:ext cx="1621693" cy="4962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Rounded Corners 8"/>
          <p:cNvSpPr/>
          <p:nvPr/>
        </p:nvSpPr>
        <p:spPr>
          <a:xfrm>
            <a:off x="2168764" y="5722807"/>
            <a:ext cx="5912790" cy="3946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Arrow: Right 5"/>
          <p:cNvSpPr/>
          <p:nvPr/>
        </p:nvSpPr>
        <p:spPr>
          <a:xfrm>
            <a:off x="3892062" y="1044787"/>
            <a:ext cx="2031999" cy="23844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Rounded Corners 9"/>
          <p:cNvSpPr/>
          <p:nvPr/>
        </p:nvSpPr>
        <p:spPr>
          <a:xfrm>
            <a:off x="2270369" y="2426036"/>
            <a:ext cx="1449755" cy="4181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Freeform: Shape 11"/>
          <p:cNvSpPr/>
          <p:nvPr/>
        </p:nvSpPr>
        <p:spPr>
          <a:xfrm>
            <a:off x="3720123" y="1105449"/>
            <a:ext cx="4879451" cy="1790895"/>
          </a:xfrm>
          <a:custGeom>
            <a:avLst/>
            <a:gdLst>
              <a:gd name="connsiteX0" fmla="*/ 3876431 w 4683078"/>
              <a:gd name="connsiteY0" fmla="*/ 0 h 1978814"/>
              <a:gd name="connsiteX1" fmla="*/ 4431323 w 4683078"/>
              <a:gd name="connsiteY1" fmla="*/ 187569 h 1978814"/>
              <a:gd name="connsiteX2" fmla="*/ 4681415 w 4683078"/>
              <a:gd name="connsiteY2" fmla="*/ 812800 h 1978814"/>
              <a:gd name="connsiteX3" fmla="*/ 4486031 w 4683078"/>
              <a:gd name="connsiteY3" fmla="*/ 1516185 h 1978814"/>
              <a:gd name="connsiteX4" fmla="*/ 3595077 w 4683078"/>
              <a:gd name="connsiteY4" fmla="*/ 1906954 h 1978814"/>
              <a:gd name="connsiteX5" fmla="*/ 1860061 w 4683078"/>
              <a:gd name="connsiteY5" fmla="*/ 1969477 h 1978814"/>
              <a:gd name="connsiteX6" fmla="*/ 593969 w 4683078"/>
              <a:gd name="connsiteY6" fmla="*/ 1969477 h 1978814"/>
              <a:gd name="connsiteX7" fmla="*/ 0 w 4683078"/>
              <a:gd name="connsiteY7" fmla="*/ 1883508 h 1978814"/>
              <a:gd name="connsiteX8" fmla="*/ 0 w 4683078"/>
              <a:gd name="connsiteY8" fmla="*/ 1883508 h 197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3078" h="1978814">
                <a:moveTo>
                  <a:pt x="3876431" y="0"/>
                </a:moveTo>
                <a:cubicBezTo>
                  <a:pt x="4086795" y="26051"/>
                  <a:pt x="4297159" y="52102"/>
                  <a:pt x="4431323" y="187569"/>
                </a:cubicBezTo>
                <a:cubicBezTo>
                  <a:pt x="4565487" y="323036"/>
                  <a:pt x="4672297" y="591364"/>
                  <a:pt x="4681415" y="812800"/>
                </a:cubicBezTo>
                <a:cubicBezTo>
                  <a:pt x="4690533" y="1034236"/>
                  <a:pt x="4667087" y="1333826"/>
                  <a:pt x="4486031" y="1516185"/>
                </a:cubicBezTo>
                <a:cubicBezTo>
                  <a:pt x="4304975" y="1698544"/>
                  <a:pt x="4032739" y="1831405"/>
                  <a:pt x="3595077" y="1906954"/>
                </a:cubicBezTo>
                <a:cubicBezTo>
                  <a:pt x="3157415" y="1982503"/>
                  <a:pt x="2360246" y="1959057"/>
                  <a:pt x="1860061" y="1969477"/>
                </a:cubicBezTo>
                <a:cubicBezTo>
                  <a:pt x="1359876" y="1979897"/>
                  <a:pt x="903979" y="1983805"/>
                  <a:pt x="593969" y="1969477"/>
                </a:cubicBezTo>
                <a:cubicBezTo>
                  <a:pt x="283959" y="1955149"/>
                  <a:pt x="0" y="1883508"/>
                  <a:pt x="0" y="1883508"/>
                </a:cubicBezTo>
                <a:lnTo>
                  <a:pt x="0" y="1883508"/>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Arrow: Right 12"/>
          <p:cNvSpPr/>
          <p:nvPr/>
        </p:nvSpPr>
        <p:spPr>
          <a:xfrm rot="5400000">
            <a:off x="5348566" y="2479373"/>
            <a:ext cx="1535608" cy="20320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Arrow: Left-Right 13"/>
          <p:cNvSpPr/>
          <p:nvPr/>
        </p:nvSpPr>
        <p:spPr>
          <a:xfrm>
            <a:off x="3257005" y="3115954"/>
            <a:ext cx="3863461" cy="8572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Puuteanalyysi</a:t>
            </a:r>
          </a:p>
        </p:txBody>
      </p:sp>
      <p:sp>
        <p:nvSpPr>
          <p:cNvPr id="15" name="Arrow: Right 14"/>
          <p:cNvSpPr/>
          <p:nvPr/>
        </p:nvSpPr>
        <p:spPr>
          <a:xfrm rot="5400000">
            <a:off x="4159924" y="4588097"/>
            <a:ext cx="1908531" cy="23641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5083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96" y="184018"/>
            <a:ext cx="8304929" cy="1008063"/>
          </a:xfrm>
        </p:spPr>
        <p:txBody>
          <a:bodyPr>
            <a:normAutofit fontScale="90000"/>
          </a:bodyPr>
          <a:lstStyle/>
          <a:p>
            <a:r>
              <a:rPr lang="fi-FI" dirty="0"/>
              <a:t>Strategisen muutoksen läpivienti operatiiviseen toimintaan – Miksi ?</a:t>
            </a:r>
          </a:p>
        </p:txBody>
      </p:sp>
      <p:sp>
        <p:nvSpPr>
          <p:cNvPr id="11" name="Rectangle 10"/>
          <p:cNvSpPr/>
          <p:nvPr/>
        </p:nvSpPr>
        <p:spPr>
          <a:xfrm>
            <a:off x="107504" y="1674496"/>
            <a:ext cx="8928992" cy="2376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fi-FI" b="1" dirty="0">
                <a:solidFill>
                  <a:schemeClr val="bg1"/>
                </a:solidFill>
                <a:latin typeface="Arial" pitchFamily="34" charset="0"/>
                <a:cs typeface="Arial" pitchFamily="34" charset="0"/>
              </a:rPr>
              <a:t>Käytännönläheinen suunnittelumalli kokonaisarkkitehtuurilähtöiselle operatiivisen toiminnan kehittämiselle</a:t>
            </a:r>
            <a:endParaRPr lang="fi-FI" sz="2800" b="1" dirty="0">
              <a:solidFill>
                <a:schemeClr val="tx1"/>
              </a:solidFill>
              <a:latin typeface="Arial" pitchFamily="34" charset="0"/>
              <a:cs typeface="Arial" pitchFamily="34" charset="0"/>
            </a:endParaRPr>
          </a:p>
        </p:txBody>
      </p:sp>
      <p:sp>
        <p:nvSpPr>
          <p:cNvPr id="12" name="Rectangle 11"/>
          <p:cNvSpPr/>
          <p:nvPr/>
        </p:nvSpPr>
        <p:spPr>
          <a:xfrm>
            <a:off x="2015848"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sisältö</a:t>
            </a:r>
            <a:r>
              <a:rPr lang="fi-FI" sz="1200" dirty="0">
                <a:solidFill>
                  <a:schemeClr val="tx1"/>
                </a:solidFill>
                <a:latin typeface="Arial" pitchFamily="34" charset="0"/>
                <a:cs typeface="Arial" pitchFamily="34" charset="0"/>
              </a:rPr>
              <a:t> </a:t>
            </a:r>
          </a:p>
          <a:p>
            <a:pPr algn="ctr"/>
            <a:r>
              <a:rPr lang="fi-FI" sz="1200" dirty="0">
                <a:solidFill>
                  <a:schemeClr val="tx1"/>
                </a:solidFill>
                <a:latin typeface="Arial" pitchFamily="34" charset="0"/>
                <a:cs typeface="Arial" pitchFamily="34" charset="0"/>
              </a:rPr>
              <a:t>Mitä?</a:t>
            </a:r>
          </a:p>
        </p:txBody>
      </p:sp>
      <p:sp>
        <p:nvSpPr>
          <p:cNvPr id="13" name="Rectangle 12"/>
          <p:cNvSpPr/>
          <p:nvPr/>
        </p:nvSpPr>
        <p:spPr>
          <a:xfrm>
            <a:off x="3780000"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Menetelmä ja Kuvaukset</a:t>
            </a:r>
          </a:p>
          <a:p>
            <a:pPr algn="ctr"/>
            <a:r>
              <a:rPr lang="fi-FI" sz="1200" dirty="0">
                <a:solidFill>
                  <a:schemeClr val="tx1"/>
                </a:solidFill>
                <a:latin typeface="Arial" pitchFamily="34" charset="0"/>
                <a:cs typeface="Arial" pitchFamily="34" charset="0"/>
              </a:rPr>
              <a:t>Miten?</a:t>
            </a:r>
          </a:p>
        </p:txBody>
      </p:sp>
      <p:sp>
        <p:nvSpPr>
          <p:cNvPr id="14" name="Rectangle 13"/>
          <p:cNvSpPr/>
          <p:nvPr/>
        </p:nvSpPr>
        <p:spPr>
          <a:xfrm>
            <a:off x="251696" y="3157800"/>
            <a:ext cx="1584000" cy="648000"/>
          </a:xfrm>
          <a:prstGeom prst="rect">
            <a:avLst/>
          </a:prstGeom>
          <a:ln w="38100">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tavoitteet</a:t>
            </a:r>
          </a:p>
          <a:p>
            <a:pPr algn="ctr"/>
            <a:r>
              <a:rPr lang="fi-FI" sz="1200" dirty="0">
                <a:solidFill>
                  <a:schemeClr val="tx1"/>
                </a:solidFill>
                <a:latin typeface="Arial" pitchFamily="34" charset="0"/>
                <a:cs typeface="Arial" pitchFamily="34" charset="0"/>
              </a:rPr>
              <a:t>Miksi?</a:t>
            </a:r>
          </a:p>
        </p:txBody>
      </p:sp>
      <p:sp>
        <p:nvSpPr>
          <p:cNvPr id="15" name="Rectangle 14"/>
          <p:cNvSpPr/>
          <p:nvPr/>
        </p:nvSpPr>
        <p:spPr>
          <a:xfrm>
            <a:off x="5544152"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Työkalut</a:t>
            </a:r>
          </a:p>
          <a:p>
            <a:pPr algn="ctr"/>
            <a:r>
              <a:rPr lang="fi-FI" sz="1200" dirty="0">
                <a:solidFill>
                  <a:schemeClr val="tx1"/>
                </a:solidFill>
                <a:latin typeface="Arial" pitchFamily="34" charset="0"/>
                <a:cs typeface="Arial" pitchFamily="34" charset="0"/>
              </a:rPr>
              <a:t>Millä?</a:t>
            </a:r>
          </a:p>
        </p:txBody>
      </p:sp>
      <p:sp>
        <p:nvSpPr>
          <p:cNvPr id="16" name="Rectangle 15"/>
          <p:cNvSpPr/>
          <p:nvPr/>
        </p:nvSpPr>
        <p:spPr>
          <a:xfrm>
            <a:off x="7308304"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hallintamalli</a:t>
            </a:r>
          </a:p>
          <a:p>
            <a:pPr algn="ctr"/>
            <a:r>
              <a:rPr lang="fi-FI" sz="1200" dirty="0">
                <a:solidFill>
                  <a:schemeClr val="tx1"/>
                </a:solidFill>
                <a:latin typeface="Arial" pitchFamily="34" charset="0"/>
                <a:cs typeface="Arial" pitchFamily="34" charset="0"/>
              </a:rPr>
              <a:t>Kuka, missä, milloin?</a:t>
            </a:r>
          </a:p>
        </p:txBody>
      </p:sp>
      <p:sp>
        <p:nvSpPr>
          <p:cNvPr id="17" name="Rectangle 16"/>
          <p:cNvSpPr/>
          <p:nvPr/>
        </p:nvSpPr>
        <p:spPr>
          <a:xfrm>
            <a:off x="179512" y="3013712"/>
            <a:ext cx="8784000" cy="93610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Arial" pitchFamily="34" charset="0"/>
              <a:cs typeface="Arial" pitchFamily="34" charset="0"/>
            </a:endParaRPr>
          </a:p>
        </p:txBody>
      </p:sp>
      <p:sp>
        <p:nvSpPr>
          <p:cNvPr id="23" name="Folded Corner 22"/>
          <p:cNvSpPr/>
          <p:nvPr/>
        </p:nvSpPr>
        <p:spPr>
          <a:xfrm>
            <a:off x="251696" y="4184280"/>
            <a:ext cx="1584000" cy="1296000"/>
          </a:xfrm>
          <a:prstGeom prst="foldedCorner">
            <a:avLst/>
          </a:prstGeom>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Ote strategisista vaatimuksista ja liiketoiminta-malleista</a:t>
            </a:r>
          </a:p>
        </p:txBody>
      </p:sp>
      <p:sp>
        <p:nvSpPr>
          <p:cNvPr id="4" name="Date Placeholder 3"/>
          <p:cNvSpPr>
            <a:spLocks noGrp="1"/>
          </p:cNvSpPr>
          <p:nvPr>
            <p:ph type="dt" sz="half" idx="10"/>
          </p:nvPr>
        </p:nvSpPr>
        <p:spPr/>
        <p:txBody>
          <a:bodyPr/>
          <a:lstStyle/>
          <a:p>
            <a:fld id="{43C503EB-01AE-4CD3-95A5-84CAA3750EB5}"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32</a:t>
            </a:fld>
            <a:endParaRPr lang="fi-FI"/>
          </a:p>
        </p:txBody>
      </p:sp>
      <p:sp>
        <p:nvSpPr>
          <p:cNvPr id="20" name="Rectangle 19"/>
          <p:cNvSpPr/>
          <p:nvPr/>
        </p:nvSpPr>
        <p:spPr>
          <a:xfrm>
            <a:off x="6872381" y="5958128"/>
            <a:ext cx="2486298" cy="307777"/>
          </a:xfrm>
          <a:prstGeom prst="rect">
            <a:avLst/>
          </a:prstGeom>
        </p:spPr>
        <p:txBody>
          <a:bodyPr wrap="square">
            <a:spAutoFit/>
          </a:bodyPr>
          <a:lstStyle/>
          <a:p>
            <a:r>
              <a:rPr lang="fi-FI" sz="1400" dirty="0"/>
              <a:t>http://www.jhs-suositukset.fi</a:t>
            </a:r>
          </a:p>
        </p:txBody>
      </p:sp>
      <p:pic>
        <p:nvPicPr>
          <p:cNvPr id="8" name="Picture 7"/>
          <p:cNvPicPr>
            <a:picLocks noChangeAspect="1"/>
          </p:cNvPicPr>
          <p:nvPr/>
        </p:nvPicPr>
        <p:blipFill>
          <a:blip r:embed="rId3"/>
          <a:stretch>
            <a:fillRect/>
          </a:stretch>
        </p:blipFill>
        <p:spPr>
          <a:xfrm>
            <a:off x="2015848" y="4156815"/>
            <a:ext cx="6947664" cy="1055937"/>
          </a:xfrm>
          <a:prstGeom prst="rect">
            <a:avLst/>
          </a:prstGeom>
          <a:ln w="28575">
            <a:solidFill>
              <a:srgbClr val="FF0000"/>
            </a:solidFill>
          </a:ln>
        </p:spPr>
      </p:pic>
    </p:spTree>
    <p:extLst>
      <p:ext uri="{BB962C8B-B14F-4D97-AF65-F5344CB8AC3E}">
        <p14:creationId xmlns:p14="http://schemas.microsoft.com/office/powerpoint/2010/main" val="362472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4950"/>
            <a:ext cx="8377113" cy="1008063"/>
          </a:xfrm>
        </p:spPr>
        <p:txBody>
          <a:bodyPr>
            <a:normAutofit fontScale="90000"/>
          </a:bodyPr>
          <a:lstStyle/>
          <a:p>
            <a:r>
              <a:rPr lang="fi-FI" dirty="0"/>
              <a:t>Strategisen muutoksen läpivienti operatiiviseen toimintaan – Mitä ?</a:t>
            </a:r>
          </a:p>
        </p:txBody>
      </p:sp>
      <p:sp>
        <p:nvSpPr>
          <p:cNvPr id="11" name="Rectangle 10"/>
          <p:cNvSpPr/>
          <p:nvPr/>
        </p:nvSpPr>
        <p:spPr>
          <a:xfrm>
            <a:off x="107504" y="1674496"/>
            <a:ext cx="8928992" cy="2376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fi-FI" b="1" dirty="0">
                <a:solidFill>
                  <a:schemeClr val="bg1"/>
                </a:solidFill>
                <a:latin typeface="Arial" pitchFamily="34" charset="0"/>
                <a:cs typeface="Arial" pitchFamily="34" charset="0"/>
              </a:rPr>
              <a:t>Käytännönläheinen suunnittelumalli kokonaisarkkitehtuurilähtöiselle operatiivisen toiminnan kehittämiselle</a:t>
            </a:r>
            <a:endParaRPr lang="fi-FI" sz="2800" b="1" dirty="0">
              <a:solidFill>
                <a:schemeClr val="tx1"/>
              </a:solidFill>
              <a:latin typeface="Arial" pitchFamily="34" charset="0"/>
              <a:cs typeface="Arial" pitchFamily="34" charset="0"/>
            </a:endParaRPr>
          </a:p>
        </p:txBody>
      </p:sp>
      <p:sp>
        <p:nvSpPr>
          <p:cNvPr id="12" name="Rectangle 11"/>
          <p:cNvSpPr/>
          <p:nvPr/>
        </p:nvSpPr>
        <p:spPr>
          <a:xfrm>
            <a:off x="2015848" y="3157800"/>
            <a:ext cx="1584000" cy="648000"/>
          </a:xfrm>
          <a:prstGeom prst="rect">
            <a:avLst/>
          </a:prstGeom>
          <a:ln w="38100">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sisältö</a:t>
            </a:r>
            <a:r>
              <a:rPr lang="fi-FI" sz="1200" dirty="0">
                <a:solidFill>
                  <a:schemeClr val="tx1"/>
                </a:solidFill>
                <a:latin typeface="Arial" pitchFamily="34" charset="0"/>
                <a:cs typeface="Arial" pitchFamily="34" charset="0"/>
              </a:rPr>
              <a:t> </a:t>
            </a:r>
          </a:p>
          <a:p>
            <a:pPr algn="ctr"/>
            <a:r>
              <a:rPr lang="fi-FI" sz="1200" dirty="0">
                <a:solidFill>
                  <a:schemeClr val="tx1"/>
                </a:solidFill>
                <a:latin typeface="Arial" pitchFamily="34" charset="0"/>
                <a:cs typeface="Arial" pitchFamily="34" charset="0"/>
              </a:rPr>
              <a:t>Mitä?</a:t>
            </a:r>
          </a:p>
        </p:txBody>
      </p:sp>
      <p:sp>
        <p:nvSpPr>
          <p:cNvPr id="13" name="Rectangle 12"/>
          <p:cNvSpPr/>
          <p:nvPr/>
        </p:nvSpPr>
        <p:spPr>
          <a:xfrm>
            <a:off x="3780000"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Menetelmä ja Kuvaukset</a:t>
            </a:r>
          </a:p>
          <a:p>
            <a:pPr algn="ctr"/>
            <a:r>
              <a:rPr lang="fi-FI" sz="1200" dirty="0">
                <a:solidFill>
                  <a:schemeClr val="tx1"/>
                </a:solidFill>
                <a:latin typeface="Arial" pitchFamily="34" charset="0"/>
                <a:cs typeface="Arial" pitchFamily="34" charset="0"/>
              </a:rPr>
              <a:t>Miten?</a:t>
            </a:r>
          </a:p>
        </p:txBody>
      </p:sp>
      <p:sp>
        <p:nvSpPr>
          <p:cNvPr id="14" name="Rectangle 13"/>
          <p:cNvSpPr/>
          <p:nvPr/>
        </p:nvSpPr>
        <p:spPr>
          <a:xfrm>
            <a:off x="251696"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tavoitteet</a:t>
            </a:r>
          </a:p>
          <a:p>
            <a:pPr algn="ctr"/>
            <a:r>
              <a:rPr lang="fi-FI" sz="1200" dirty="0">
                <a:solidFill>
                  <a:schemeClr val="tx1"/>
                </a:solidFill>
                <a:latin typeface="Arial" pitchFamily="34" charset="0"/>
                <a:cs typeface="Arial" pitchFamily="34" charset="0"/>
              </a:rPr>
              <a:t>Miksi?</a:t>
            </a:r>
          </a:p>
        </p:txBody>
      </p:sp>
      <p:sp>
        <p:nvSpPr>
          <p:cNvPr id="15" name="Rectangle 14"/>
          <p:cNvSpPr/>
          <p:nvPr/>
        </p:nvSpPr>
        <p:spPr>
          <a:xfrm>
            <a:off x="5544152"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Työkalut</a:t>
            </a:r>
          </a:p>
          <a:p>
            <a:pPr algn="ctr"/>
            <a:r>
              <a:rPr lang="fi-FI" sz="1200" dirty="0">
                <a:solidFill>
                  <a:schemeClr val="tx1"/>
                </a:solidFill>
                <a:latin typeface="Arial" pitchFamily="34" charset="0"/>
                <a:cs typeface="Arial" pitchFamily="34" charset="0"/>
              </a:rPr>
              <a:t>Millä?</a:t>
            </a:r>
          </a:p>
        </p:txBody>
      </p:sp>
      <p:sp>
        <p:nvSpPr>
          <p:cNvPr id="16" name="Rectangle 15"/>
          <p:cNvSpPr/>
          <p:nvPr/>
        </p:nvSpPr>
        <p:spPr>
          <a:xfrm>
            <a:off x="7308304"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hallintamalli</a:t>
            </a:r>
          </a:p>
          <a:p>
            <a:pPr algn="ctr"/>
            <a:r>
              <a:rPr lang="fi-FI" sz="1200" dirty="0">
                <a:solidFill>
                  <a:schemeClr val="tx1"/>
                </a:solidFill>
                <a:latin typeface="Arial" pitchFamily="34" charset="0"/>
                <a:cs typeface="Arial" pitchFamily="34" charset="0"/>
              </a:rPr>
              <a:t>Kuka, missä, milloin?</a:t>
            </a:r>
          </a:p>
        </p:txBody>
      </p:sp>
      <p:sp>
        <p:nvSpPr>
          <p:cNvPr id="17" name="Rectangle 16"/>
          <p:cNvSpPr/>
          <p:nvPr/>
        </p:nvSpPr>
        <p:spPr>
          <a:xfrm>
            <a:off x="179512" y="3013712"/>
            <a:ext cx="8784000" cy="93610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Arial" pitchFamily="34" charset="0"/>
              <a:cs typeface="Arial" pitchFamily="34" charset="0"/>
            </a:endParaRPr>
          </a:p>
        </p:txBody>
      </p:sp>
      <p:sp>
        <p:nvSpPr>
          <p:cNvPr id="23" name="Folded Corner 22"/>
          <p:cNvSpPr/>
          <p:nvPr/>
        </p:nvSpPr>
        <p:spPr>
          <a:xfrm>
            <a:off x="251696" y="4184280"/>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Ote strategisista vaatimuksista ja liiketoiminta-malleista</a:t>
            </a:r>
          </a:p>
        </p:txBody>
      </p:sp>
      <p:sp>
        <p:nvSpPr>
          <p:cNvPr id="24" name="Folded Corner 23"/>
          <p:cNvSpPr/>
          <p:nvPr/>
        </p:nvSpPr>
        <p:spPr>
          <a:xfrm>
            <a:off x="2015848" y="4184280"/>
            <a:ext cx="1584000" cy="1296000"/>
          </a:xfrm>
          <a:prstGeom prst="foldedCorner">
            <a:avLst/>
          </a:prstGeom>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Tarvittavat</a:t>
            </a:r>
          </a:p>
          <a:p>
            <a:pPr algn="ctr"/>
            <a:r>
              <a:rPr lang="fi-FI" sz="1200" b="1" dirty="0">
                <a:solidFill>
                  <a:schemeClr val="tx1"/>
                </a:solidFill>
                <a:latin typeface="Arial" pitchFamily="34" charset="0"/>
                <a:cs typeface="Arial" pitchFamily="34" charset="0"/>
              </a:rPr>
              <a:t>kuvaukset ja tuotokset</a:t>
            </a:r>
          </a:p>
        </p:txBody>
      </p:sp>
      <p:sp>
        <p:nvSpPr>
          <p:cNvPr id="3" name="Date Placeholder 2"/>
          <p:cNvSpPr>
            <a:spLocks noGrp="1"/>
          </p:cNvSpPr>
          <p:nvPr>
            <p:ph type="dt" sz="half" idx="10"/>
          </p:nvPr>
        </p:nvSpPr>
        <p:spPr/>
        <p:txBody>
          <a:bodyPr/>
          <a:lstStyle/>
          <a:p>
            <a:fld id="{EC748D9A-212C-4151-A0C9-7786161DF2AD}"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33</a:t>
            </a:fld>
            <a:endParaRPr lang="fi-FI"/>
          </a:p>
        </p:txBody>
      </p:sp>
      <p:pic>
        <p:nvPicPr>
          <p:cNvPr id="6" name="Picture 5"/>
          <p:cNvPicPr>
            <a:picLocks noChangeAspect="1"/>
          </p:cNvPicPr>
          <p:nvPr/>
        </p:nvPicPr>
        <p:blipFill>
          <a:blip r:embed="rId3"/>
          <a:stretch>
            <a:fillRect/>
          </a:stretch>
        </p:blipFill>
        <p:spPr>
          <a:xfrm>
            <a:off x="3740516" y="3013712"/>
            <a:ext cx="5295004" cy="3269537"/>
          </a:xfrm>
          <a:prstGeom prst="rect">
            <a:avLst/>
          </a:prstGeom>
          <a:ln w="28575">
            <a:solidFill>
              <a:srgbClr val="FF0000"/>
            </a:solidFill>
          </a:ln>
        </p:spPr>
      </p:pic>
    </p:spTree>
    <p:extLst>
      <p:ext uri="{BB962C8B-B14F-4D97-AF65-F5344CB8AC3E}">
        <p14:creationId xmlns:p14="http://schemas.microsoft.com/office/powerpoint/2010/main" val="72695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4950"/>
            <a:ext cx="8377113" cy="1008063"/>
          </a:xfrm>
        </p:spPr>
        <p:txBody>
          <a:bodyPr>
            <a:normAutofit fontScale="90000"/>
          </a:bodyPr>
          <a:lstStyle/>
          <a:p>
            <a:r>
              <a:rPr lang="fi-FI" dirty="0"/>
              <a:t>Strategisen muutoksen läpivienti operatiiviseen toimintaan – Miten ?</a:t>
            </a:r>
          </a:p>
        </p:txBody>
      </p:sp>
      <p:sp>
        <p:nvSpPr>
          <p:cNvPr id="11" name="Rectangle 10"/>
          <p:cNvSpPr/>
          <p:nvPr/>
        </p:nvSpPr>
        <p:spPr>
          <a:xfrm>
            <a:off x="107504" y="1674496"/>
            <a:ext cx="8928992" cy="2376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fi-FI" b="1" dirty="0">
                <a:solidFill>
                  <a:schemeClr val="bg1"/>
                </a:solidFill>
                <a:latin typeface="Arial" pitchFamily="34" charset="0"/>
                <a:cs typeface="Arial" pitchFamily="34" charset="0"/>
              </a:rPr>
              <a:t>Käytännönläheinen suunnittelumalli kokonaisarkkitehtuurilähtöiselle operatiivisen toiminnan kehittämiselle</a:t>
            </a:r>
            <a:endParaRPr lang="fi-FI" sz="2800" b="1" dirty="0">
              <a:solidFill>
                <a:schemeClr val="tx1"/>
              </a:solidFill>
              <a:latin typeface="Arial" pitchFamily="34" charset="0"/>
              <a:cs typeface="Arial" pitchFamily="34" charset="0"/>
            </a:endParaRPr>
          </a:p>
        </p:txBody>
      </p:sp>
      <p:sp>
        <p:nvSpPr>
          <p:cNvPr id="12" name="Rectangle 11"/>
          <p:cNvSpPr/>
          <p:nvPr/>
        </p:nvSpPr>
        <p:spPr>
          <a:xfrm>
            <a:off x="2015848"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sisältö</a:t>
            </a:r>
            <a:r>
              <a:rPr lang="fi-FI" sz="1200" dirty="0">
                <a:solidFill>
                  <a:schemeClr val="tx1"/>
                </a:solidFill>
                <a:latin typeface="Arial" pitchFamily="34" charset="0"/>
                <a:cs typeface="Arial" pitchFamily="34" charset="0"/>
              </a:rPr>
              <a:t> </a:t>
            </a:r>
          </a:p>
          <a:p>
            <a:pPr algn="ctr"/>
            <a:r>
              <a:rPr lang="fi-FI" sz="1200" dirty="0">
                <a:solidFill>
                  <a:schemeClr val="tx1"/>
                </a:solidFill>
                <a:latin typeface="Arial" pitchFamily="34" charset="0"/>
                <a:cs typeface="Arial" pitchFamily="34" charset="0"/>
              </a:rPr>
              <a:t>Mitä?</a:t>
            </a:r>
          </a:p>
        </p:txBody>
      </p:sp>
      <p:sp>
        <p:nvSpPr>
          <p:cNvPr id="13" name="Rectangle 12"/>
          <p:cNvSpPr/>
          <p:nvPr/>
        </p:nvSpPr>
        <p:spPr>
          <a:xfrm>
            <a:off x="3780000" y="3157800"/>
            <a:ext cx="1584000" cy="648000"/>
          </a:xfrm>
          <a:prstGeom prst="rect">
            <a:avLst/>
          </a:prstGeom>
          <a:ln w="38100">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Menetelmä ja Kuvaukset</a:t>
            </a:r>
          </a:p>
          <a:p>
            <a:pPr algn="ctr"/>
            <a:r>
              <a:rPr lang="fi-FI" sz="1200" dirty="0">
                <a:solidFill>
                  <a:schemeClr val="tx1"/>
                </a:solidFill>
                <a:latin typeface="Arial" pitchFamily="34" charset="0"/>
                <a:cs typeface="Arial" pitchFamily="34" charset="0"/>
              </a:rPr>
              <a:t>Miten?</a:t>
            </a:r>
          </a:p>
        </p:txBody>
      </p:sp>
      <p:sp>
        <p:nvSpPr>
          <p:cNvPr id="14" name="Rectangle 13"/>
          <p:cNvSpPr/>
          <p:nvPr/>
        </p:nvSpPr>
        <p:spPr>
          <a:xfrm>
            <a:off x="251696"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tavoitteet</a:t>
            </a:r>
          </a:p>
          <a:p>
            <a:pPr algn="ctr"/>
            <a:r>
              <a:rPr lang="fi-FI" sz="1200" dirty="0">
                <a:solidFill>
                  <a:schemeClr val="tx1"/>
                </a:solidFill>
                <a:latin typeface="Arial" pitchFamily="34" charset="0"/>
                <a:cs typeface="Arial" pitchFamily="34" charset="0"/>
              </a:rPr>
              <a:t>Miksi?</a:t>
            </a:r>
          </a:p>
        </p:txBody>
      </p:sp>
      <p:sp>
        <p:nvSpPr>
          <p:cNvPr id="15" name="Rectangle 14"/>
          <p:cNvSpPr/>
          <p:nvPr/>
        </p:nvSpPr>
        <p:spPr>
          <a:xfrm>
            <a:off x="5544152"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Työkalut</a:t>
            </a:r>
          </a:p>
          <a:p>
            <a:pPr algn="ctr"/>
            <a:r>
              <a:rPr lang="fi-FI" sz="1200" dirty="0">
                <a:solidFill>
                  <a:schemeClr val="tx1"/>
                </a:solidFill>
                <a:latin typeface="Arial" pitchFamily="34" charset="0"/>
                <a:cs typeface="Arial" pitchFamily="34" charset="0"/>
              </a:rPr>
              <a:t>Millä?</a:t>
            </a:r>
          </a:p>
        </p:txBody>
      </p:sp>
      <p:sp>
        <p:nvSpPr>
          <p:cNvPr id="16" name="Rectangle 15"/>
          <p:cNvSpPr/>
          <p:nvPr/>
        </p:nvSpPr>
        <p:spPr>
          <a:xfrm>
            <a:off x="7308304"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hallintamalli</a:t>
            </a:r>
          </a:p>
          <a:p>
            <a:pPr algn="ctr"/>
            <a:r>
              <a:rPr lang="fi-FI" sz="1200" dirty="0">
                <a:solidFill>
                  <a:schemeClr val="tx1"/>
                </a:solidFill>
                <a:latin typeface="Arial" pitchFamily="34" charset="0"/>
                <a:cs typeface="Arial" pitchFamily="34" charset="0"/>
              </a:rPr>
              <a:t>Kuka, missä, milloin?</a:t>
            </a:r>
          </a:p>
        </p:txBody>
      </p:sp>
      <p:sp>
        <p:nvSpPr>
          <p:cNvPr id="17" name="Rectangle 16"/>
          <p:cNvSpPr/>
          <p:nvPr/>
        </p:nvSpPr>
        <p:spPr>
          <a:xfrm>
            <a:off x="179512" y="3013712"/>
            <a:ext cx="8784000" cy="93610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Arial" pitchFamily="34" charset="0"/>
              <a:cs typeface="Arial" pitchFamily="34" charset="0"/>
            </a:endParaRPr>
          </a:p>
        </p:txBody>
      </p:sp>
      <p:sp>
        <p:nvSpPr>
          <p:cNvPr id="23" name="Folded Corner 22"/>
          <p:cNvSpPr/>
          <p:nvPr/>
        </p:nvSpPr>
        <p:spPr>
          <a:xfrm>
            <a:off x="251696" y="4184280"/>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Ote strategisista vaatimuksista ja liiketoiminta-malleista</a:t>
            </a:r>
          </a:p>
        </p:txBody>
      </p:sp>
      <p:sp>
        <p:nvSpPr>
          <p:cNvPr id="24" name="Folded Corner 23"/>
          <p:cNvSpPr/>
          <p:nvPr/>
        </p:nvSpPr>
        <p:spPr>
          <a:xfrm>
            <a:off x="2015848" y="4184280"/>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Tarvittavat</a:t>
            </a:r>
          </a:p>
          <a:p>
            <a:pPr algn="ctr"/>
            <a:r>
              <a:rPr lang="fi-FI" sz="1200" b="1" dirty="0">
                <a:solidFill>
                  <a:schemeClr val="tx1"/>
                </a:solidFill>
                <a:latin typeface="Arial" pitchFamily="34" charset="0"/>
                <a:cs typeface="Arial" pitchFamily="34" charset="0"/>
              </a:rPr>
              <a:t>kuvaukset ja tuotokset</a:t>
            </a:r>
          </a:p>
        </p:txBody>
      </p:sp>
      <p:sp>
        <p:nvSpPr>
          <p:cNvPr id="25" name="Folded Corner 24"/>
          <p:cNvSpPr/>
          <p:nvPr/>
        </p:nvSpPr>
        <p:spPr>
          <a:xfrm>
            <a:off x="3780000" y="4184781"/>
            <a:ext cx="1584000" cy="1296000"/>
          </a:xfrm>
          <a:prstGeom prst="foldedCorner">
            <a:avLst/>
          </a:prstGeom>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Vaiheistettu kehittämis-suunnitelma lähtötilasta tavoitetilaan</a:t>
            </a:r>
          </a:p>
        </p:txBody>
      </p:sp>
      <p:sp>
        <p:nvSpPr>
          <p:cNvPr id="3" name="Date Placeholder 2"/>
          <p:cNvSpPr>
            <a:spLocks noGrp="1"/>
          </p:cNvSpPr>
          <p:nvPr>
            <p:ph type="dt" sz="half" idx="10"/>
          </p:nvPr>
        </p:nvSpPr>
        <p:spPr/>
        <p:txBody>
          <a:bodyPr/>
          <a:lstStyle/>
          <a:p>
            <a:fld id="{52F782BB-8644-47D1-9206-00BA6D7288D2}"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34</a:t>
            </a:fld>
            <a:endParaRPr lang="fi-FI"/>
          </a:p>
        </p:txBody>
      </p:sp>
      <p:pic>
        <p:nvPicPr>
          <p:cNvPr id="8195" name="image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973" y="1899307"/>
            <a:ext cx="4304031" cy="421336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3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 calcmode="lin" valueType="num">
                                      <p:cBhvr>
                                        <p:cTn id="14" dur="1000" fill="hold"/>
                                        <p:tgtEl>
                                          <p:spTgt spid="8195"/>
                                        </p:tgtEl>
                                        <p:attrNameLst>
                                          <p:attrName>ppt_w</p:attrName>
                                        </p:attrNameLst>
                                      </p:cBhvr>
                                      <p:tavLst>
                                        <p:tav tm="0">
                                          <p:val>
                                            <p:fltVal val="0"/>
                                          </p:val>
                                        </p:tav>
                                        <p:tav tm="100000">
                                          <p:val>
                                            <p:strVal val="#ppt_w"/>
                                          </p:val>
                                        </p:tav>
                                      </p:tavLst>
                                    </p:anim>
                                    <p:anim calcmode="lin" valueType="num">
                                      <p:cBhvr>
                                        <p:cTn id="15" dur="1000" fill="hold"/>
                                        <p:tgtEl>
                                          <p:spTgt spid="8195"/>
                                        </p:tgtEl>
                                        <p:attrNameLst>
                                          <p:attrName>ppt_h</p:attrName>
                                        </p:attrNameLst>
                                      </p:cBhvr>
                                      <p:tavLst>
                                        <p:tav tm="0">
                                          <p:val>
                                            <p:fltVal val="0"/>
                                          </p:val>
                                        </p:tav>
                                        <p:tav tm="100000">
                                          <p:val>
                                            <p:strVal val="#ppt_h"/>
                                          </p:val>
                                        </p:tav>
                                      </p:tavLst>
                                    </p:anim>
                                    <p:anim calcmode="lin" valueType="num">
                                      <p:cBhvr>
                                        <p:cTn id="16" dur="1000" fill="hold"/>
                                        <p:tgtEl>
                                          <p:spTgt spid="8195"/>
                                        </p:tgtEl>
                                        <p:attrNameLst>
                                          <p:attrName>style.rotation</p:attrName>
                                        </p:attrNameLst>
                                      </p:cBhvr>
                                      <p:tavLst>
                                        <p:tav tm="0">
                                          <p:val>
                                            <p:fltVal val="90"/>
                                          </p:val>
                                        </p:tav>
                                        <p:tav tm="100000">
                                          <p:val>
                                            <p:fltVal val="0"/>
                                          </p:val>
                                        </p:tav>
                                      </p:tavLst>
                                    </p:anim>
                                    <p:animEffect transition="in" filter="fade">
                                      <p:cBhvr>
                                        <p:cTn id="17"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12" y="234950"/>
            <a:ext cx="8451513" cy="1008063"/>
          </a:xfrm>
        </p:spPr>
        <p:txBody>
          <a:bodyPr>
            <a:normAutofit fontScale="90000"/>
          </a:bodyPr>
          <a:lstStyle/>
          <a:p>
            <a:r>
              <a:rPr lang="fi-FI" dirty="0"/>
              <a:t>Strategisen muutoksen läpivienti operatiiviseen toimintaan – Millä kuvataan ?</a:t>
            </a:r>
          </a:p>
        </p:txBody>
      </p:sp>
      <p:sp>
        <p:nvSpPr>
          <p:cNvPr id="11" name="Rectangle 10"/>
          <p:cNvSpPr/>
          <p:nvPr/>
        </p:nvSpPr>
        <p:spPr>
          <a:xfrm>
            <a:off x="107504" y="1674496"/>
            <a:ext cx="8928992" cy="2376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fi-FI" b="1" dirty="0">
                <a:solidFill>
                  <a:schemeClr val="bg1"/>
                </a:solidFill>
                <a:latin typeface="Arial" pitchFamily="34" charset="0"/>
                <a:cs typeface="Arial" pitchFamily="34" charset="0"/>
              </a:rPr>
              <a:t>Käytännönläheinen suunnittelumalli kokonaisarkkitehtuurilähtöiselle operatiivisen toiminnan kehittämiselle</a:t>
            </a:r>
            <a:endParaRPr lang="fi-FI" sz="2800" b="1" dirty="0">
              <a:solidFill>
                <a:schemeClr val="tx1"/>
              </a:solidFill>
              <a:latin typeface="Arial" pitchFamily="34" charset="0"/>
              <a:cs typeface="Arial" pitchFamily="34" charset="0"/>
            </a:endParaRPr>
          </a:p>
        </p:txBody>
      </p:sp>
      <p:sp>
        <p:nvSpPr>
          <p:cNvPr id="12" name="Rectangle 11"/>
          <p:cNvSpPr/>
          <p:nvPr/>
        </p:nvSpPr>
        <p:spPr>
          <a:xfrm>
            <a:off x="2015848"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sisältö</a:t>
            </a:r>
            <a:r>
              <a:rPr lang="fi-FI" sz="1200" dirty="0">
                <a:solidFill>
                  <a:schemeClr val="tx1"/>
                </a:solidFill>
                <a:latin typeface="Arial" pitchFamily="34" charset="0"/>
                <a:cs typeface="Arial" pitchFamily="34" charset="0"/>
              </a:rPr>
              <a:t> </a:t>
            </a:r>
          </a:p>
          <a:p>
            <a:pPr algn="ctr"/>
            <a:r>
              <a:rPr lang="fi-FI" sz="1200" dirty="0">
                <a:solidFill>
                  <a:schemeClr val="tx1"/>
                </a:solidFill>
                <a:latin typeface="Arial" pitchFamily="34" charset="0"/>
                <a:cs typeface="Arial" pitchFamily="34" charset="0"/>
              </a:rPr>
              <a:t>Mitä?</a:t>
            </a:r>
          </a:p>
        </p:txBody>
      </p:sp>
      <p:sp>
        <p:nvSpPr>
          <p:cNvPr id="13" name="Rectangle 12"/>
          <p:cNvSpPr/>
          <p:nvPr/>
        </p:nvSpPr>
        <p:spPr>
          <a:xfrm>
            <a:off x="3780000"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Menetelmä ja Kuvaukset</a:t>
            </a:r>
          </a:p>
          <a:p>
            <a:pPr algn="ctr"/>
            <a:r>
              <a:rPr lang="fi-FI" sz="1200" dirty="0">
                <a:solidFill>
                  <a:schemeClr val="tx1"/>
                </a:solidFill>
                <a:latin typeface="Arial" pitchFamily="34" charset="0"/>
                <a:cs typeface="Arial" pitchFamily="34" charset="0"/>
              </a:rPr>
              <a:t>Miten?</a:t>
            </a:r>
          </a:p>
        </p:txBody>
      </p:sp>
      <p:sp>
        <p:nvSpPr>
          <p:cNvPr id="14" name="Rectangle 13"/>
          <p:cNvSpPr/>
          <p:nvPr/>
        </p:nvSpPr>
        <p:spPr>
          <a:xfrm>
            <a:off x="251696"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tavoitteet</a:t>
            </a:r>
          </a:p>
          <a:p>
            <a:pPr algn="ctr"/>
            <a:r>
              <a:rPr lang="fi-FI" sz="1200" dirty="0">
                <a:solidFill>
                  <a:schemeClr val="tx1"/>
                </a:solidFill>
                <a:latin typeface="Arial" pitchFamily="34" charset="0"/>
                <a:cs typeface="Arial" pitchFamily="34" charset="0"/>
              </a:rPr>
              <a:t>Miksi?</a:t>
            </a:r>
          </a:p>
        </p:txBody>
      </p:sp>
      <p:sp>
        <p:nvSpPr>
          <p:cNvPr id="16" name="Rectangle 15"/>
          <p:cNvSpPr/>
          <p:nvPr/>
        </p:nvSpPr>
        <p:spPr>
          <a:xfrm>
            <a:off x="7308304"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hallintamalli</a:t>
            </a:r>
          </a:p>
          <a:p>
            <a:pPr algn="ctr"/>
            <a:r>
              <a:rPr lang="fi-FI" sz="1200" dirty="0">
                <a:solidFill>
                  <a:schemeClr val="tx1"/>
                </a:solidFill>
                <a:latin typeface="Arial" pitchFamily="34" charset="0"/>
                <a:cs typeface="Arial" pitchFamily="34" charset="0"/>
              </a:rPr>
              <a:t>Kuka, missä, milloin?</a:t>
            </a:r>
          </a:p>
        </p:txBody>
      </p:sp>
      <p:sp>
        <p:nvSpPr>
          <p:cNvPr id="17" name="Rectangle 16"/>
          <p:cNvSpPr/>
          <p:nvPr/>
        </p:nvSpPr>
        <p:spPr>
          <a:xfrm>
            <a:off x="179512" y="3013712"/>
            <a:ext cx="8784000" cy="93610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Arial" pitchFamily="34" charset="0"/>
              <a:cs typeface="Arial" pitchFamily="34" charset="0"/>
            </a:endParaRPr>
          </a:p>
        </p:txBody>
      </p:sp>
      <p:sp>
        <p:nvSpPr>
          <p:cNvPr id="23" name="Folded Corner 22"/>
          <p:cNvSpPr/>
          <p:nvPr/>
        </p:nvSpPr>
        <p:spPr>
          <a:xfrm>
            <a:off x="251696" y="4184280"/>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Ote strategisista vaatimuksista ja palvelumalleista</a:t>
            </a:r>
          </a:p>
        </p:txBody>
      </p:sp>
      <p:sp>
        <p:nvSpPr>
          <p:cNvPr id="24" name="Folded Corner 23"/>
          <p:cNvSpPr/>
          <p:nvPr/>
        </p:nvSpPr>
        <p:spPr>
          <a:xfrm>
            <a:off x="2015848" y="4184280"/>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Tarvittavat</a:t>
            </a:r>
          </a:p>
          <a:p>
            <a:pPr algn="ctr"/>
            <a:r>
              <a:rPr lang="fi-FI" sz="1200" b="1" dirty="0">
                <a:solidFill>
                  <a:schemeClr val="tx1"/>
                </a:solidFill>
                <a:latin typeface="Arial" pitchFamily="34" charset="0"/>
                <a:cs typeface="Arial" pitchFamily="34" charset="0"/>
              </a:rPr>
              <a:t>kuvaukset ja tuotokset</a:t>
            </a:r>
          </a:p>
        </p:txBody>
      </p:sp>
      <p:sp>
        <p:nvSpPr>
          <p:cNvPr id="25" name="Folded Corner 24"/>
          <p:cNvSpPr/>
          <p:nvPr/>
        </p:nvSpPr>
        <p:spPr>
          <a:xfrm>
            <a:off x="3780000" y="4184781"/>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Vaiheistettu kehittämis-suunnitelma lähtötilasta tavoitetilaan</a:t>
            </a:r>
          </a:p>
        </p:txBody>
      </p:sp>
      <p:sp>
        <p:nvSpPr>
          <p:cNvPr id="3" name="Date Placeholder 2"/>
          <p:cNvSpPr>
            <a:spLocks noGrp="1"/>
          </p:cNvSpPr>
          <p:nvPr>
            <p:ph type="dt" sz="half" idx="10"/>
          </p:nvPr>
        </p:nvSpPr>
        <p:spPr/>
        <p:txBody>
          <a:bodyPr/>
          <a:lstStyle/>
          <a:p>
            <a:fld id="{E184FA06-65AD-4630-9CFB-5DA9F8FDC82D}"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35</a:t>
            </a:fld>
            <a:endParaRPr lang="fi-FI"/>
          </a:p>
        </p:txBody>
      </p:sp>
      <p:sp>
        <p:nvSpPr>
          <p:cNvPr id="15" name="Rectangle 14"/>
          <p:cNvSpPr/>
          <p:nvPr/>
        </p:nvSpPr>
        <p:spPr>
          <a:xfrm>
            <a:off x="5544152" y="3157800"/>
            <a:ext cx="1584000" cy="648000"/>
          </a:xfrm>
          <a:prstGeom prst="rect">
            <a:avLst/>
          </a:prstGeom>
          <a:ln w="38100">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Työkalut</a:t>
            </a:r>
          </a:p>
          <a:p>
            <a:pPr algn="ctr"/>
            <a:r>
              <a:rPr lang="fi-FI" sz="1200" dirty="0">
                <a:solidFill>
                  <a:schemeClr val="tx1"/>
                </a:solidFill>
                <a:latin typeface="Arial" pitchFamily="34" charset="0"/>
                <a:cs typeface="Arial" pitchFamily="34" charset="0"/>
              </a:rPr>
              <a:t>Millä?</a:t>
            </a:r>
          </a:p>
        </p:txBody>
      </p:sp>
      <p:pic>
        <p:nvPicPr>
          <p:cNvPr id="614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233" y="1547241"/>
            <a:ext cx="6594626" cy="4517117"/>
          </a:xfrm>
          <a:prstGeom prst="rect">
            <a:avLst/>
          </a:prstGeom>
          <a:solidFill>
            <a:schemeClr val="bg1"/>
          </a:solidFill>
          <a:ln w="38100">
            <a:solidFill>
              <a:srgbClr val="FF0000"/>
            </a:solidFill>
            <a:miter lim="800000"/>
            <a:headEnd/>
            <a:tailEnd/>
          </a:ln>
          <a:effectLst>
            <a:outerShdw blurRad="50800" dist="101600" dir="8100000" algn="tr" rotWithShape="0">
              <a:prstClr val="black">
                <a:alpha val="40000"/>
              </a:prstClr>
            </a:outerShdw>
          </a:effectLst>
          <a:extLst/>
        </p:spPr>
      </p:pic>
      <p:sp>
        <p:nvSpPr>
          <p:cNvPr id="26" name="Folded Corner 25"/>
          <p:cNvSpPr/>
          <p:nvPr/>
        </p:nvSpPr>
        <p:spPr>
          <a:xfrm>
            <a:off x="5544152" y="4194584"/>
            <a:ext cx="1584000" cy="1296000"/>
          </a:xfrm>
          <a:prstGeom prst="foldedCorner">
            <a:avLst/>
          </a:prstGeom>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 Suunnitelmien yhdenmukainen dokumentointi, keskittäminen ja kommunikointi</a:t>
            </a:r>
          </a:p>
        </p:txBody>
      </p:sp>
    </p:spTree>
    <p:extLst>
      <p:ext uri="{BB962C8B-B14F-4D97-AF65-F5344CB8AC3E}">
        <p14:creationId xmlns:p14="http://schemas.microsoft.com/office/powerpoint/2010/main" val="315715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145"/>
                                        </p:tgtEl>
                                        <p:attrNameLst>
                                          <p:attrName>style.visibility</p:attrName>
                                        </p:attrNameLst>
                                      </p:cBhvr>
                                      <p:to>
                                        <p:strVal val="visible"/>
                                      </p:to>
                                    </p:set>
                                    <p:anim calcmode="lin" valueType="num">
                                      <p:cBhvr>
                                        <p:cTn id="14" dur="1000" fill="hold"/>
                                        <p:tgtEl>
                                          <p:spTgt spid="6145"/>
                                        </p:tgtEl>
                                        <p:attrNameLst>
                                          <p:attrName>ppt_w</p:attrName>
                                        </p:attrNameLst>
                                      </p:cBhvr>
                                      <p:tavLst>
                                        <p:tav tm="0">
                                          <p:val>
                                            <p:fltVal val="0"/>
                                          </p:val>
                                        </p:tav>
                                        <p:tav tm="100000">
                                          <p:val>
                                            <p:strVal val="#ppt_w"/>
                                          </p:val>
                                        </p:tav>
                                      </p:tavLst>
                                    </p:anim>
                                    <p:anim calcmode="lin" valueType="num">
                                      <p:cBhvr>
                                        <p:cTn id="15" dur="1000" fill="hold"/>
                                        <p:tgtEl>
                                          <p:spTgt spid="6145"/>
                                        </p:tgtEl>
                                        <p:attrNameLst>
                                          <p:attrName>ppt_h</p:attrName>
                                        </p:attrNameLst>
                                      </p:cBhvr>
                                      <p:tavLst>
                                        <p:tav tm="0">
                                          <p:val>
                                            <p:fltVal val="0"/>
                                          </p:val>
                                        </p:tav>
                                        <p:tav tm="100000">
                                          <p:val>
                                            <p:strVal val="#ppt_h"/>
                                          </p:val>
                                        </p:tav>
                                      </p:tavLst>
                                    </p:anim>
                                    <p:anim calcmode="lin" valueType="num">
                                      <p:cBhvr>
                                        <p:cTn id="16" dur="1000" fill="hold"/>
                                        <p:tgtEl>
                                          <p:spTgt spid="6145"/>
                                        </p:tgtEl>
                                        <p:attrNameLst>
                                          <p:attrName>style.rotation</p:attrName>
                                        </p:attrNameLst>
                                      </p:cBhvr>
                                      <p:tavLst>
                                        <p:tav tm="0">
                                          <p:val>
                                            <p:fltVal val="90"/>
                                          </p:val>
                                        </p:tav>
                                        <p:tav tm="100000">
                                          <p:val>
                                            <p:fltVal val="0"/>
                                          </p:val>
                                        </p:tav>
                                      </p:tavLst>
                                    </p:anim>
                                    <p:animEffect transition="in" filter="fade">
                                      <p:cBhvr>
                                        <p:cTn id="17" dur="10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60814"/>
            <a:ext cx="8377113" cy="1008063"/>
          </a:xfrm>
        </p:spPr>
        <p:txBody>
          <a:bodyPr>
            <a:normAutofit fontScale="90000"/>
          </a:bodyPr>
          <a:lstStyle/>
          <a:p>
            <a:r>
              <a:rPr lang="fi-FI" dirty="0"/>
              <a:t>Strategisen muutoksen läpivienti operatiiviseen toimintaan – Kuka, missä, milloin ?</a:t>
            </a:r>
          </a:p>
        </p:txBody>
      </p:sp>
      <p:sp>
        <p:nvSpPr>
          <p:cNvPr id="11" name="Rectangle 10"/>
          <p:cNvSpPr/>
          <p:nvPr/>
        </p:nvSpPr>
        <p:spPr>
          <a:xfrm>
            <a:off x="107504" y="1674496"/>
            <a:ext cx="8928992" cy="2376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fi-FI" b="1" dirty="0">
                <a:solidFill>
                  <a:schemeClr val="bg1"/>
                </a:solidFill>
                <a:latin typeface="Arial" pitchFamily="34" charset="0"/>
                <a:cs typeface="Arial" pitchFamily="34" charset="0"/>
              </a:rPr>
              <a:t>Käytännönläheinen suunnittelumalli kokonaisarkkitehtuurilähtöiselle operatiivisen toiminnan kehittämiselle</a:t>
            </a:r>
            <a:endParaRPr lang="fi-FI" sz="2800" b="1" dirty="0">
              <a:solidFill>
                <a:schemeClr val="tx1"/>
              </a:solidFill>
              <a:latin typeface="Arial" pitchFamily="34" charset="0"/>
              <a:cs typeface="Arial" pitchFamily="34" charset="0"/>
            </a:endParaRPr>
          </a:p>
        </p:txBody>
      </p:sp>
      <p:sp>
        <p:nvSpPr>
          <p:cNvPr id="12" name="Rectangle 11"/>
          <p:cNvSpPr/>
          <p:nvPr/>
        </p:nvSpPr>
        <p:spPr>
          <a:xfrm>
            <a:off x="2015848"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sisältö</a:t>
            </a:r>
            <a:r>
              <a:rPr lang="fi-FI" sz="1200" dirty="0">
                <a:solidFill>
                  <a:schemeClr val="tx1"/>
                </a:solidFill>
                <a:latin typeface="Arial" pitchFamily="34" charset="0"/>
                <a:cs typeface="Arial" pitchFamily="34" charset="0"/>
              </a:rPr>
              <a:t> </a:t>
            </a:r>
          </a:p>
          <a:p>
            <a:pPr algn="ctr"/>
            <a:r>
              <a:rPr lang="fi-FI" sz="1200" dirty="0">
                <a:solidFill>
                  <a:schemeClr val="tx1"/>
                </a:solidFill>
                <a:latin typeface="Arial" pitchFamily="34" charset="0"/>
                <a:cs typeface="Arial" pitchFamily="34" charset="0"/>
              </a:rPr>
              <a:t>Mitä?</a:t>
            </a:r>
          </a:p>
        </p:txBody>
      </p:sp>
      <p:sp>
        <p:nvSpPr>
          <p:cNvPr id="13" name="Rectangle 12"/>
          <p:cNvSpPr/>
          <p:nvPr/>
        </p:nvSpPr>
        <p:spPr>
          <a:xfrm>
            <a:off x="3780000"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Menetelmä ja Kuvaukset</a:t>
            </a:r>
          </a:p>
          <a:p>
            <a:pPr algn="ctr"/>
            <a:r>
              <a:rPr lang="fi-FI" sz="1200" dirty="0">
                <a:solidFill>
                  <a:schemeClr val="tx1"/>
                </a:solidFill>
                <a:latin typeface="Arial" pitchFamily="34" charset="0"/>
                <a:cs typeface="Arial" pitchFamily="34" charset="0"/>
              </a:rPr>
              <a:t>Miten?</a:t>
            </a:r>
          </a:p>
        </p:txBody>
      </p:sp>
      <p:sp>
        <p:nvSpPr>
          <p:cNvPr id="14" name="Rectangle 13"/>
          <p:cNvSpPr/>
          <p:nvPr/>
        </p:nvSpPr>
        <p:spPr>
          <a:xfrm>
            <a:off x="251696"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tavoitteet</a:t>
            </a:r>
          </a:p>
          <a:p>
            <a:pPr algn="ctr"/>
            <a:r>
              <a:rPr lang="fi-FI" sz="1200" dirty="0">
                <a:solidFill>
                  <a:schemeClr val="tx1"/>
                </a:solidFill>
                <a:latin typeface="Arial" pitchFamily="34" charset="0"/>
                <a:cs typeface="Arial" pitchFamily="34" charset="0"/>
              </a:rPr>
              <a:t>Miksi?</a:t>
            </a:r>
          </a:p>
        </p:txBody>
      </p:sp>
      <p:sp>
        <p:nvSpPr>
          <p:cNvPr id="15" name="Rectangle 14"/>
          <p:cNvSpPr/>
          <p:nvPr/>
        </p:nvSpPr>
        <p:spPr>
          <a:xfrm>
            <a:off x="5544152" y="3157800"/>
            <a:ext cx="1584000" cy="64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Työkalut</a:t>
            </a:r>
          </a:p>
          <a:p>
            <a:pPr algn="ctr"/>
            <a:r>
              <a:rPr lang="fi-FI" sz="1200" dirty="0">
                <a:solidFill>
                  <a:schemeClr val="tx1"/>
                </a:solidFill>
                <a:latin typeface="Arial" pitchFamily="34" charset="0"/>
                <a:cs typeface="Arial" pitchFamily="34" charset="0"/>
              </a:rPr>
              <a:t>Millä?</a:t>
            </a:r>
          </a:p>
        </p:txBody>
      </p:sp>
      <p:sp>
        <p:nvSpPr>
          <p:cNvPr id="16" name="Rectangle 15"/>
          <p:cNvSpPr/>
          <p:nvPr/>
        </p:nvSpPr>
        <p:spPr>
          <a:xfrm>
            <a:off x="7308304" y="3157800"/>
            <a:ext cx="1584000" cy="648000"/>
          </a:xfrm>
          <a:prstGeom prst="rect">
            <a:avLst/>
          </a:prstGeom>
          <a:ln w="38100">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i-FI" sz="1200" b="1" cap="all" dirty="0">
                <a:solidFill>
                  <a:schemeClr val="tx1"/>
                </a:solidFill>
                <a:latin typeface="Arial" pitchFamily="34" charset="0"/>
                <a:cs typeface="Arial" pitchFamily="34" charset="0"/>
              </a:rPr>
              <a:t>hallintamalli</a:t>
            </a:r>
          </a:p>
          <a:p>
            <a:pPr algn="ctr"/>
            <a:r>
              <a:rPr lang="fi-FI" sz="1200" dirty="0">
                <a:solidFill>
                  <a:schemeClr val="tx1"/>
                </a:solidFill>
                <a:latin typeface="Arial" pitchFamily="34" charset="0"/>
                <a:cs typeface="Arial" pitchFamily="34" charset="0"/>
              </a:rPr>
              <a:t>Kuka, missä, milloin?</a:t>
            </a:r>
          </a:p>
        </p:txBody>
      </p:sp>
      <p:sp>
        <p:nvSpPr>
          <p:cNvPr id="17" name="Rectangle 16"/>
          <p:cNvSpPr/>
          <p:nvPr/>
        </p:nvSpPr>
        <p:spPr>
          <a:xfrm>
            <a:off x="179512" y="3013712"/>
            <a:ext cx="8784000" cy="93610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Arial" pitchFamily="34" charset="0"/>
              <a:cs typeface="Arial" pitchFamily="34" charset="0"/>
            </a:endParaRPr>
          </a:p>
        </p:txBody>
      </p:sp>
      <p:sp>
        <p:nvSpPr>
          <p:cNvPr id="23" name="Folded Corner 22"/>
          <p:cNvSpPr/>
          <p:nvPr/>
        </p:nvSpPr>
        <p:spPr>
          <a:xfrm>
            <a:off x="251696" y="4184280"/>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Ote strategisista vaatimuksista ja liiketoiminta-malleista</a:t>
            </a:r>
          </a:p>
        </p:txBody>
      </p:sp>
      <p:sp>
        <p:nvSpPr>
          <p:cNvPr id="24" name="Folded Corner 23"/>
          <p:cNvSpPr/>
          <p:nvPr/>
        </p:nvSpPr>
        <p:spPr>
          <a:xfrm>
            <a:off x="2015848" y="4184280"/>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Tarvittavat</a:t>
            </a:r>
          </a:p>
          <a:p>
            <a:pPr algn="ctr"/>
            <a:r>
              <a:rPr lang="fi-FI" sz="1200" b="1" dirty="0">
                <a:solidFill>
                  <a:schemeClr val="tx1"/>
                </a:solidFill>
                <a:latin typeface="Arial" pitchFamily="34" charset="0"/>
                <a:cs typeface="Arial" pitchFamily="34" charset="0"/>
              </a:rPr>
              <a:t>kuvaukset ja tuotokset</a:t>
            </a:r>
          </a:p>
        </p:txBody>
      </p:sp>
      <p:sp>
        <p:nvSpPr>
          <p:cNvPr id="25" name="Folded Corner 24"/>
          <p:cNvSpPr/>
          <p:nvPr/>
        </p:nvSpPr>
        <p:spPr>
          <a:xfrm>
            <a:off x="3780000" y="4184781"/>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Vaiheistettu kehittämis-suunnitelma lähtötilasta tavoitetilaan</a:t>
            </a:r>
          </a:p>
        </p:txBody>
      </p:sp>
      <p:sp>
        <p:nvSpPr>
          <p:cNvPr id="26" name="Folded Corner 25"/>
          <p:cNvSpPr/>
          <p:nvPr/>
        </p:nvSpPr>
        <p:spPr>
          <a:xfrm>
            <a:off x="5544152" y="4187297"/>
            <a:ext cx="1584000" cy="1296000"/>
          </a:xfrm>
          <a:prstGeom prst="foldedCorner">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 Suunnitelmien yhdenmukainen dokumentointi, keskittäminen ja kommunikointi</a:t>
            </a:r>
          </a:p>
        </p:txBody>
      </p:sp>
      <p:sp>
        <p:nvSpPr>
          <p:cNvPr id="27" name="Folded Corner 26"/>
          <p:cNvSpPr/>
          <p:nvPr/>
        </p:nvSpPr>
        <p:spPr>
          <a:xfrm>
            <a:off x="7308304" y="4184280"/>
            <a:ext cx="1584000" cy="1296000"/>
          </a:xfrm>
          <a:prstGeom prst="foldedCorner">
            <a:avLst/>
          </a:prstGeom>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200" b="1" dirty="0">
                <a:solidFill>
                  <a:schemeClr val="tx1"/>
                </a:solidFill>
                <a:latin typeface="Arial" pitchFamily="34" charset="0"/>
                <a:cs typeface="Arial" pitchFamily="34" charset="0"/>
              </a:rPr>
              <a:t>Organisoituminen ja muutoksen toimeenpano</a:t>
            </a:r>
          </a:p>
        </p:txBody>
      </p:sp>
      <p:sp>
        <p:nvSpPr>
          <p:cNvPr id="3" name="Date Placeholder 2"/>
          <p:cNvSpPr>
            <a:spLocks noGrp="1"/>
          </p:cNvSpPr>
          <p:nvPr>
            <p:ph type="dt" sz="half" idx="10"/>
          </p:nvPr>
        </p:nvSpPr>
        <p:spPr/>
        <p:txBody>
          <a:bodyPr/>
          <a:lstStyle/>
          <a:p>
            <a:fld id="{3CD51CCF-F2E7-4DDA-8088-468640AF2ECF}"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36</a:t>
            </a:fld>
            <a:endParaRPr lang="fi-FI"/>
          </a:p>
        </p:txBody>
      </p:sp>
      <p:pic>
        <p:nvPicPr>
          <p:cNvPr id="5" name="Picture 4"/>
          <p:cNvPicPr>
            <a:picLocks noChangeAspect="1"/>
          </p:cNvPicPr>
          <p:nvPr/>
        </p:nvPicPr>
        <p:blipFill>
          <a:blip r:embed="rId3"/>
          <a:stretch>
            <a:fillRect/>
          </a:stretch>
        </p:blipFill>
        <p:spPr>
          <a:xfrm>
            <a:off x="658761" y="2161746"/>
            <a:ext cx="6559467" cy="3859163"/>
          </a:xfrm>
          <a:prstGeom prst="rect">
            <a:avLst/>
          </a:prstGeom>
          <a:ln w="38100">
            <a:solidFill>
              <a:srgbClr val="FF0000"/>
            </a:solidFill>
          </a:ln>
          <a:effectLst>
            <a:outerShdw blurRad="50800" dist="101600" dir="8100000" algn="tr" rotWithShape="0">
              <a:prstClr val="black">
                <a:alpha val="40000"/>
              </a:prstClr>
            </a:outerShdw>
          </a:effectLst>
        </p:spPr>
      </p:pic>
    </p:spTree>
    <p:extLst>
      <p:ext uri="{BB962C8B-B14F-4D97-AF65-F5344CB8AC3E}">
        <p14:creationId xmlns:p14="http://schemas.microsoft.com/office/powerpoint/2010/main" val="80323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20409" y="6417351"/>
            <a:ext cx="726917" cy="167166"/>
          </a:xfrm>
        </p:spPr>
        <p:txBody>
          <a:bodyPr/>
          <a:lstStyle/>
          <a:p>
            <a:fld id="{03F1D692-E0A2-451D-A8DA-4AD73BAE9B3F}" type="datetime1">
              <a:rPr lang="fi-FI" smtClean="0"/>
              <a:t>11.5.2017</a:t>
            </a:fld>
            <a:endParaRPr lang="fi-FI" dirty="0"/>
          </a:p>
        </p:txBody>
      </p:sp>
      <p:sp>
        <p:nvSpPr>
          <p:cNvPr id="7" name="Slide Number Placeholder 6"/>
          <p:cNvSpPr>
            <a:spLocks noGrp="1"/>
          </p:cNvSpPr>
          <p:nvPr>
            <p:ph type="sldNum" sz="quarter" idx="11"/>
          </p:nvPr>
        </p:nvSpPr>
        <p:spPr>
          <a:xfrm>
            <a:off x="8468663" y="6412393"/>
            <a:ext cx="414342" cy="161540"/>
          </a:xfrm>
        </p:spPr>
        <p:txBody>
          <a:bodyPr/>
          <a:lstStyle/>
          <a:p>
            <a:fld id="{D1445509-8ED4-4F52-8BB2-3F9E164AAF11}" type="slidenum">
              <a:rPr lang="fi-FI" smtClean="0"/>
              <a:pPr/>
              <a:t>37</a:t>
            </a:fld>
            <a:endParaRPr lang="fi-FI"/>
          </a:p>
        </p:txBody>
      </p:sp>
      <p:sp>
        <p:nvSpPr>
          <p:cNvPr id="8" name="Title 1"/>
          <p:cNvSpPr>
            <a:spLocks noGrp="1"/>
          </p:cNvSpPr>
          <p:nvPr>
            <p:ph type="title"/>
          </p:nvPr>
        </p:nvSpPr>
        <p:spPr>
          <a:xfrm>
            <a:off x="596900" y="234951"/>
            <a:ext cx="7959725" cy="670306"/>
          </a:xfrm>
        </p:spPr>
        <p:txBody>
          <a:bodyPr/>
          <a:lstStyle/>
          <a:p>
            <a:pPr lvl="0"/>
            <a:r>
              <a:rPr lang="fi-FI" sz="3200" dirty="0"/>
              <a:t>Pohdinta- ja keskustelutuokio esitetyistä aiheista</a:t>
            </a:r>
          </a:p>
        </p:txBody>
      </p:sp>
      <p:sp>
        <p:nvSpPr>
          <p:cNvPr id="9" name="Content Placeholder 2"/>
          <p:cNvSpPr txBox="1">
            <a:spLocks/>
          </p:cNvSpPr>
          <p:nvPr/>
        </p:nvSpPr>
        <p:spPr bwMode="auto">
          <a:xfrm>
            <a:off x="333839" y="1087565"/>
            <a:ext cx="8677275" cy="18019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a:lstStyle>
          <a:p>
            <a:r>
              <a:rPr lang="fi-FI" sz="1800" b="1" kern="0" dirty="0"/>
              <a:t>JHS 179 – onko käytössä organisaatiosi KA-työssä?</a:t>
            </a:r>
          </a:p>
          <a:p>
            <a:r>
              <a:rPr lang="fi-FI" sz="1800" b="1" kern="0" dirty="0"/>
              <a:t>JHS 179 – onko auttanut strategian toimeenpanossa?</a:t>
            </a:r>
          </a:p>
          <a:p>
            <a:r>
              <a:rPr lang="fi-FI" sz="1800" b="1" kern="0" dirty="0"/>
              <a:t>JHS 179 – millaisiin kohteisiin käytetty?</a:t>
            </a:r>
          </a:p>
          <a:p>
            <a:r>
              <a:rPr lang="fi-FI" sz="1800" b="1" kern="0" dirty="0"/>
              <a:t>JHS 179 – miten sovellettu? millä välineillä?</a:t>
            </a:r>
          </a:p>
          <a:p>
            <a:r>
              <a:rPr lang="fi-FI" sz="1800" b="1" kern="0" dirty="0"/>
              <a:t>JHS 179 – onko hallintamalli luotu ja käytössä?</a:t>
            </a:r>
          </a:p>
          <a:p>
            <a:endParaRPr lang="fi-FI" sz="1800" b="1" kern="0" dirty="0"/>
          </a:p>
        </p:txBody>
      </p:sp>
      <p:pic>
        <p:nvPicPr>
          <p:cNvPr id="6" name="Picture 5"/>
          <p:cNvPicPr>
            <a:picLocks noChangeAspect="1"/>
          </p:cNvPicPr>
          <p:nvPr/>
        </p:nvPicPr>
        <p:blipFill>
          <a:blip r:embed="rId2"/>
          <a:stretch>
            <a:fillRect/>
          </a:stretch>
        </p:blipFill>
        <p:spPr>
          <a:xfrm>
            <a:off x="1272847" y="3144964"/>
            <a:ext cx="6580482" cy="2890076"/>
          </a:xfrm>
          <a:prstGeom prst="rect">
            <a:avLst/>
          </a:prstGeom>
        </p:spPr>
      </p:pic>
    </p:spTree>
    <p:extLst>
      <p:ext uri="{BB962C8B-B14F-4D97-AF65-F5344CB8AC3E}">
        <p14:creationId xmlns:p14="http://schemas.microsoft.com/office/powerpoint/2010/main" val="413311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972820"/>
          </a:xfrm>
        </p:spPr>
        <p:txBody>
          <a:bodyPr/>
          <a:lstStyle/>
          <a:p>
            <a:pPr lvl="0"/>
            <a:r>
              <a:rPr lang="fi-FI" sz="2800" dirty="0">
                <a:latin typeface="Arial" panose="020B0604020202020204" pitchFamily="34" charset="0"/>
                <a:cs typeface="Arial" panose="020B0604020202020204" pitchFamily="34" charset="0"/>
              </a:rPr>
              <a:t>Kyvykkyyspohjainen suunnittelu</a:t>
            </a:r>
            <a:br>
              <a:rPr lang="fi-FI" sz="2800" dirty="0"/>
            </a:br>
            <a:br>
              <a:rPr lang="fi-FI" sz="2800" dirty="0"/>
            </a:br>
            <a:endParaRPr lang="fi-FI" sz="2800" dirty="0"/>
          </a:p>
        </p:txBody>
      </p:sp>
      <p:sp>
        <p:nvSpPr>
          <p:cNvPr id="3" name="Text Placeholder 2"/>
          <p:cNvSpPr>
            <a:spLocks noGrp="1"/>
          </p:cNvSpPr>
          <p:nvPr>
            <p:ph type="body" idx="1"/>
          </p:nvPr>
        </p:nvSpPr>
        <p:spPr/>
        <p:txBody>
          <a:bodyPr/>
          <a:lstStyle/>
          <a:p>
            <a:r>
              <a:rPr lang="fi-FI" dirty="0"/>
              <a:t>11:15 - 12:00</a:t>
            </a:r>
          </a:p>
        </p:txBody>
      </p:sp>
      <p:sp>
        <p:nvSpPr>
          <p:cNvPr id="4" name="Date Placeholder 3"/>
          <p:cNvSpPr>
            <a:spLocks noGrp="1"/>
          </p:cNvSpPr>
          <p:nvPr>
            <p:ph type="dt" sz="half" idx="10"/>
          </p:nvPr>
        </p:nvSpPr>
        <p:spPr/>
        <p:txBody>
          <a:bodyPr/>
          <a:lstStyle/>
          <a:p>
            <a:fld id="{51666F4F-9816-401A-8C5B-9717F91DB1FB}"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38</a:t>
            </a:fld>
            <a:endParaRPr lang="fi-FI"/>
          </a:p>
        </p:txBody>
      </p:sp>
      <p:sp>
        <p:nvSpPr>
          <p:cNvPr id="6" name="Rectangle 5"/>
          <p:cNvSpPr/>
          <p:nvPr/>
        </p:nvSpPr>
        <p:spPr>
          <a:xfrm>
            <a:off x="722312" y="5242769"/>
            <a:ext cx="8342235" cy="923330"/>
          </a:xfrm>
          <a:prstGeom prst="rect">
            <a:avLst/>
          </a:prstGeom>
        </p:spPr>
        <p:txBody>
          <a:bodyPr wrap="square">
            <a:spAutoFit/>
          </a:bodyPr>
          <a:lstStyle/>
          <a:p>
            <a:r>
              <a:rPr lang="fi-FI" sz="1800" dirty="0"/>
              <a:t>Strategiasta liiketoimintamalliin ja kyvykkyyksiin, </a:t>
            </a:r>
          </a:p>
          <a:p>
            <a:r>
              <a:rPr lang="fi-FI" sz="1800" dirty="0"/>
              <a:t>liiketoimintamallista kehittämispaketteihin ja </a:t>
            </a:r>
          </a:p>
          <a:p>
            <a:r>
              <a:rPr lang="fi-FI" sz="1800" dirty="0"/>
              <a:t>kehittämispaketeista toiminnankehittämisen tiekartalle</a:t>
            </a:r>
          </a:p>
        </p:txBody>
      </p:sp>
    </p:spTree>
    <p:extLst>
      <p:ext uri="{BB962C8B-B14F-4D97-AF65-F5344CB8AC3E}">
        <p14:creationId xmlns:p14="http://schemas.microsoft.com/office/powerpoint/2010/main" val="229455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Toiminnan kehittämisen </a:t>
            </a:r>
            <a:r>
              <a:rPr lang="fi-FI" dirty="0"/>
              <a:t>vaikuttavuus</a:t>
            </a:r>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39</a:t>
            </a:fld>
            <a:endParaRPr lang="fi-FI"/>
          </a:p>
        </p:txBody>
      </p:sp>
      <p:sp>
        <p:nvSpPr>
          <p:cNvPr id="6" name="Text Box 3"/>
          <p:cNvSpPr txBox="1">
            <a:spLocks noChangeArrowheads="1"/>
          </p:cNvSpPr>
          <p:nvPr/>
        </p:nvSpPr>
        <p:spPr bwMode="auto">
          <a:xfrm>
            <a:off x="251520" y="4387458"/>
            <a:ext cx="1027845" cy="338554"/>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i-FI" sz="1600" dirty="0">
                <a:latin typeface="Arial" pitchFamily="34" charset="0"/>
                <a:cs typeface="Arial" pitchFamily="34" charset="0"/>
              </a:rPr>
              <a:t>Nykytaso</a:t>
            </a:r>
          </a:p>
        </p:txBody>
      </p:sp>
      <p:sp>
        <p:nvSpPr>
          <p:cNvPr id="7" name="Text Box 4"/>
          <p:cNvSpPr txBox="1">
            <a:spLocks noChangeArrowheads="1"/>
          </p:cNvSpPr>
          <p:nvPr/>
        </p:nvSpPr>
        <p:spPr bwMode="auto">
          <a:xfrm>
            <a:off x="450813" y="1434708"/>
            <a:ext cx="677173" cy="338554"/>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i-FI" sz="1600" dirty="0">
                <a:latin typeface="Arial" pitchFamily="34" charset="0"/>
                <a:cs typeface="Arial" pitchFamily="34" charset="0"/>
              </a:rPr>
              <a:t>Tulos</a:t>
            </a:r>
          </a:p>
        </p:txBody>
      </p:sp>
      <p:sp>
        <p:nvSpPr>
          <p:cNvPr id="8" name="Text Box 5"/>
          <p:cNvSpPr txBox="1">
            <a:spLocks noChangeArrowheads="1"/>
          </p:cNvSpPr>
          <p:nvPr/>
        </p:nvSpPr>
        <p:spPr bwMode="auto">
          <a:xfrm>
            <a:off x="4619831" y="363815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1600" dirty="0"/>
          </a:p>
        </p:txBody>
      </p:sp>
      <p:sp>
        <p:nvSpPr>
          <p:cNvPr id="9" name="Text Box 6"/>
          <p:cNvSpPr txBox="1">
            <a:spLocks noChangeArrowheads="1"/>
          </p:cNvSpPr>
          <p:nvPr/>
        </p:nvSpPr>
        <p:spPr bwMode="auto">
          <a:xfrm>
            <a:off x="6832562" y="5864254"/>
            <a:ext cx="582211" cy="338554"/>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i-FI" sz="1600" dirty="0">
                <a:latin typeface="Arial" pitchFamily="34" charset="0"/>
                <a:cs typeface="Arial" pitchFamily="34" charset="0"/>
              </a:rPr>
              <a:t>Aika</a:t>
            </a:r>
          </a:p>
        </p:txBody>
      </p:sp>
      <p:grpSp>
        <p:nvGrpSpPr>
          <p:cNvPr id="10" name="Group 7"/>
          <p:cNvGrpSpPr>
            <a:grpSpLocks/>
          </p:cNvGrpSpPr>
          <p:nvPr/>
        </p:nvGrpSpPr>
        <p:grpSpPr bwMode="auto">
          <a:xfrm>
            <a:off x="1448739" y="4819258"/>
            <a:ext cx="6049108" cy="719138"/>
            <a:chOff x="1034" y="2796"/>
            <a:chExt cx="4128" cy="453"/>
          </a:xfrm>
        </p:grpSpPr>
        <p:sp>
          <p:nvSpPr>
            <p:cNvPr id="11" name="Line 8"/>
            <p:cNvSpPr>
              <a:spLocks noChangeShapeType="1"/>
            </p:cNvSpPr>
            <p:nvPr/>
          </p:nvSpPr>
          <p:spPr bwMode="auto">
            <a:xfrm>
              <a:off x="1034" y="2796"/>
              <a:ext cx="4128" cy="453"/>
            </a:xfrm>
            <a:prstGeom prst="line">
              <a:avLst/>
            </a:prstGeom>
            <a:noFill/>
            <a:ln w="38100">
              <a:solidFill>
                <a:srgbClr val="FC04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12" name="Text Box 9"/>
            <p:cNvSpPr txBox="1">
              <a:spLocks noChangeArrowheads="1"/>
            </p:cNvSpPr>
            <p:nvPr/>
          </p:nvSpPr>
          <p:spPr bwMode="auto">
            <a:xfrm>
              <a:off x="4050" y="2918"/>
              <a:ext cx="1099" cy="213"/>
            </a:xfrm>
            <a:prstGeom prst="rect">
              <a:avLst/>
            </a:prstGeom>
            <a:no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i-FI" sz="1600" dirty="0">
                  <a:latin typeface="Arial" pitchFamily="34" charset="0"/>
                  <a:cs typeface="Arial" pitchFamily="34" charset="0"/>
                </a:rPr>
                <a:t>Ei tehdä mitään</a:t>
              </a:r>
            </a:p>
          </p:txBody>
        </p:sp>
      </p:grpSp>
      <p:grpSp>
        <p:nvGrpSpPr>
          <p:cNvPr id="13" name="Group 10"/>
          <p:cNvGrpSpPr>
            <a:grpSpLocks/>
          </p:cNvGrpSpPr>
          <p:nvPr/>
        </p:nvGrpSpPr>
        <p:grpSpPr bwMode="auto">
          <a:xfrm>
            <a:off x="1448739" y="4314434"/>
            <a:ext cx="6940061" cy="504825"/>
            <a:chOff x="1034" y="2478"/>
            <a:chExt cx="4736" cy="318"/>
          </a:xfrm>
        </p:grpSpPr>
        <p:sp>
          <p:nvSpPr>
            <p:cNvPr id="14" name="Line 11"/>
            <p:cNvSpPr>
              <a:spLocks noChangeShapeType="1"/>
            </p:cNvSpPr>
            <p:nvPr/>
          </p:nvSpPr>
          <p:spPr bwMode="auto">
            <a:xfrm flipV="1">
              <a:off x="1034" y="2750"/>
              <a:ext cx="3946" cy="46"/>
            </a:xfrm>
            <a:prstGeom prst="line">
              <a:avLst/>
            </a:prstGeom>
            <a:noFill/>
            <a:ln w="3810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15" name="Text Box 12"/>
            <p:cNvSpPr txBox="1">
              <a:spLocks noChangeArrowheads="1"/>
            </p:cNvSpPr>
            <p:nvPr/>
          </p:nvSpPr>
          <p:spPr bwMode="auto">
            <a:xfrm>
              <a:off x="4003" y="2478"/>
              <a:ext cx="1767" cy="213"/>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i-FI" sz="1600" dirty="0">
                  <a:latin typeface="Arial" pitchFamily="34" charset="0"/>
                  <a:cs typeface="Arial" pitchFamily="34" charset="0"/>
                </a:rPr>
                <a:t> Huolehditaan nykytasosta</a:t>
              </a:r>
            </a:p>
          </p:txBody>
        </p:sp>
      </p:grpSp>
      <p:grpSp>
        <p:nvGrpSpPr>
          <p:cNvPr id="16" name="Group 13"/>
          <p:cNvGrpSpPr>
            <a:grpSpLocks/>
          </p:cNvGrpSpPr>
          <p:nvPr/>
        </p:nvGrpSpPr>
        <p:grpSpPr bwMode="auto">
          <a:xfrm>
            <a:off x="1448738" y="3454400"/>
            <a:ext cx="7445622" cy="1364858"/>
            <a:chOff x="1034" y="1752"/>
            <a:chExt cx="5081" cy="1044"/>
          </a:xfrm>
        </p:grpSpPr>
        <p:sp>
          <p:nvSpPr>
            <p:cNvPr id="17" name="Line 14"/>
            <p:cNvSpPr>
              <a:spLocks noChangeShapeType="1"/>
            </p:cNvSpPr>
            <p:nvPr/>
          </p:nvSpPr>
          <p:spPr bwMode="auto">
            <a:xfrm flipV="1">
              <a:off x="1034" y="1752"/>
              <a:ext cx="3946" cy="1044"/>
            </a:xfrm>
            <a:prstGeom prst="line">
              <a:avLst/>
            </a:prstGeom>
            <a:noFill/>
            <a:ln w="38100">
              <a:solidFill>
                <a:srgbClr val="92D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18" name="Text Box 15"/>
            <p:cNvSpPr txBox="1">
              <a:spLocks noChangeArrowheads="1"/>
            </p:cNvSpPr>
            <p:nvPr/>
          </p:nvSpPr>
          <p:spPr bwMode="auto">
            <a:xfrm>
              <a:off x="4050" y="1979"/>
              <a:ext cx="2065" cy="368"/>
            </a:xfrm>
            <a:prstGeom prst="rect">
              <a:avLst/>
            </a:prstGeom>
            <a:no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fi-FI" sz="1600" dirty="0">
                  <a:latin typeface="Arial" pitchFamily="34" charset="0"/>
                  <a:cs typeface="Arial" pitchFamily="34" charset="0"/>
                </a:rPr>
                <a:t>Kehitetään yksittäisen osa-alueen toimintaa aktiivisesti</a:t>
              </a:r>
            </a:p>
          </p:txBody>
        </p:sp>
      </p:grpSp>
      <p:grpSp>
        <p:nvGrpSpPr>
          <p:cNvPr id="19" name="Group 16"/>
          <p:cNvGrpSpPr>
            <a:grpSpLocks/>
          </p:cNvGrpSpPr>
          <p:nvPr/>
        </p:nvGrpSpPr>
        <p:grpSpPr bwMode="auto">
          <a:xfrm>
            <a:off x="1448738" y="1325012"/>
            <a:ext cx="5874278" cy="3479801"/>
            <a:chOff x="1034" y="604"/>
            <a:chExt cx="5081" cy="2192"/>
          </a:xfrm>
        </p:grpSpPr>
        <p:sp>
          <p:nvSpPr>
            <p:cNvPr id="20" name="Line 17"/>
            <p:cNvSpPr>
              <a:spLocks noChangeShapeType="1"/>
            </p:cNvSpPr>
            <p:nvPr/>
          </p:nvSpPr>
          <p:spPr bwMode="auto">
            <a:xfrm flipV="1">
              <a:off x="1034" y="936"/>
              <a:ext cx="3765" cy="1860"/>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21" name="Text Box 18"/>
            <p:cNvSpPr txBox="1">
              <a:spLocks noChangeArrowheads="1"/>
            </p:cNvSpPr>
            <p:nvPr/>
          </p:nvSpPr>
          <p:spPr bwMode="auto">
            <a:xfrm>
              <a:off x="3509" y="604"/>
              <a:ext cx="2606" cy="368"/>
            </a:xfrm>
            <a:prstGeom prst="rect">
              <a:avLst/>
            </a:prstGeom>
            <a:no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i-FI" sz="1600" dirty="0">
                  <a:latin typeface="Arial" pitchFamily="34" charset="0"/>
                  <a:cs typeface="Arial" pitchFamily="34" charset="0"/>
                </a:rPr>
                <a:t>Kehitetään toimintaa kokonaisvaltaisesti</a:t>
              </a:r>
            </a:p>
            <a:p>
              <a:r>
                <a:rPr lang="fi-FI" sz="1600" dirty="0">
                  <a:latin typeface="Arial" pitchFamily="34" charset="0"/>
                  <a:cs typeface="Arial" pitchFamily="34" charset="0"/>
                </a:rPr>
                <a:t>strategisten tavoitteiden mukaisesti</a:t>
              </a:r>
            </a:p>
          </p:txBody>
        </p:sp>
      </p:grpSp>
      <p:grpSp>
        <p:nvGrpSpPr>
          <p:cNvPr id="22" name="Group 19"/>
          <p:cNvGrpSpPr>
            <a:grpSpLocks/>
          </p:cNvGrpSpPr>
          <p:nvPr/>
        </p:nvGrpSpPr>
        <p:grpSpPr bwMode="auto">
          <a:xfrm>
            <a:off x="1116097" y="1506146"/>
            <a:ext cx="6381750" cy="4248150"/>
            <a:chOff x="852" y="663"/>
            <a:chExt cx="4355" cy="2676"/>
          </a:xfrm>
        </p:grpSpPr>
        <p:sp>
          <p:nvSpPr>
            <p:cNvPr id="23" name="Line 20"/>
            <p:cNvSpPr>
              <a:spLocks noChangeShapeType="1"/>
            </p:cNvSpPr>
            <p:nvPr/>
          </p:nvSpPr>
          <p:spPr bwMode="auto">
            <a:xfrm>
              <a:off x="1079" y="663"/>
              <a:ext cx="0" cy="26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24" name="Line 21"/>
            <p:cNvSpPr>
              <a:spLocks noChangeShapeType="1"/>
            </p:cNvSpPr>
            <p:nvPr/>
          </p:nvSpPr>
          <p:spPr bwMode="auto">
            <a:xfrm rot="5400000">
              <a:off x="3143" y="1275"/>
              <a:ext cx="0" cy="41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25" name="Line 22"/>
            <p:cNvSpPr>
              <a:spLocks noChangeShapeType="1"/>
            </p:cNvSpPr>
            <p:nvPr/>
          </p:nvSpPr>
          <p:spPr bwMode="auto">
            <a:xfrm>
              <a:off x="852" y="2750"/>
              <a:ext cx="22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grpSp>
      <p:sp>
        <p:nvSpPr>
          <p:cNvPr id="27" name="Footer Placeholder 26"/>
          <p:cNvSpPr>
            <a:spLocks noGrp="1"/>
          </p:cNvSpPr>
          <p:nvPr>
            <p:ph type="ftr" sz="quarter" idx="12"/>
          </p:nvPr>
        </p:nvSpPr>
        <p:spPr>
          <a:xfrm>
            <a:off x="1448738" y="5850968"/>
            <a:ext cx="1684868" cy="365125"/>
          </a:xfrm>
        </p:spPr>
        <p:txBody>
          <a:bodyPr/>
          <a:lstStyle/>
          <a:p>
            <a:pPr algn="l"/>
            <a:r>
              <a:rPr lang="fi-FI" dirty="0" err="1">
                <a:solidFill>
                  <a:schemeClr val="tx1"/>
                </a:solidFill>
              </a:rPr>
              <a:t>Ref</a:t>
            </a:r>
            <a:r>
              <a:rPr lang="fi-FI" dirty="0">
                <a:solidFill>
                  <a:schemeClr val="tx1"/>
                </a:solidFill>
              </a:rPr>
              <a:t>: Kai Laamanen, </a:t>
            </a:r>
            <a:r>
              <a:rPr lang="fi-FI" dirty="0" err="1">
                <a:solidFill>
                  <a:schemeClr val="tx1"/>
                </a:solidFill>
              </a:rPr>
              <a:t>Innotiimi</a:t>
            </a:r>
            <a:endParaRPr lang="fi-FI" dirty="0">
              <a:solidFill>
                <a:schemeClr val="tx1"/>
              </a:solidFill>
            </a:endParaRPr>
          </a:p>
        </p:txBody>
      </p:sp>
    </p:spTree>
    <p:extLst>
      <p:ext uri="{BB962C8B-B14F-4D97-AF65-F5344CB8AC3E}">
        <p14:creationId xmlns:p14="http://schemas.microsoft.com/office/powerpoint/2010/main" val="24125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017" y="195384"/>
            <a:ext cx="7959725" cy="742461"/>
          </a:xfrm>
        </p:spPr>
        <p:txBody>
          <a:bodyPr>
            <a:normAutofit/>
          </a:bodyPr>
          <a:lstStyle/>
          <a:p>
            <a:r>
              <a:rPr lang="fi-FI" dirty="0"/>
              <a:t>Sisältö ja tavoite</a:t>
            </a:r>
          </a:p>
        </p:txBody>
      </p:sp>
      <p:sp>
        <p:nvSpPr>
          <p:cNvPr id="3" name="Content Placeholder 2"/>
          <p:cNvSpPr>
            <a:spLocks noGrp="1"/>
          </p:cNvSpPr>
          <p:nvPr>
            <p:ph idx="1"/>
          </p:nvPr>
        </p:nvSpPr>
        <p:spPr>
          <a:xfrm>
            <a:off x="437661" y="937845"/>
            <a:ext cx="8596923" cy="5289219"/>
          </a:xfrm>
        </p:spPr>
        <p:txBody>
          <a:bodyPr>
            <a:noAutofit/>
          </a:bodyPr>
          <a:lstStyle/>
          <a:p>
            <a:r>
              <a:rPr lang="fi-FI" sz="2000" dirty="0"/>
              <a:t>Valmennuksessa syvennytään, kuinka organisaation toimintaa käytännössä kehitetään ja suunnitellaan </a:t>
            </a:r>
            <a:r>
              <a:rPr lang="fi-FI" sz="2000" u="sng" dirty="0"/>
              <a:t>strategialähtöisesti </a:t>
            </a:r>
            <a:r>
              <a:rPr lang="fi-FI" sz="2000" dirty="0"/>
              <a:t>kokonaisarkkitehtuurin avulla. </a:t>
            </a:r>
          </a:p>
          <a:p>
            <a:r>
              <a:rPr lang="fi-FI" sz="2000" dirty="0"/>
              <a:t>Valmennuksessa tarkastellaan erityisesti organisaation toiminnan kehittämiseksi </a:t>
            </a:r>
            <a:r>
              <a:rPr lang="fi-FI" sz="2000" u="sng" dirty="0"/>
              <a:t>tarvittavien kyvykkyyksien ja kehittämiskohteiden </a:t>
            </a:r>
            <a:r>
              <a:rPr lang="fi-FI" sz="2000" dirty="0"/>
              <a:t>tunnistamista sekä </a:t>
            </a:r>
            <a:r>
              <a:rPr lang="fi-FI" sz="2000" u="sng" dirty="0"/>
              <a:t>kehittämistoimenpiteiden toteuttamista ja hallintaa </a:t>
            </a:r>
            <a:r>
              <a:rPr lang="fi-FI" sz="2000" dirty="0"/>
              <a:t>kokonaisarkkitehtuurin tukemana.</a:t>
            </a:r>
          </a:p>
          <a:p>
            <a:r>
              <a:rPr lang="fi-FI" sz="2000" dirty="0"/>
              <a:t>Valmennus auttaa sinua ymmärtämään</a:t>
            </a:r>
          </a:p>
          <a:p>
            <a:pPr lvl="1"/>
            <a:r>
              <a:rPr lang="fi-FI" sz="1800" dirty="0"/>
              <a:t>Julkisen hallinnon kokonaisarkkitehtuurin rakenteen ja sisällön (JHKA 2.0)</a:t>
            </a:r>
          </a:p>
          <a:p>
            <a:pPr lvl="1"/>
            <a:r>
              <a:rPr lang="fi-FI" sz="1800" dirty="0"/>
              <a:t>KA-suunnittelumenetelmän vakiinnuttaminen (JHS179 2.0)</a:t>
            </a:r>
          </a:p>
          <a:p>
            <a:pPr lvl="1"/>
            <a:r>
              <a:rPr lang="fi-FI" sz="1800" dirty="0"/>
              <a:t>Strategialähtöisen kyvykkyyspohjaisen suunnittelun (JHS179 2.0)</a:t>
            </a:r>
          </a:p>
          <a:p>
            <a:endParaRPr lang="fi-FI" sz="2000" dirty="0"/>
          </a:p>
          <a:p>
            <a:endParaRPr lang="fi-FI" sz="2000" dirty="0"/>
          </a:p>
          <a:p>
            <a:endParaRPr lang="fi-FI" sz="2000" dirty="0"/>
          </a:p>
          <a:p>
            <a:r>
              <a:rPr lang="fi-FI" sz="2000" dirty="0"/>
              <a:t>Valmennus sopii KA-työssä hieman pidemmälle ehtineille.</a:t>
            </a:r>
          </a:p>
        </p:txBody>
      </p:sp>
      <p:sp>
        <p:nvSpPr>
          <p:cNvPr id="4" name="Date Placeholder 3"/>
          <p:cNvSpPr>
            <a:spLocks noGrp="1"/>
          </p:cNvSpPr>
          <p:nvPr>
            <p:ph type="dt" sz="half" idx="10"/>
          </p:nvPr>
        </p:nvSpPr>
        <p:spPr/>
        <p:txBody>
          <a:bodyPr/>
          <a:lstStyle/>
          <a:p>
            <a:fld id="{6DE6CFD0-4832-4E4F-BED5-550F8C607488}" type="datetime1">
              <a:rPr lang="fi-FI" smtClean="0"/>
              <a:t>11.5.2017</a:t>
            </a:fld>
            <a:endParaRPr lang="fi-FI" dirty="0"/>
          </a:p>
        </p:txBody>
      </p:sp>
      <p:sp>
        <p:nvSpPr>
          <p:cNvPr id="7" name="Slide Number Placeholder 6"/>
          <p:cNvSpPr>
            <a:spLocks noGrp="1"/>
          </p:cNvSpPr>
          <p:nvPr>
            <p:ph type="sldNum" sz="quarter" idx="11"/>
          </p:nvPr>
        </p:nvSpPr>
        <p:spPr/>
        <p:txBody>
          <a:bodyPr/>
          <a:lstStyle/>
          <a:p>
            <a:fld id="{D1445509-8ED4-4F52-8BB2-3F9E164AAF11}" type="slidenum">
              <a:rPr lang="fi-FI" smtClean="0"/>
              <a:pPr/>
              <a:t>4</a:t>
            </a:fld>
            <a:endParaRPr lang="fi-FI"/>
          </a:p>
        </p:txBody>
      </p:sp>
    </p:spTree>
    <p:extLst>
      <p:ext uri="{BB962C8B-B14F-4D97-AF65-F5344CB8AC3E}">
        <p14:creationId xmlns:p14="http://schemas.microsoft.com/office/powerpoint/2010/main" val="3494783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Operatiivisen toiminnan kehittäminen</a:t>
            </a:r>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40</a:t>
            </a:fld>
            <a:endParaRPr lang="fi-FI"/>
          </a:p>
        </p:txBody>
      </p:sp>
      <p:grpSp>
        <p:nvGrpSpPr>
          <p:cNvPr id="3" name="Group 2"/>
          <p:cNvGrpSpPr/>
          <p:nvPr/>
        </p:nvGrpSpPr>
        <p:grpSpPr>
          <a:xfrm>
            <a:off x="841667" y="3080654"/>
            <a:ext cx="1727361" cy="1234044"/>
            <a:chOff x="841668" y="3080654"/>
            <a:chExt cx="1656000" cy="1234044"/>
          </a:xfrm>
        </p:grpSpPr>
        <p:pic>
          <p:nvPicPr>
            <p:cNvPr id="7" name="Picture 2" descr="C:\Users\miinurm\AppData\Local\Microsoft\Windows\Temporary Internet Files\Content.IE5\L6LIB3NB\MP9004228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359" y="3102676"/>
              <a:ext cx="1458955" cy="1212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TextBox 7"/>
            <p:cNvSpPr txBox="1"/>
            <p:nvPr/>
          </p:nvSpPr>
          <p:spPr>
            <a:xfrm>
              <a:off x="841668" y="3080654"/>
              <a:ext cx="1656000" cy="1212022"/>
            </a:xfrm>
            <a:prstGeom prst="rect">
              <a:avLst/>
            </a:prstGeom>
            <a:noFill/>
          </p:spPr>
          <p:txBody>
            <a:bodyPr wrap="square"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ctr">
                <a:defRPr b="1">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fi-FI" sz="1900" spc="50" dirty="0">
                  <a:ln w="11430"/>
                  <a:solidFill>
                    <a:schemeClr val="tx1"/>
                  </a:solidFill>
                  <a:effectLst>
                    <a:outerShdw blurRad="76200" dist="50800" dir="5400000" algn="tl" rotWithShape="0">
                      <a:srgbClr val="000000">
                        <a:alpha val="65000"/>
                      </a:srgbClr>
                    </a:outerShdw>
                  </a:effectLst>
                </a:rPr>
                <a:t>Strategia ja liiketoiminta-mallit</a:t>
              </a:r>
              <a:endParaRPr lang="en-US" sz="1900" spc="50" dirty="0">
                <a:ln w="11430"/>
                <a:solidFill>
                  <a:schemeClr val="tx1"/>
                </a:solidFill>
                <a:effectLst>
                  <a:outerShdw blurRad="76200" dist="50800" dir="5400000" algn="tl" rotWithShape="0">
                    <a:srgbClr val="000000">
                      <a:alpha val="65000"/>
                    </a:srgbClr>
                  </a:outerShdw>
                </a:effectLst>
              </a:endParaRPr>
            </a:p>
          </p:txBody>
        </p:sp>
      </p:grpSp>
      <p:sp>
        <p:nvSpPr>
          <p:cNvPr id="12" name="Right Arrow 11"/>
          <p:cNvSpPr/>
          <p:nvPr/>
        </p:nvSpPr>
        <p:spPr>
          <a:xfrm>
            <a:off x="2409155" y="3587539"/>
            <a:ext cx="4848629" cy="363647"/>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itchFamily="34" charset="0"/>
              <a:cs typeface="Arial" pitchFamily="34" charset="0"/>
            </a:endParaRPr>
          </a:p>
        </p:txBody>
      </p:sp>
      <p:cxnSp>
        <p:nvCxnSpPr>
          <p:cNvPr id="22" name="Elbow Connector 21"/>
          <p:cNvCxnSpPr/>
          <p:nvPr/>
        </p:nvCxnSpPr>
        <p:spPr>
          <a:xfrm rot="16200000" flipV="1">
            <a:off x="5879280" y="1118160"/>
            <a:ext cx="10689" cy="3969031"/>
          </a:xfrm>
          <a:prstGeom prst="bentConnector3">
            <a:avLst>
              <a:gd name="adj1" fmla="val 1800000"/>
            </a:avLst>
          </a:prstGeom>
          <a:ln>
            <a:tailEnd type="triangle" w="lg" len="med"/>
          </a:ln>
        </p:spPr>
        <p:style>
          <a:lnRef idx="3">
            <a:schemeClr val="accent3"/>
          </a:lnRef>
          <a:fillRef idx="0">
            <a:schemeClr val="accent3"/>
          </a:fillRef>
          <a:effectRef idx="2">
            <a:schemeClr val="accent3"/>
          </a:effectRef>
          <a:fontRef idx="minor">
            <a:schemeClr val="tx1"/>
          </a:fontRef>
        </p:style>
      </p:cxnSp>
      <p:sp>
        <p:nvSpPr>
          <p:cNvPr id="23" name="TextBox 22"/>
          <p:cNvSpPr txBox="1"/>
          <p:nvPr/>
        </p:nvSpPr>
        <p:spPr>
          <a:xfrm>
            <a:off x="4409079" y="2656456"/>
            <a:ext cx="3087512" cy="276999"/>
          </a:xfrm>
          <a:prstGeom prst="rect">
            <a:avLst/>
          </a:prstGeom>
          <a:noFill/>
        </p:spPr>
        <p:txBody>
          <a:bodyPr wrap="none" rtlCol="0">
            <a:spAutoFit/>
          </a:bodyPr>
          <a:lstStyle/>
          <a:p>
            <a:r>
              <a:rPr lang="fi-FI" sz="1200" b="1" dirty="0">
                <a:solidFill>
                  <a:schemeClr val="accent3"/>
                </a:solidFill>
                <a:latin typeface="Arial" pitchFamily="34" charset="0"/>
                <a:cs typeface="Arial" pitchFamily="34" charset="0"/>
              </a:rPr>
              <a:t>Tuotteisiin ja palveluihin liittyvä palaute</a:t>
            </a:r>
            <a:endParaRPr lang="en-US" sz="1200" b="1" dirty="0">
              <a:solidFill>
                <a:schemeClr val="accent3"/>
              </a:solidFill>
              <a:latin typeface="Arial" pitchFamily="34" charset="0"/>
              <a:cs typeface="Arial" pitchFamily="34" charset="0"/>
            </a:endParaRPr>
          </a:p>
        </p:txBody>
      </p:sp>
      <p:cxnSp>
        <p:nvCxnSpPr>
          <p:cNvPr id="24" name="Elbow Connector 23"/>
          <p:cNvCxnSpPr>
            <a:endCxn id="11" idx="3"/>
          </p:cNvCxnSpPr>
          <p:nvPr/>
        </p:nvCxnSpPr>
        <p:spPr>
          <a:xfrm rot="5400000">
            <a:off x="4756245" y="4366592"/>
            <a:ext cx="1283215" cy="1179427"/>
          </a:xfrm>
          <a:prstGeom prst="bentConnector2">
            <a:avLst/>
          </a:prstGeom>
          <a:ln>
            <a:tailEnd type="triangle" w="lg" len="med"/>
          </a:ln>
        </p:spPr>
        <p:style>
          <a:lnRef idx="3">
            <a:schemeClr val="accent4"/>
          </a:lnRef>
          <a:fillRef idx="0">
            <a:schemeClr val="accent4"/>
          </a:fillRef>
          <a:effectRef idx="2">
            <a:schemeClr val="accent4"/>
          </a:effectRef>
          <a:fontRef idx="minor">
            <a:schemeClr val="tx1"/>
          </a:fontRef>
        </p:style>
      </p:cxnSp>
      <p:cxnSp>
        <p:nvCxnSpPr>
          <p:cNvPr id="25" name="Elbow Connector 24"/>
          <p:cNvCxnSpPr>
            <a:stCxn id="8" idx="2"/>
            <a:endCxn id="11" idx="1"/>
          </p:cNvCxnSpPr>
          <p:nvPr/>
        </p:nvCxnSpPr>
        <p:spPr>
          <a:xfrm rot="16200000" flipH="1">
            <a:off x="1693496" y="4304527"/>
            <a:ext cx="1305237" cy="1281533"/>
          </a:xfrm>
          <a:prstGeom prst="bentConnector2">
            <a:avLst/>
          </a:prstGeom>
          <a:ln>
            <a:tailEnd type="triangle" w="lg" len="med"/>
          </a:ln>
        </p:spPr>
        <p:style>
          <a:lnRef idx="3">
            <a:schemeClr val="accent4"/>
          </a:lnRef>
          <a:fillRef idx="0">
            <a:schemeClr val="accent4"/>
          </a:fillRef>
          <a:effectRef idx="2">
            <a:schemeClr val="accent4"/>
          </a:effectRef>
          <a:fontRef idx="minor">
            <a:schemeClr val="tx1"/>
          </a:fontRef>
        </p:style>
      </p:cxnSp>
      <p:cxnSp>
        <p:nvCxnSpPr>
          <p:cNvPr id="26" name="Straight Arrow Connector 25"/>
          <p:cNvCxnSpPr>
            <a:stCxn id="10" idx="0"/>
          </p:cNvCxnSpPr>
          <p:nvPr/>
        </p:nvCxnSpPr>
        <p:spPr>
          <a:xfrm flipH="1" flipV="1">
            <a:off x="3894764" y="4314698"/>
            <a:ext cx="2746" cy="675522"/>
          </a:xfrm>
          <a:prstGeom prst="straightConnector1">
            <a:avLst/>
          </a:prstGeom>
          <a:ln>
            <a:tailEnd type="triangle" w="lg" len="med"/>
          </a:ln>
        </p:spPr>
        <p:style>
          <a:lnRef idx="3">
            <a:schemeClr val="accent4"/>
          </a:lnRef>
          <a:fillRef idx="0">
            <a:schemeClr val="accent4"/>
          </a:fillRef>
          <a:effectRef idx="2">
            <a:schemeClr val="accent4"/>
          </a:effectRef>
          <a:fontRef idx="minor">
            <a:schemeClr val="tx1"/>
          </a:fontRef>
        </p:style>
      </p:cxnSp>
      <p:sp>
        <p:nvSpPr>
          <p:cNvPr id="27" name="TextBox 26"/>
          <p:cNvSpPr txBox="1"/>
          <p:nvPr/>
        </p:nvSpPr>
        <p:spPr>
          <a:xfrm>
            <a:off x="1763744" y="5156079"/>
            <a:ext cx="1080812" cy="461665"/>
          </a:xfrm>
          <a:prstGeom prst="rect">
            <a:avLst/>
          </a:prstGeom>
          <a:noFill/>
        </p:spPr>
        <p:txBody>
          <a:bodyPr wrap="square" rtlCol="0">
            <a:spAutoFit/>
          </a:bodyPr>
          <a:lstStyle/>
          <a:p>
            <a:pPr algn="ctr"/>
            <a:r>
              <a:rPr lang="fi-FI" sz="1200" b="1" dirty="0">
                <a:solidFill>
                  <a:schemeClr val="accent4"/>
                </a:solidFill>
                <a:latin typeface="Arial" pitchFamily="34" charset="0"/>
                <a:cs typeface="Arial" pitchFamily="34" charset="0"/>
              </a:rPr>
              <a:t>Kyvykkyys-vaatimukset</a:t>
            </a:r>
            <a:endParaRPr lang="en-US" sz="1200" b="1" dirty="0">
              <a:solidFill>
                <a:schemeClr val="accent4"/>
              </a:solidFill>
              <a:latin typeface="Arial" pitchFamily="34" charset="0"/>
              <a:cs typeface="Arial" pitchFamily="34" charset="0"/>
            </a:endParaRPr>
          </a:p>
        </p:txBody>
      </p:sp>
      <p:sp>
        <p:nvSpPr>
          <p:cNvPr id="28" name="TextBox 27"/>
          <p:cNvSpPr txBox="1"/>
          <p:nvPr/>
        </p:nvSpPr>
        <p:spPr>
          <a:xfrm>
            <a:off x="3902683" y="4370095"/>
            <a:ext cx="1902827" cy="646331"/>
          </a:xfrm>
          <a:prstGeom prst="rect">
            <a:avLst/>
          </a:prstGeom>
          <a:noFill/>
        </p:spPr>
        <p:txBody>
          <a:bodyPr wrap="square" rtlCol="0">
            <a:spAutoFit/>
          </a:bodyPr>
          <a:lstStyle/>
          <a:p>
            <a:r>
              <a:rPr lang="fi-FI" sz="1200" b="1" dirty="0">
                <a:solidFill>
                  <a:schemeClr val="accent4"/>
                </a:solidFill>
                <a:latin typeface="Arial" pitchFamily="34" charset="0"/>
                <a:cs typeface="Arial" pitchFamily="34" charset="0"/>
              </a:rPr>
              <a:t>Kyvykkyysvaatimusten ohjaamat operatiivisen toiminnan parannukset</a:t>
            </a:r>
            <a:endParaRPr lang="en-US" sz="1200" b="1" dirty="0">
              <a:solidFill>
                <a:schemeClr val="accent4"/>
              </a:solidFill>
              <a:latin typeface="Arial" pitchFamily="34" charset="0"/>
              <a:cs typeface="Arial" pitchFamily="34" charset="0"/>
            </a:endParaRPr>
          </a:p>
        </p:txBody>
      </p:sp>
      <p:cxnSp>
        <p:nvCxnSpPr>
          <p:cNvPr id="29" name="Elbow Connector 28"/>
          <p:cNvCxnSpPr>
            <a:endCxn id="10" idx="3"/>
          </p:cNvCxnSpPr>
          <p:nvPr/>
        </p:nvCxnSpPr>
        <p:spPr>
          <a:xfrm rot="5400000">
            <a:off x="5695201" y="3427636"/>
            <a:ext cx="1281533" cy="3055657"/>
          </a:xfrm>
          <a:prstGeom prst="bentConnector2">
            <a:avLst/>
          </a:prstGeom>
          <a:ln>
            <a:tailEnd type="triangle" w="lg" len="med"/>
          </a:ln>
        </p:spPr>
        <p:style>
          <a:lnRef idx="3">
            <a:schemeClr val="accent4"/>
          </a:lnRef>
          <a:fillRef idx="0">
            <a:schemeClr val="accent4"/>
          </a:fillRef>
          <a:effectRef idx="2">
            <a:schemeClr val="accent4"/>
          </a:effectRef>
          <a:fontRef idx="minor">
            <a:schemeClr val="tx1"/>
          </a:fontRef>
        </p:style>
      </p:cxnSp>
      <p:sp>
        <p:nvSpPr>
          <p:cNvPr id="30" name="TextBox 29"/>
          <p:cNvSpPr txBox="1"/>
          <p:nvPr/>
        </p:nvSpPr>
        <p:spPr>
          <a:xfrm>
            <a:off x="4833334" y="5642927"/>
            <a:ext cx="3204424" cy="276999"/>
          </a:xfrm>
          <a:prstGeom prst="rect">
            <a:avLst/>
          </a:prstGeom>
          <a:noFill/>
        </p:spPr>
        <p:txBody>
          <a:bodyPr wrap="square" rtlCol="0">
            <a:spAutoFit/>
          </a:bodyPr>
          <a:lstStyle>
            <a:defPPr>
              <a:defRPr lang="en-US"/>
            </a:defPPr>
            <a:lvl1pPr algn="ctr">
              <a:defRPr sz="1400">
                <a:latin typeface="Arial" pitchFamily="34" charset="0"/>
                <a:cs typeface="Arial" pitchFamily="34" charset="0"/>
              </a:defRPr>
            </a:lvl1pPr>
          </a:lstStyle>
          <a:p>
            <a:r>
              <a:rPr lang="fi-FI" sz="1200" b="1" dirty="0">
                <a:solidFill>
                  <a:schemeClr val="accent4"/>
                </a:solidFill>
              </a:rPr>
              <a:t>Operatiiviseen toimintaan liittyvä palaute</a:t>
            </a:r>
          </a:p>
        </p:txBody>
      </p:sp>
      <p:grpSp>
        <p:nvGrpSpPr>
          <p:cNvPr id="31" name="Group 30"/>
          <p:cNvGrpSpPr/>
          <p:nvPr/>
        </p:nvGrpSpPr>
        <p:grpSpPr>
          <a:xfrm>
            <a:off x="1316312" y="975724"/>
            <a:ext cx="6034959" cy="1755346"/>
            <a:chOff x="1403648" y="1127859"/>
            <a:chExt cx="3816424" cy="1755346"/>
          </a:xfrm>
        </p:grpSpPr>
        <p:sp>
          <p:nvSpPr>
            <p:cNvPr id="32" name="Cloud 31"/>
            <p:cNvSpPr/>
            <p:nvPr/>
          </p:nvSpPr>
          <p:spPr>
            <a:xfrm>
              <a:off x="1403648" y="1127859"/>
              <a:ext cx="3816424" cy="1437045"/>
            </a:xfrm>
            <a:prstGeom prst="cloud">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dirty="0">
                <a:latin typeface="Arial" pitchFamily="34" charset="0"/>
                <a:cs typeface="Arial" pitchFamily="34" charset="0"/>
              </a:endParaRPr>
            </a:p>
            <a:p>
              <a:pPr algn="ctr"/>
              <a:r>
                <a:rPr lang="fi-FI" sz="1600" b="1" dirty="0">
                  <a:latin typeface="Arial" pitchFamily="34" charset="0"/>
                  <a:cs typeface="Arial" pitchFamily="34" charset="0"/>
                </a:rPr>
                <a:t>TOIMINTAYMPÄRISTÖ</a:t>
              </a:r>
              <a:endParaRPr lang="fi-FI" sz="1200" b="1" dirty="0">
                <a:latin typeface="Arial" pitchFamily="34" charset="0"/>
                <a:cs typeface="Arial" pitchFamily="34" charset="0"/>
              </a:endParaRPr>
            </a:p>
            <a:p>
              <a:pPr algn="ctr"/>
              <a:r>
                <a:rPr lang="fi-FI" sz="1200" dirty="0">
                  <a:latin typeface="Arial" pitchFamily="34" charset="0"/>
                  <a:cs typeface="Arial" pitchFamily="34" charset="0"/>
                </a:rPr>
                <a:t>• Poliittinen • Taloudellinen • Sosiaalinen</a:t>
              </a:r>
            </a:p>
            <a:p>
              <a:pPr algn="ctr"/>
              <a:r>
                <a:rPr lang="fi-FI" sz="1200" dirty="0">
                  <a:latin typeface="Arial" pitchFamily="34" charset="0"/>
                  <a:cs typeface="Arial" pitchFamily="34" charset="0"/>
                </a:rPr>
                <a:t>• Teknologinen • Ekologinen • Juridinen • Kv-kilpailukyky</a:t>
              </a:r>
              <a:endParaRPr lang="en-US" sz="1200" dirty="0">
                <a:latin typeface="Arial" pitchFamily="34" charset="0"/>
                <a:cs typeface="Arial" pitchFamily="34" charset="0"/>
              </a:endParaRPr>
            </a:p>
          </p:txBody>
        </p:sp>
        <p:sp>
          <p:nvSpPr>
            <p:cNvPr id="33" name="TextBox 32"/>
            <p:cNvSpPr txBox="1"/>
            <p:nvPr/>
          </p:nvSpPr>
          <p:spPr>
            <a:xfrm>
              <a:off x="1645599" y="2606206"/>
              <a:ext cx="857527" cy="276999"/>
            </a:xfrm>
            <a:prstGeom prst="rect">
              <a:avLst/>
            </a:prstGeom>
            <a:noFill/>
          </p:spPr>
          <p:txBody>
            <a:bodyPr wrap="square" rtlCol="0">
              <a:spAutoFit/>
            </a:bodyPr>
            <a:lstStyle/>
            <a:p>
              <a:r>
                <a:rPr lang="fi-FI" sz="1200" b="1" dirty="0">
                  <a:solidFill>
                    <a:schemeClr val="tx2"/>
                  </a:solidFill>
                  <a:latin typeface="Arial" pitchFamily="34" charset="0"/>
                  <a:cs typeface="Arial" pitchFamily="34" charset="0"/>
                </a:rPr>
                <a:t>Muutospaine</a:t>
              </a:r>
              <a:endParaRPr lang="en-US" sz="1200" b="1" dirty="0">
                <a:solidFill>
                  <a:schemeClr val="tx2"/>
                </a:solidFill>
                <a:latin typeface="Arial" pitchFamily="34" charset="0"/>
                <a:cs typeface="Arial" pitchFamily="34" charset="0"/>
              </a:endParaRPr>
            </a:p>
          </p:txBody>
        </p:sp>
      </p:grpSp>
      <p:cxnSp>
        <p:nvCxnSpPr>
          <p:cNvPr id="36" name="Straight Arrow Connector 35"/>
          <p:cNvCxnSpPr>
            <a:endCxn id="8" idx="0"/>
          </p:cNvCxnSpPr>
          <p:nvPr/>
        </p:nvCxnSpPr>
        <p:spPr>
          <a:xfrm>
            <a:off x="1694496" y="2196745"/>
            <a:ext cx="10852" cy="883909"/>
          </a:xfrm>
          <a:prstGeom prst="straightConnector1">
            <a:avLst/>
          </a:prstGeom>
          <a:ln>
            <a:solidFill>
              <a:schemeClr val="tx2"/>
            </a:solidFill>
            <a:tailEnd type="triangle" w="lg" len="med"/>
          </a:ln>
        </p:spPr>
        <p:style>
          <a:lnRef idx="3">
            <a:schemeClr val="accent4"/>
          </a:lnRef>
          <a:fillRef idx="0">
            <a:schemeClr val="accent4"/>
          </a:fillRef>
          <a:effectRef idx="2">
            <a:schemeClr val="accent4"/>
          </a:effectRef>
          <a:fontRef idx="minor">
            <a:schemeClr val="tx1"/>
          </a:fontRef>
        </p:style>
      </p:cxnSp>
      <p:grpSp>
        <p:nvGrpSpPr>
          <p:cNvPr id="6" name="Group 5"/>
          <p:cNvGrpSpPr/>
          <p:nvPr/>
        </p:nvGrpSpPr>
        <p:grpSpPr>
          <a:xfrm>
            <a:off x="2996752" y="3080654"/>
            <a:ext cx="1836717" cy="1224000"/>
            <a:chOff x="2996752" y="3080654"/>
            <a:chExt cx="1836717" cy="1224000"/>
          </a:xfrm>
        </p:grpSpPr>
        <p:pic>
          <p:nvPicPr>
            <p:cNvPr id="3077" name="Picture 5" descr="C:\Users\miinurm\AppData\Local\Microsoft\Windows\Temporary Internet Files\Content.IE5\PBG1C9B4\MP90040043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752" y="3080654"/>
              <a:ext cx="1836717" cy="12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1" name="TextBox 20"/>
            <p:cNvSpPr txBox="1"/>
            <p:nvPr/>
          </p:nvSpPr>
          <p:spPr>
            <a:xfrm>
              <a:off x="3075841" y="3368617"/>
              <a:ext cx="1641504" cy="720081"/>
            </a:xfrm>
            <a:prstGeom prst="rect">
              <a:avLst/>
            </a:prstGeom>
            <a:noFill/>
          </p:spPr>
          <p:txBody>
            <a:bodyPr wrap="square"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i-FI" sz="1900" b="1" spc="50" dirty="0" err="1">
                  <a:ln w="11430"/>
                  <a:effectLst>
                    <a:outerShdw blurRad="76200" dist="50800" dir="5400000" algn="tl" rotWithShape="0">
                      <a:srgbClr val="000000">
                        <a:alpha val="65000"/>
                      </a:srgbClr>
                    </a:outerShdw>
                  </a:effectLst>
                  <a:latin typeface="Arial" pitchFamily="34" charset="0"/>
                  <a:cs typeface="Arial" pitchFamily="34" charset="0"/>
                </a:rPr>
                <a:t>Operatiivi-nen</a:t>
              </a:r>
              <a:r>
                <a:rPr lang="fi-FI" sz="1900" b="1" spc="50" dirty="0">
                  <a:ln w="11430"/>
                  <a:effectLst>
                    <a:outerShdw blurRad="76200" dist="50800" dir="5400000" algn="tl" rotWithShape="0">
                      <a:srgbClr val="000000">
                        <a:alpha val="65000"/>
                      </a:srgbClr>
                    </a:outerShdw>
                  </a:effectLst>
                  <a:latin typeface="Arial" pitchFamily="34" charset="0"/>
                  <a:cs typeface="Arial" pitchFamily="34" charset="0"/>
                </a:rPr>
                <a:t> toiminta</a:t>
              </a:r>
            </a:p>
          </p:txBody>
        </p:sp>
      </p:grpSp>
      <p:grpSp>
        <p:nvGrpSpPr>
          <p:cNvPr id="13" name="Group 12"/>
          <p:cNvGrpSpPr/>
          <p:nvPr/>
        </p:nvGrpSpPr>
        <p:grpSpPr>
          <a:xfrm>
            <a:off x="5071855" y="3080654"/>
            <a:ext cx="1831421" cy="1224000"/>
            <a:chOff x="5071855" y="3080654"/>
            <a:chExt cx="1831421" cy="1224000"/>
          </a:xfrm>
        </p:grpSpPr>
        <p:pic>
          <p:nvPicPr>
            <p:cNvPr id="3074" name="Picture 2" descr="C:\Users\miinurm\AppData\Local\Microsoft\Windows\Temporary Internet Files\Content.IE5\CQA6Q9C1\MP90028934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855" y="3080654"/>
              <a:ext cx="1831421" cy="12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8" name="TextBox 17"/>
            <p:cNvSpPr txBox="1"/>
            <p:nvPr/>
          </p:nvSpPr>
          <p:spPr>
            <a:xfrm>
              <a:off x="5380372" y="3296609"/>
              <a:ext cx="1214386" cy="864097"/>
            </a:xfrm>
            <a:prstGeom prst="rect">
              <a:avLst/>
            </a:prstGeom>
            <a:noFill/>
          </p:spPr>
          <p:txBody>
            <a:bodyPr wrap="square"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ctr">
                <a:defRPr b="1">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fi-FI" sz="1900" spc="50" dirty="0">
                  <a:ln w="11430"/>
                  <a:solidFill>
                    <a:schemeClr val="tx1"/>
                  </a:solidFill>
                  <a:effectLst>
                    <a:outerShdw blurRad="76200" dist="50800" dir="5400000" algn="tl" rotWithShape="0">
                      <a:srgbClr val="000000">
                        <a:alpha val="65000"/>
                      </a:srgbClr>
                    </a:outerShdw>
                  </a:effectLst>
                </a:rPr>
                <a:t>Palvelut </a:t>
              </a:r>
              <a:endParaRPr lang="en-US" sz="1900" spc="50" dirty="0">
                <a:ln w="11430"/>
                <a:solidFill>
                  <a:schemeClr val="tx1"/>
                </a:solidFill>
                <a:effectLst>
                  <a:outerShdw blurRad="76200" dist="50800" dir="5400000" algn="tl" rotWithShape="0">
                    <a:srgbClr val="000000">
                      <a:alpha val="65000"/>
                    </a:srgbClr>
                  </a:outerShdw>
                </a:effectLst>
              </a:endParaRPr>
            </a:p>
          </p:txBody>
        </p:sp>
      </p:grpSp>
      <p:grpSp>
        <p:nvGrpSpPr>
          <p:cNvPr id="14" name="Group 13"/>
          <p:cNvGrpSpPr/>
          <p:nvPr/>
        </p:nvGrpSpPr>
        <p:grpSpPr>
          <a:xfrm>
            <a:off x="7251796" y="3080654"/>
            <a:ext cx="1224000" cy="1224000"/>
            <a:chOff x="7251796" y="3080654"/>
            <a:chExt cx="1224000" cy="1224000"/>
          </a:xfrm>
        </p:grpSpPr>
        <p:pic>
          <p:nvPicPr>
            <p:cNvPr id="3076" name="Picture 4" descr="C:\Users\miinurm\AppData\Local\Microsoft\Windows\Temporary Internet Files\Content.IE5\5MEVW2IJ\MP90042304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1796" y="3080654"/>
              <a:ext cx="1224000" cy="12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TextBox 14"/>
            <p:cNvSpPr txBox="1"/>
            <p:nvPr/>
          </p:nvSpPr>
          <p:spPr>
            <a:xfrm>
              <a:off x="7257783" y="3296609"/>
              <a:ext cx="1212023" cy="792090"/>
            </a:xfrm>
            <a:prstGeom prst="rect">
              <a:avLst/>
            </a:prstGeom>
            <a:noFill/>
          </p:spPr>
          <p:txBody>
            <a:bodyPr wrap="square"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ctr">
                <a:defRPr b="1">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fi-FI" sz="1900" spc="50" dirty="0">
                  <a:ln w="11430"/>
                  <a:solidFill>
                    <a:schemeClr val="tx1"/>
                  </a:solidFill>
                  <a:effectLst>
                    <a:outerShdw blurRad="76200" dist="50800" dir="5400000" algn="tl" rotWithShape="0">
                      <a:srgbClr val="000000">
                        <a:alpha val="65000"/>
                      </a:srgbClr>
                    </a:outerShdw>
                  </a:effectLst>
                </a:rPr>
                <a:t>Asiakas</a:t>
              </a:r>
              <a:endParaRPr lang="en-US" sz="1900" spc="50" dirty="0">
                <a:ln w="11430"/>
                <a:solidFill>
                  <a:schemeClr val="tx1"/>
                </a:solidFill>
                <a:effectLst>
                  <a:outerShdw blurRad="76200" dist="50800" dir="5400000" algn="tl" rotWithShape="0">
                    <a:srgbClr val="000000">
                      <a:alpha val="65000"/>
                    </a:srgbClr>
                  </a:outerShdw>
                </a:effectLst>
              </a:endParaRPr>
            </a:p>
          </p:txBody>
        </p:sp>
      </p:grpSp>
      <p:grpSp>
        <p:nvGrpSpPr>
          <p:cNvPr id="16" name="Group 15"/>
          <p:cNvGrpSpPr/>
          <p:nvPr/>
        </p:nvGrpSpPr>
        <p:grpSpPr>
          <a:xfrm>
            <a:off x="2986881" y="4990220"/>
            <a:ext cx="1821257" cy="1212022"/>
            <a:chOff x="2986881" y="4990220"/>
            <a:chExt cx="1821257" cy="1212022"/>
          </a:xfrm>
        </p:grpSpPr>
        <p:pic>
          <p:nvPicPr>
            <p:cNvPr id="10" name="Picture 4" descr="C:\Users\miinurm\AppData\Local\Microsoft\Windows\Temporary Internet Files\Content.IE5\WKWR0BUR\MP90044308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6881" y="4990220"/>
              <a:ext cx="1821257" cy="1212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TextBox 10"/>
            <p:cNvSpPr txBox="1"/>
            <p:nvPr/>
          </p:nvSpPr>
          <p:spPr>
            <a:xfrm>
              <a:off x="2986881" y="5065592"/>
              <a:ext cx="1821257" cy="1064641"/>
            </a:xfrm>
            <a:prstGeom prst="rect">
              <a:avLst/>
            </a:prstGeom>
            <a:noFill/>
          </p:spPr>
          <p:txBody>
            <a:bodyPr wrap="square"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fi-FI"/>
              </a:defPPr>
              <a:lvl1pPr algn="ctr">
                <a:defRPr sz="1600" b="1" spc="50">
                  <a:ln w="11430"/>
                  <a:effectLst>
                    <a:outerShdw blurRad="76200" dist="50800" dir="5400000" algn="tl" rotWithShape="0">
                      <a:srgbClr val="000000">
                        <a:alpha val="65000"/>
                      </a:srgbClr>
                    </a:outerShdw>
                  </a:effectLst>
                  <a:latin typeface="Arial" pitchFamily="34" charset="0"/>
                  <a:cs typeface="Arial" pitchFamily="34" charset="0"/>
                </a:defRPr>
              </a:lvl1pPr>
            </a:lstStyle>
            <a:p>
              <a:r>
                <a:rPr lang="fi-FI" sz="1900" dirty="0"/>
                <a:t>Operatiivisen toiminnan kehittäminen</a:t>
              </a:r>
              <a:endParaRPr lang="en-US" sz="1900" dirty="0"/>
            </a:p>
          </p:txBody>
        </p:sp>
      </p:grpSp>
    </p:spTree>
    <p:extLst>
      <p:ext uri="{BB962C8B-B14F-4D97-AF65-F5344CB8AC3E}">
        <p14:creationId xmlns:p14="http://schemas.microsoft.com/office/powerpoint/2010/main" val="47722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up)">
                                      <p:cBhvr>
                                        <p:cTn id="56" dur="500"/>
                                        <p:tgtEl>
                                          <p:spTgt spid="24"/>
                                        </p:tgtEl>
                                      </p:cBhvr>
                                    </p:animEffect>
                                  </p:childTnLst>
                                </p:cTn>
                              </p:par>
                              <p:par>
                                <p:cTn id="57" presetID="22" presetClass="entr" presetSubtype="1"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2500"/>
                            </p:stCondLst>
                            <p:childTnLst>
                              <p:par>
                                <p:cTn id="65" presetID="22" presetClass="entr" presetSubtype="4"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7" grpId="0"/>
      <p:bldP spid="28"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1008063"/>
          </a:xfrm>
        </p:spPr>
        <p:txBody>
          <a:bodyPr/>
          <a:lstStyle/>
          <a:p>
            <a:r>
              <a:rPr lang="fi-FI" dirty="0"/>
              <a:t>Kokonaisarkkitehtuurin suunnittelu, hallinta ja toteutus</a:t>
            </a:r>
          </a:p>
        </p:txBody>
      </p:sp>
      <p:sp>
        <p:nvSpPr>
          <p:cNvPr id="4" name="Date Placeholder 3"/>
          <p:cNvSpPr>
            <a:spLocks noGrp="1"/>
          </p:cNvSpPr>
          <p:nvPr>
            <p:ph type="dt" sz="half" idx="10"/>
          </p:nvPr>
        </p:nvSpPr>
        <p:spPr/>
        <p:txBody>
          <a:bodyPr/>
          <a:lstStyle/>
          <a:p>
            <a:fld id="{FFF134F6-BE47-43C2-BFDD-D4ADEF515282}"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41</a:t>
            </a:fld>
            <a:endParaRPr lang="fi-FI"/>
          </a:p>
        </p:txBody>
      </p:sp>
      <p:pic>
        <p:nvPicPr>
          <p:cNvPr id="2050" name="Picture 2" descr="graphic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672" y="1326084"/>
            <a:ext cx="7218653" cy="48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62673" y="2196241"/>
            <a:ext cx="7218653" cy="360000"/>
          </a:xfrm>
          <a:prstGeom prst="rect">
            <a:avLst/>
          </a:prstGeom>
          <a:pattFill prst="horzBrick">
            <a:fgClr>
              <a:schemeClr val="bg1"/>
            </a:fgClr>
            <a:bgClr>
              <a:srgbClr val="C00000"/>
            </a:bgClr>
          </a:pattFill>
          <a:ln>
            <a:solidFill>
              <a:schemeClr val="bg1"/>
            </a:solidFill>
          </a:ln>
          <a:scene3d>
            <a:camera prst="orthographicFront">
              <a:rot lat="0" lon="0" rev="0"/>
            </a:camera>
            <a:lightRig rig="threePt" dir="t"/>
          </a:scene3d>
          <a:sp3d extrusionH="381000" contourW="12700">
            <a:extrusionClr>
              <a:srgbClr val="C000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nchorCtr="1"/>
          <a:lstStyle/>
          <a:p>
            <a:pPr algn="ctr"/>
            <a:r>
              <a:rPr lang="fi-FI" sz="2800" b="1" dirty="0">
                <a:solidFill>
                  <a:schemeClr val="tx1"/>
                </a:solidFill>
                <a:latin typeface="Arial" panose="020B0604020202020204" pitchFamily="34" charset="0"/>
                <a:cs typeface="Arial" panose="020B0604020202020204" pitchFamily="34" charset="0"/>
              </a:rPr>
              <a:t>Kielimuuri</a:t>
            </a:r>
          </a:p>
        </p:txBody>
      </p:sp>
      <p:sp>
        <p:nvSpPr>
          <p:cNvPr id="8" name="Rectangle 7"/>
          <p:cNvSpPr/>
          <p:nvPr/>
        </p:nvSpPr>
        <p:spPr>
          <a:xfrm>
            <a:off x="1124907" y="3231732"/>
            <a:ext cx="1080000" cy="72000"/>
          </a:xfrm>
          <a:prstGeom prst="rect">
            <a:avLst/>
          </a:prstGeom>
          <a:pattFill prst="horzBrick">
            <a:fgClr>
              <a:schemeClr val="bg1"/>
            </a:fgClr>
            <a:bgClr>
              <a:srgbClr val="C00000"/>
            </a:bgClr>
          </a:pattFill>
          <a:ln>
            <a:solidFill>
              <a:schemeClr val="bg1"/>
            </a:solidFill>
          </a:ln>
          <a:scene3d>
            <a:camera prst="orthographicFront">
              <a:rot lat="0" lon="0" rev="0"/>
            </a:camera>
            <a:lightRig rig="threePt" dir="t"/>
          </a:scene3d>
          <a:sp3d extrusionH="381000" contourW="12700">
            <a:extrusionClr>
              <a:srgbClr val="C000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nchorCtr="1"/>
          <a:lstStyle/>
          <a:p>
            <a:pPr algn="ctr"/>
            <a:endParaRPr lang="fi-FI" sz="28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1124907" y="3452956"/>
            <a:ext cx="1080000" cy="72000"/>
          </a:xfrm>
          <a:prstGeom prst="rect">
            <a:avLst/>
          </a:prstGeom>
          <a:pattFill prst="horzBrick">
            <a:fgClr>
              <a:schemeClr val="bg1"/>
            </a:fgClr>
            <a:bgClr>
              <a:srgbClr val="C00000"/>
            </a:bgClr>
          </a:pattFill>
          <a:ln>
            <a:solidFill>
              <a:schemeClr val="bg1"/>
            </a:solidFill>
          </a:ln>
          <a:scene3d>
            <a:camera prst="orthographicFront">
              <a:rot lat="0" lon="0" rev="0"/>
            </a:camera>
            <a:lightRig rig="threePt" dir="t"/>
          </a:scene3d>
          <a:sp3d extrusionH="381000" contourW="12700">
            <a:extrusionClr>
              <a:srgbClr val="C000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nchorCtr="1"/>
          <a:lstStyle/>
          <a:p>
            <a:pPr algn="ctr"/>
            <a:endParaRPr lang="fi-FI" sz="2800" b="1"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1124907" y="3738084"/>
            <a:ext cx="1080000" cy="72000"/>
          </a:xfrm>
          <a:prstGeom prst="rect">
            <a:avLst/>
          </a:prstGeom>
          <a:pattFill prst="horzBrick">
            <a:fgClr>
              <a:schemeClr val="bg1"/>
            </a:fgClr>
            <a:bgClr>
              <a:srgbClr val="C00000"/>
            </a:bgClr>
          </a:pattFill>
          <a:ln>
            <a:solidFill>
              <a:schemeClr val="bg1"/>
            </a:solidFill>
          </a:ln>
          <a:scene3d>
            <a:camera prst="orthographicFront">
              <a:rot lat="0" lon="0" rev="0"/>
            </a:camera>
            <a:lightRig rig="threePt" dir="t"/>
          </a:scene3d>
          <a:sp3d extrusionH="381000" contourW="12700">
            <a:extrusionClr>
              <a:srgbClr val="C000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nchorCtr="1"/>
          <a:lstStyle/>
          <a:p>
            <a:pPr algn="ctr"/>
            <a:endParaRPr lang="fi-FI" sz="28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4089333" y="3307310"/>
            <a:ext cx="3888000" cy="144000"/>
          </a:xfrm>
          <a:prstGeom prst="rect">
            <a:avLst/>
          </a:prstGeom>
          <a:pattFill prst="horzBrick">
            <a:fgClr>
              <a:schemeClr val="bg1"/>
            </a:fgClr>
            <a:bgClr>
              <a:srgbClr val="C00000"/>
            </a:bgClr>
          </a:pattFill>
          <a:ln>
            <a:solidFill>
              <a:schemeClr val="bg1"/>
            </a:solidFill>
          </a:ln>
          <a:scene3d>
            <a:camera prst="orthographicFront">
              <a:rot lat="0" lon="0" rev="0"/>
            </a:camera>
            <a:lightRig rig="threePt" dir="t"/>
          </a:scene3d>
          <a:sp3d extrusionH="381000" contourW="12700">
            <a:extrusionClr>
              <a:srgbClr val="C000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nchorCtr="1"/>
          <a:lstStyle/>
          <a:p>
            <a:pPr algn="ctr"/>
            <a:endParaRPr lang="fi-FI"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99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ro-B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82" y="2709000"/>
            <a:ext cx="1210084" cy="14400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3568871" y="892367"/>
            <a:ext cx="3118369" cy="1564395"/>
          </a:xfrm>
          <a:prstGeom prst="cloudCallout">
            <a:avLst>
              <a:gd name="adj1" fmla="val 17755"/>
              <a:gd name="adj2" fmla="val 75839"/>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fi-FI" sz="1600" dirty="0">
                <a:solidFill>
                  <a:schemeClr val="tx1"/>
                </a:solidFill>
                <a:latin typeface="Arial" panose="020B0604020202020204" pitchFamily="34" charset="0"/>
                <a:cs typeface="Arial" panose="020B0604020202020204" pitchFamily="34" charset="0"/>
              </a:rPr>
              <a:t>Prosessit, JHS, Tiedot, JHKA, Järjestelmät, ITIL, Teknologia, COBIT, TOGAF, BPMN, ...</a:t>
            </a:r>
            <a:endParaRPr lang="en-US" sz="1600"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00405" y="152401"/>
            <a:ext cx="8520067" cy="968375"/>
          </a:xfrm>
        </p:spPr>
        <p:txBody>
          <a:bodyPr>
            <a:noAutofit/>
          </a:bodyPr>
          <a:lstStyle/>
          <a:p>
            <a:r>
              <a:rPr lang="fi-FI" b="0" dirty="0">
                <a:latin typeface="Arial" panose="020B0604020202020204" pitchFamily="34" charset="0"/>
                <a:cs typeface="Arial" panose="020B0604020202020204" pitchFamily="34" charset="0"/>
              </a:rPr>
              <a:t>”</a:t>
            </a:r>
            <a:r>
              <a:rPr lang="fi-FI" b="0" dirty="0" err="1">
                <a:latin typeface="Arial" panose="020B0604020202020204" pitchFamily="34" charset="0"/>
                <a:cs typeface="Arial" panose="020B0604020202020204" pitchFamily="34" charset="0"/>
              </a:rPr>
              <a:t>Clash</a:t>
            </a:r>
            <a:r>
              <a:rPr lang="fi-FI" b="0" dirty="0">
                <a:latin typeface="Arial" panose="020B0604020202020204" pitchFamily="34" charset="0"/>
                <a:cs typeface="Arial" panose="020B0604020202020204" pitchFamily="34" charset="0"/>
              </a:rPr>
              <a:t> of </a:t>
            </a:r>
            <a:r>
              <a:rPr lang="fi-FI" b="0" dirty="0" err="1">
                <a:latin typeface="Arial" panose="020B0604020202020204" pitchFamily="34" charset="0"/>
                <a:cs typeface="Arial" panose="020B0604020202020204" pitchFamily="34" charset="0"/>
              </a:rPr>
              <a:t>Clans</a:t>
            </a:r>
            <a:r>
              <a:rPr lang="fi-FI" b="0" dirty="0">
                <a:latin typeface="Arial" panose="020B0604020202020204" pitchFamily="34" charset="0"/>
                <a:cs typeface="Arial" panose="020B0604020202020204" pitchFamily="34" charset="0"/>
              </a:rPr>
              <a:t>”</a:t>
            </a:r>
            <a:endParaRPr lang="en-US" b="0" dirty="0">
              <a:latin typeface="Arial" panose="020B0604020202020204" pitchFamily="34" charset="0"/>
              <a:cs typeface="Arial" panose="020B0604020202020204" pitchFamily="34" charset="0"/>
            </a:endParaRPr>
          </a:p>
        </p:txBody>
      </p:sp>
      <p:sp>
        <p:nvSpPr>
          <p:cNvPr id="6" name="Rectangle 5"/>
          <p:cNvSpPr/>
          <p:nvPr/>
        </p:nvSpPr>
        <p:spPr>
          <a:xfrm>
            <a:off x="2199649" y="2709000"/>
            <a:ext cx="3460929" cy="1440000"/>
          </a:xfrm>
          <a:prstGeom prst="rect">
            <a:avLst/>
          </a:prstGeom>
          <a:pattFill prst="horzBrick">
            <a:fgClr>
              <a:schemeClr val="bg1"/>
            </a:fgClr>
            <a:bgClr>
              <a:srgbClr val="C00000"/>
            </a:bgClr>
          </a:pattFill>
          <a:ln>
            <a:solidFill>
              <a:schemeClr val="bg1"/>
            </a:solidFill>
          </a:ln>
          <a:scene3d>
            <a:camera prst="orthographicFront">
              <a:rot lat="600000" lon="19800000" rev="0"/>
            </a:camera>
            <a:lightRig rig="threePt" dir="t"/>
          </a:scene3d>
          <a:sp3d extrusionH="381000" contourW="12700">
            <a:extrusionClr>
              <a:srgbClr val="C000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nchorCtr="1"/>
          <a:lstStyle/>
          <a:p>
            <a:pPr algn="ctr"/>
            <a:r>
              <a:rPr lang="fi-FI" b="1" dirty="0">
                <a:solidFill>
                  <a:schemeClr val="tx1"/>
                </a:solidFill>
                <a:latin typeface="Arial" panose="020B0604020202020204" pitchFamily="34" charset="0"/>
                <a:cs typeface="Arial" panose="020B0604020202020204" pitchFamily="34" charset="0"/>
              </a:rPr>
              <a:t>Kuvaamistapojen kirjavuus ja siitä johtuva kielimuuri</a:t>
            </a:r>
            <a:endParaRPr lang="en-US" b="1" dirty="0">
              <a:solidFill>
                <a:schemeClr val="tx1"/>
              </a:solidFill>
              <a:latin typeface="Arial" panose="020B0604020202020204" pitchFamily="34" charset="0"/>
              <a:cs typeface="Arial" panose="020B0604020202020204" pitchFamily="34" charset="0"/>
            </a:endParaRPr>
          </a:p>
        </p:txBody>
      </p:sp>
      <p:sp>
        <p:nvSpPr>
          <p:cNvPr id="14" name="TextBox 13"/>
          <p:cNvSpPr txBox="1"/>
          <p:nvPr/>
        </p:nvSpPr>
        <p:spPr>
          <a:xfrm>
            <a:off x="51781" y="4181939"/>
            <a:ext cx="3439971" cy="461661"/>
          </a:xfrm>
          <a:prstGeom prst="rect">
            <a:avLst/>
          </a:prstGeom>
          <a:noFill/>
        </p:spPr>
        <p:txBody>
          <a:bodyPr wrap="none" lIns="91435" tIns="45718" rIns="91435" bIns="45718" rtlCol="0">
            <a:spAutoFit/>
          </a:bodyPr>
          <a:lstStyle/>
          <a:p>
            <a:r>
              <a:rPr lang="fi-FI" sz="2400" b="1" dirty="0">
                <a:latin typeface="Arial" panose="020B0604020202020204" pitchFamily="34" charset="0"/>
                <a:cs typeface="Arial" panose="020B0604020202020204" pitchFamily="34" charset="0"/>
              </a:rPr>
              <a:t>Toiminnan johtaminen</a:t>
            </a:r>
            <a:endParaRPr lang="en-US" sz="2400" b="1" dirty="0">
              <a:latin typeface="Arial" panose="020B0604020202020204" pitchFamily="34" charset="0"/>
              <a:cs typeface="Arial" panose="020B0604020202020204" pitchFamily="34" charset="0"/>
            </a:endParaRPr>
          </a:p>
        </p:txBody>
      </p:sp>
      <p:sp>
        <p:nvSpPr>
          <p:cNvPr id="16" name="Cloud Callout 15"/>
          <p:cNvSpPr/>
          <p:nvPr/>
        </p:nvSpPr>
        <p:spPr>
          <a:xfrm>
            <a:off x="238122" y="1026037"/>
            <a:ext cx="3166090" cy="1544874"/>
          </a:xfrm>
          <a:prstGeom prst="cloudCallout">
            <a:avLst>
              <a:gd name="adj1" fmla="val -2950"/>
              <a:gd name="adj2" fmla="val 5550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91435" tIns="71997" rIns="91435" bIns="45718" rtlCol="0" anchor="ctr"/>
          <a:lstStyle/>
          <a:p>
            <a:pPr algn="ctr"/>
            <a:r>
              <a:rPr lang="fi-FI" sz="1600" dirty="0">
                <a:solidFill>
                  <a:schemeClr val="tx1"/>
                </a:solidFill>
                <a:latin typeface="Arial" panose="020B0604020202020204" pitchFamily="34" charset="0"/>
                <a:cs typeface="Arial" panose="020B0604020202020204" pitchFamily="34" charset="0"/>
              </a:rPr>
              <a:t>Yhteiskunnallinen vaikuttavuus, TTS, Strategia, Budjetti Kustannustehokkuus, ...</a:t>
            </a:r>
            <a:endParaRPr lang="en-US" sz="1600" dirty="0">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3522669" y="4181939"/>
            <a:ext cx="3698054" cy="461661"/>
          </a:xfrm>
          <a:prstGeom prst="rect">
            <a:avLst/>
          </a:prstGeom>
          <a:noFill/>
        </p:spPr>
        <p:txBody>
          <a:bodyPr wrap="none" lIns="91435" tIns="45718" rIns="91435" bIns="45718" rtlCol="0">
            <a:spAutoFit/>
          </a:bodyPr>
          <a:lstStyle/>
          <a:p>
            <a:r>
              <a:rPr lang="fi-FI" sz="2400" b="1" dirty="0">
                <a:latin typeface="Arial" panose="020B0604020202020204" pitchFamily="34" charset="0"/>
                <a:cs typeface="Arial" panose="020B0604020202020204" pitchFamily="34" charset="0"/>
              </a:rPr>
              <a:t>Toiminnan kehittäminen</a:t>
            </a:r>
            <a:endParaRPr lang="en-US" sz="2400" b="1" dirty="0">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51782" y="4660416"/>
            <a:ext cx="9045752" cy="1440160"/>
          </a:xfrm>
          <a:prstGeom prst="rect">
            <a:avLst/>
          </a:prstGeom>
        </p:spPr>
        <p:txBody>
          <a:bodyPr>
            <a:noAutofit/>
          </a:bodyPr>
          <a:lstStyle>
            <a:lvl1pPr marL="342900" indent="-342900" algn="l" defTabSz="914400" rtl="0" eaLnBrk="1" latinLnBrk="0" hangingPunct="1">
              <a:spcBef>
                <a:spcPct val="20000"/>
              </a:spcBef>
              <a:buFontTx/>
              <a:buBlip>
                <a:blip r:embed="rId4"/>
              </a:buBlip>
              <a:defRPr sz="2400" kern="1200">
                <a:solidFill>
                  <a:schemeClr val="accent2"/>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200" kern="1200">
                <a:solidFill>
                  <a:schemeClr val="accent2"/>
                </a:solidFill>
                <a:latin typeface="Arial" pitchFamily="34" charset="0"/>
                <a:ea typeface="+mn-ea"/>
                <a:cs typeface="Arial" pitchFamily="34" charset="0"/>
              </a:defRPr>
            </a:lvl2pPr>
            <a:lvl3pPr marL="1143000" indent="-228600" algn="l" defTabSz="914400" rtl="0" eaLnBrk="1" latinLnBrk="0" hangingPunct="1">
              <a:spcBef>
                <a:spcPct val="20000"/>
              </a:spcBef>
              <a:buFont typeface="Calibri" pitchFamily="34" charset="0"/>
              <a:buChar char="−"/>
              <a:defRPr sz="1800" kern="1200">
                <a:solidFill>
                  <a:schemeClr val="accent2"/>
                </a:solidFill>
                <a:latin typeface="Arial" pitchFamily="34" charset="0"/>
                <a:ea typeface="+mn-ea"/>
                <a:cs typeface="Arial" pitchFamily="34" charset="0"/>
              </a:defRPr>
            </a:lvl3pPr>
            <a:lvl4pPr marL="1600200" indent="-228600" algn="l" defTabSz="914400" rtl="0" eaLnBrk="1" latinLnBrk="0" hangingPunct="1">
              <a:spcBef>
                <a:spcPct val="20000"/>
              </a:spcBef>
              <a:buFont typeface="Calibri" pitchFamily="34" charset="0"/>
              <a:buChar char="−"/>
              <a:defRPr sz="1600" kern="1200">
                <a:solidFill>
                  <a:schemeClr val="accent2"/>
                </a:solidFill>
                <a:latin typeface="Arial" pitchFamily="34" charset="0"/>
                <a:ea typeface="+mn-ea"/>
                <a:cs typeface="Arial" pitchFamily="34" charset="0"/>
              </a:defRPr>
            </a:lvl4pPr>
            <a:lvl5pPr marL="2057400" indent="-228600" algn="l" defTabSz="914400" rtl="0" eaLnBrk="1" latinLnBrk="0" hangingPunct="1">
              <a:spcBef>
                <a:spcPct val="20000"/>
              </a:spcBef>
              <a:buFont typeface="Calibri" pitchFamily="34" charset="0"/>
              <a:buChar char="−"/>
              <a:defRPr sz="14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fi-FI" sz="1800" b="1" dirty="0">
                <a:solidFill>
                  <a:schemeClr val="tx1"/>
                </a:solidFill>
              </a:rPr>
              <a:t>Kielimuuri muodostuu erilaisten ajattelu- ja kuvaamistapojen väliin</a:t>
            </a:r>
          </a:p>
          <a:p>
            <a:pPr lvl="1"/>
            <a:r>
              <a:rPr lang="fi-FI" sz="1800" b="1" dirty="0">
                <a:solidFill>
                  <a:schemeClr val="tx1"/>
                </a:solidFill>
              </a:rPr>
              <a:t>Vain osa informaatiosta välittyy eri sidosryhmille, ja osa muuttuu sekä vääristyy</a:t>
            </a:r>
          </a:p>
          <a:p>
            <a:pPr lvl="1"/>
            <a:r>
              <a:rPr lang="fi-FI" sz="2000" b="1" dirty="0">
                <a:solidFill>
                  <a:schemeClr val="accent3"/>
                </a:solidFill>
              </a:rPr>
              <a:t>Tarvitaan yhteinen pohja kommunikaatiolle organisaation sisällä ja organisaatioiden välillä</a:t>
            </a:r>
          </a:p>
        </p:txBody>
      </p:sp>
      <p:sp>
        <p:nvSpPr>
          <p:cNvPr id="3" name="Date Placeholder 2"/>
          <p:cNvSpPr>
            <a:spLocks noGrp="1"/>
          </p:cNvSpPr>
          <p:nvPr>
            <p:ph type="dt" sz="half" idx="10"/>
          </p:nvPr>
        </p:nvSpPr>
        <p:spPr/>
        <p:txBody>
          <a:bodyPr/>
          <a:lstStyle/>
          <a:p>
            <a:fld id="{CC84A2A7-0881-4792-A7A6-25B58ADD4049}" type="datetime1">
              <a:rPr lang="fi-FI" smtClean="0"/>
              <a:t>11.5.2017</a:t>
            </a:fld>
            <a:endParaRPr lang="fi-FI" dirty="0"/>
          </a:p>
        </p:txBody>
      </p:sp>
      <p:sp>
        <p:nvSpPr>
          <p:cNvPr id="18" name="Cloud Callout 17"/>
          <p:cNvSpPr/>
          <p:nvPr/>
        </p:nvSpPr>
        <p:spPr>
          <a:xfrm>
            <a:off x="6775373" y="935613"/>
            <a:ext cx="2298481" cy="1544874"/>
          </a:xfrm>
          <a:prstGeom prst="cloudCallout">
            <a:avLst>
              <a:gd name="adj1" fmla="val -6072"/>
              <a:gd name="adj2" fmla="val 56931"/>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91435" tIns="71997" rIns="91435" bIns="45718" rtlCol="0" anchor="ctr"/>
          <a:lstStyle/>
          <a:p>
            <a:pPr algn="ctr"/>
            <a:r>
              <a:rPr lang="fi-FI" sz="1600" dirty="0" err="1">
                <a:solidFill>
                  <a:schemeClr val="tx1"/>
                </a:solidFill>
                <a:latin typeface="Arial" panose="020B0604020202020204" pitchFamily="34" charset="0"/>
                <a:cs typeface="Arial" panose="020B0604020202020204" pitchFamily="34" charset="0"/>
              </a:rPr>
              <a:t>Appsit</a:t>
            </a:r>
            <a:r>
              <a:rPr lang="fi-FI" sz="1600" dirty="0">
                <a:solidFill>
                  <a:schemeClr val="tx1"/>
                </a:solidFill>
                <a:latin typeface="Arial" panose="020B0604020202020204" pitchFamily="34" charset="0"/>
                <a:cs typeface="Arial" panose="020B0604020202020204" pitchFamily="34" charset="0"/>
              </a:rPr>
              <a:t>, serveri, SOA, TCP/IP, DNS, protokollat, </a:t>
            </a:r>
            <a:r>
              <a:rPr lang="fi-FI" sz="1600" dirty="0" err="1">
                <a:solidFill>
                  <a:schemeClr val="tx1"/>
                </a:solidFill>
                <a:latin typeface="Arial" panose="020B0604020202020204" pitchFamily="34" charset="0"/>
                <a:cs typeface="Arial" panose="020B0604020202020204" pitchFamily="34" charset="0"/>
              </a:rPr>
              <a:t>SaaS</a:t>
            </a:r>
            <a:r>
              <a:rPr lang="fi-FI" sz="1600" dirty="0">
                <a:solidFill>
                  <a:schemeClr val="tx1"/>
                </a:solidFill>
                <a:latin typeface="Arial" panose="020B0604020202020204" pitchFamily="34" charset="0"/>
                <a:cs typeface="Arial" panose="020B0604020202020204" pitchFamily="34" charset="0"/>
              </a:rPr>
              <a:t>, SQL, ...</a:t>
            </a:r>
            <a:endParaRPr lang="en-US" sz="1600" dirty="0">
              <a:solidFill>
                <a:schemeClr val="tx1"/>
              </a:solidFill>
              <a:latin typeface="Arial" panose="020B0604020202020204" pitchFamily="34" charset="0"/>
              <a:cs typeface="Arial" panose="020B0604020202020204" pitchFamily="34" charset="0"/>
            </a:endParaRPr>
          </a:p>
        </p:txBody>
      </p:sp>
      <p:sp>
        <p:nvSpPr>
          <p:cNvPr id="19" name="TextBox 18"/>
          <p:cNvSpPr txBox="1"/>
          <p:nvPr/>
        </p:nvSpPr>
        <p:spPr>
          <a:xfrm>
            <a:off x="7494924" y="4181938"/>
            <a:ext cx="679984" cy="461661"/>
          </a:xfrm>
          <a:prstGeom prst="rect">
            <a:avLst/>
          </a:prstGeom>
          <a:noFill/>
        </p:spPr>
        <p:txBody>
          <a:bodyPr wrap="none" lIns="91435" tIns="45718" rIns="91435" bIns="45718" rtlCol="0">
            <a:spAutoFit/>
          </a:bodyPr>
          <a:lstStyle/>
          <a:p>
            <a:r>
              <a:rPr lang="fi-FI" sz="2400" b="1" dirty="0">
                <a:latin typeface="Arial" panose="020B0604020202020204" pitchFamily="34" charset="0"/>
                <a:cs typeface="Arial" panose="020B0604020202020204" pitchFamily="34" charset="0"/>
              </a:rPr>
              <a:t>ICT</a:t>
            </a:r>
            <a:endParaRPr lang="en-US" sz="240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101" y="2742822"/>
            <a:ext cx="1166646" cy="1440000"/>
          </a:xfrm>
          <a:prstGeom prst="rect">
            <a:avLst/>
          </a:prstGeom>
        </p:spPr>
      </p:pic>
      <p:sp>
        <p:nvSpPr>
          <p:cNvPr id="20" name="Rectangle 19"/>
          <p:cNvSpPr/>
          <p:nvPr/>
        </p:nvSpPr>
        <p:spPr>
          <a:xfrm>
            <a:off x="6334700" y="2570911"/>
            <a:ext cx="1182260" cy="1440000"/>
          </a:xfrm>
          <a:prstGeom prst="rect">
            <a:avLst/>
          </a:prstGeom>
          <a:pattFill prst="horzBrick">
            <a:fgClr>
              <a:schemeClr val="bg1"/>
            </a:fgClr>
            <a:bgClr>
              <a:srgbClr val="C00000"/>
            </a:bgClr>
          </a:pattFill>
          <a:ln>
            <a:solidFill>
              <a:schemeClr val="bg1"/>
            </a:solidFill>
          </a:ln>
          <a:scene3d>
            <a:camera prst="orthographicFront">
              <a:rot lat="600000" lon="19800000" rev="0"/>
            </a:camera>
            <a:lightRig rig="threePt" dir="t"/>
          </a:scene3d>
          <a:sp3d extrusionH="381000" contourW="12700">
            <a:extrusionClr>
              <a:srgbClr val="C000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nchorCtr="1"/>
          <a:lstStyle/>
          <a:p>
            <a:pPr algn="ctr"/>
            <a:r>
              <a:rPr lang="fi-FI" b="1" dirty="0">
                <a:solidFill>
                  <a:schemeClr val="tx1"/>
                </a:solidFill>
                <a:latin typeface="Arial" panose="020B0604020202020204" pitchFamily="34" charset="0"/>
                <a:cs typeface="Arial" panose="020B0604020202020204" pitchFamily="34" charset="0"/>
              </a:rPr>
              <a:t>Kieli-muuri</a:t>
            </a:r>
            <a:endParaRPr lang="en-US" b="1" dirty="0">
              <a:solidFill>
                <a:schemeClr val="tx1"/>
              </a:solidFill>
              <a:latin typeface="Arial" panose="020B0604020202020204" pitchFamily="34" charset="0"/>
              <a:cs typeface="Arial" panose="020B0604020202020204" pitchFamily="34" charset="0"/>
            </a:endParaRPr>
          </a:p>
        </p:txBody>
      </p:sp>
      <p:pic>
        <p:nvPicPr>
          <p:cNvPr id="1028" name="Picture 4" descr="Hero-A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5704" y="2570911"/>
            <a:ext cx="1234739" cy="1578089"/>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p:cNvSpPr>
            <a:spLocks noGrp="1"/>
          </p:cNvSpPr>
          <p:nvPr>
            <p:ph type="sldNum" sz="quarter" idx="11"/>
          </p:nvPr>
        </p:nvSpPr>
        <p:spPr/>
        <p:txBody>
          <a:bodyPr/>
          <a:lstStyle/>
          <a:p>
            <a:fld id="{D1445509-8ED4-4F52-8BB2-3F9E164AAF11}" type="slidenum">
              <a:rPr lang="fi-FI" smtClean="0"/>
              <a:pPr/>
              <a:t>42</a:t>
            </a:fld>
            <a:endParaRPr lang="fi-FI"/>
          </a:p>
        </p:txBody>
      </p:sp>
      <p:sp>
        <p:nvSpPr>
          <p:cNvPr id="17" name="TextBox 16"/>
          <p:cNvSpPr txBox="1"/>
          <p:nvPr/>
        </p:nvSpPr>
        <p:spPr>
          <a:xfrm>
            <a:off x="8407019" y="2661309"/>
            <a:ext cx="748923" cy="769441"/>
          </a:xfrm>
          <a:prstGeom prst="rect">
            <a:avLst/>
          </a:prstGeom>
          <a:noFill/>
        </p:spPr>
        <p:txBody>
          <a:bodyPr wrap="none" rtlCol="0">
            <a:spAutoFit/>
          </a:bodyPr>
          <a:lstStyle/>
          <a:p>
            <a:r>
              <a:rPr lang="fi-FI" sz="4400" dirty="0"/>
              <a:t>…</a:t>
            </a:r>
          </a:p>
        </p:txBody>
      </p:sp>
    </p:spTree>
    <p:extLst>
      <p:ext uri="{BB962C8B-B14F-4D97-AF65-F5344CB8AC3E}">
        <p14:creationId xmlns:p14="http://schemas.microsoft.com/office/powerpoint/2010/main" val="15228639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3200" b="0" dirty="0" err="1">
                <a:latin typeface="Arial" panose="020B0604020202020204" pitchFamily="34" charset="0"/>
                <a:cs typeface="Arial" panose="020B0604020202020204" pitchFamily="34" charset="0"/>
              </a:rPr>
              <a:t>Strategian</a:t>
            </a:r>
            <a:r>
              <a:rPr lang="en-US" sz="3200" b="0" dirty="0">
                <a:latin typeface="Arial" panose="020B0604020202020204" pitchFamily="34" charset="0"/>
                <a:cs typeface="Arial" panose="020B0604020202020204" pitchFamily="34" charset="0"/>
              </a:rPr>
              <a:t> </a:t>
            </a:r>
            <a:r>
              <a:rPr lang="en-US" sz="3200" b="0" dirty="0" err="1">
                <a:latin typeface="Arial" panose="020B0604020202020204" pitchFamily="34" charset="0"/>
                <a:cs typeface="Arial" panose="020B0604020202020204" pitchFamily="34" charset="0"/>
              </a:rPr>
              <a:t>keskeiset</a:t>
            </a:r>
            <a:r>
              <a:rPr lang="en-US" sz="3200" b="0" dirty="0">
                <a:latin typeface="Arial" panose="020B0604020202020204" pitchFamily="34" charset="0"/>
                <a:cs typeface="Arial" panose="020B0604020202020204" pitchFamily="34" charset="0"/>
              </a:rPr>
              <a:t> </a:t>
            </a:r>
            <a:r>
              <a:rPr lang="en-US" sz="3200" b="0" dirty="0" err="1">
                <a:latin typeface="Arial" panose="020B0604020202020204" pitchFamily="34" charset="0"/>
                <a:cs typeface="Arial" panose="020B0604020202020204" pitchFamily="34" charset="0"/>
              </a:rPr>
              <a:t>elementit</a:t>
            </a:r>
            <a:endParaRPr lang="en-US" sz="3200" b="0" dirty="0">
              <a:latin typeface="Arial" panose="020B0604020202020204" pitchFamily="34" charset="0"/>
              <a:cs typeface="Arial" panose="020B0604020202020204" pitchFamily="34" charset="0"/>
            </a:endParaRPr>
          </a:p>
        </p:txBody>
      </p:sp>
      <p:sp>
        <p:nvSpPr>
          <p:cNvPr id="2" name="Rounded Rectangle 1"/>
          <p:cNvSpPr/>
          <p:nvPr/>
        </p:nvSpPr>
        <p:spPr>
          <a:xfrm>
            <a:off x="1588529" y="1814735"/>
            <a:ext cx="6120713" cy="3284803"/>
          </a:xfrm>
          <a:prstGeom prst="roundRect">
            <a:avLst>
              <a:gd name="adj" fmla="val 13140"/>
            </a:avLst>
          </a:prstGeom>
          <a:ln/>
        </p:spPr>
        <p:style>
          <a:lnRef idx="1">
            <a:schemeClr val="accent3"/>
          </a:lnRef>
          <a:fillRef idx="3">
            <a:schemeClr val="accent3"/>
          </a:fillRef>
          <a:effectRef idx="2">
            <a:schemeClr val="accent3"/>
          </a:effectRef>
          <a:fontRef idx="minor">
            <a:schemeClr val="lt1"/>
          </a:fontRef>
        </p:style>
        <p:txBody>
          <a:bodyPr lIns="91435" tIns="45718" rIns="91435" bIns="45718" rtlCol="0" anchor="t"/>
          <a:lstStyle/>
          <a:p>
            <a:r>
              <a:rPr lang="fi-FI" sz="2400" b="1" dirty="0">
                <a:solidFill>
                  <a:schemeClr val="tx1"/>
                </a:solidFill>
                <a:latin typeface="Arial" panose="020B0604020202020204" pitchFamily="34" charset="0"/>
                <a:cs typeface="Arial" panose="020B0604020202020204" pitchFamily="34" charset="0"/>
              </a:rPr>
              <a:t>Strategia</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Visio</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Missio </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Arvot</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Ajurit/muutostekijät</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Päämäärät/Tavoitteet</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Tulokset</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Kehitettävät kyvykkyydet</a:t>
            </a:r>
          </a:p>
          <a:p>
            <a:pPr marL="285736" indent="-285736">
              <a:buFont typeface="Arial" pitchFamily="34" charset="0"/>
              <a:buChar char="•"/>
            </a:pPr>
            <a:endParaRPr lang="fi-FI" sz="2400" dirty="0">
              <a:solidFill>
                <a:schemeClr val="tx1"/>
              </a:solidFill>
              <a:latin typeface="Arial" panose="020B0604020202020204" pitchFamily="34" charset="0"/>
              <a:cs typeface="Arial" panose="020B0604020202020204" pitchFamily="34" charset="0"/>
            </a:endParaRPr>
          </a:p>
        </p:txBody>
      </p:sp>
      <p:sp>
        <p:nvSpPr>
          <p:cNvPr id="8" name="Cloud Callout 7"/>
          <p:cNvSpPr/>
          <p:nvPr/>
        </p:nvSpPr>
        <p:spPr>
          <a:xfrm>
            <a:off x="5783971" y="2466752"/>
            <a:ext cx="1656000" cy="936104"/>
          </a:xfrm>
          <a:prstGeom prst="cloudCallout">
            <a:avLst>
              <a:gd name="adj1" fmla="val 11298"/>
              <a:gd name="adj2" fmla="val 70903"/>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ct val="0"/>
              </a:spcAft>
            </a:pPr>
            <a:r>
              <a:rPr lang="en-US" sz="1800" b="1" i="1" dirty="0" err="1">
                <a:solidFill>
                  <a:schemeClr val="tx1"/>
                </a:solidFill>
                <a:latin typeface="Arial" panose="020B0604020202020204" pitchFamily="34" charset="0"/>
                <a:cs typeface="Arial" panose="020B0604020202020204" pitchFamily="34" charset="0"/>
              </a:rPr>
              <a:t>Miksi</a:t>
            </a:r>
            <a:r>
              <a:rPr lang="en-US" sz="1800" b="1" i="1" dirty="0">
                <a:solidFill>
                  <a:schemeClr val="tx1"/>
                </a:solidFill>
                <a:latin typeface="Arial" panose="020B0604020202020204" pitchFamily="34" charset="0"/>
                <a:cs typeface="Arial" panose="020B0604020202020204" pitchFamily="34" charset="0"/>
              </a:rPr>
              <a:t>? </a:t>
            </a:r>
            <a:r>
              <a:rPr lang="en-US" sz="1800" b="1" i="1" dirty="0" err="1">
                <a:solidFill>
                  <a:schemeClr val="tx1"/>
                </a:solidFill>
                <a:latin typeface="Arial" panose="020B0604020202020204" pitchFamily="34" charset="0"/>
                <a:cs typeface="Arial" panose="020B0604020202020204" pitchFamily="34" charset="0"/>
              </a:rPr>
              <a:t>Mitä</a:t>
            </a:r>
            <a:r>
              <a:rPr lang="en-US" sz="1800" b="1" i="1" dirty="0">
                <a:solidFill>
                  <a:schemeClr val="tx1"/>
                </a:solidFill>
                <a:latin typeface="Arial" panose="020B0604020202020204" pitchFamily="34" charset="0"/>
                <a:cs typeface="Arial" panose="020B0604020202020204" pitchFamily="34" charset="0"/>
              </a:rPr>
              <a:t>?</a:t>
            </a:r>
          </a:p>
        </p:txBody>
      </p:sp>
      <p:sp>
        <p:nvSpPr>
          <p:cNvPr id="3" name="Date Placeholder 2"/>
          <p:cNvSpPr>
            <a:spLocks noGrp="1"/>
          </p:cNvSpPr>
          <p:nvPr>
            <p:ph type="dt" sz="half" idx="10"/>
          </p:nvPr>
        </p:nvSpPr>
        <p:spPr/>
        <p:txBody>
          <a:bodyPr/>
          <a:lstStyle/>
          <a:p>
            <a:fld id="{8529A322-B6D3-460E-A5AA-F48EFE9525F2}" type="datetime1">
              <a:rPr lang="fi-FI" smtClean="0"/>
              <a:t>11.5.2017</a:t>
            </a:fld>
            <a:endParaRPr lang="fi-FI" dirty="0"/>
          </a:p>
        </p:txBody>
      </p:sp>
      <p:pic>
        <p:nvPicPr>
          <p:cNvPr id="14" name="Picture 2" descr="Hero-B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390" y="3672955"/>
            <a:ext cx="903781" cy="107549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fld id="{D1445509-8ED4-4F52-8BB2-3F9E164AAF11}" type="slidenum">
              <a:rPr lang="fi-FI" smtClean="0"/>
              <a:pPr/>
              <a:t>43</a:t>
            </a:fld>
            <a:endParaRPr lang="fi-FI"/>
          </a:p>
        </p:txBody>
      </p:sp>
    </p:spTree>
    <p:extLst>
      <p:ext uri="{BB962C8B-B14F-4D97-AF65-F5344CB8AC3E}">
        <p14:creationId xmlns:p14="http://schemas.microsoft.com/office/powerpoint/2010/main" val="37521752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96900" y="234950"/>
            <a:ext cx="7959725" cy="646611"/>
          </a:xfrm>
        </p:spPr>
        <p:txBody>
          <a:bodyPr/>
          <a:lstStyle/>
          <a:p>
            <a:r>
              <a:rPr lang="en-US" sz="3200" b="0" dirty="0" err="1">
                <a:latin typeface="Arial" panose="020B0604020202020204" pitchFamily="34" charset="0"/>
                <a:cs typeface="Arial" panose="020B0604020202020204" pitchFamily="34" charset="0"/>
              </a:rPr>
              <a:t>Liiketoimintamalli</a:t>
            </a:r>
            <a:r>
              <a:rPr lang="en-US" sz="3200" b="0" dirty="0">
                <a:latin typeface="Arial" panose="020B0604020202020204" pitchFamily="34" charset="0"/>
                <a:cs typeface="Arial" panose="020B0604020202020204" pitchFamily="34" charset="0"/>
              </a:rPr>
              <a:t> ja </a:t>
            </a:r>
            <a:r>
              <a:rPr lang="en-US" sz="3200" b="0" dirty="0" err="1">
                <a:latin typeface="Arial" panose="020B0604020202020204" pitchFamily="34" charset="0"/>
                <a:cs typeface="Arial" panose="020B0604020202020204" pitchFamily="34" charset="0"/>
              </a:rPr>
              <a:t>operatiivinen</a:t>
            </a:r>
            <a:r>
              <a:rPr lang="en-US" sz="3200" b="0" dirty="0">
                <a:latin typeface="Arial" panose="020B0604020202020204" pitchFamily="34" charset="0"/>
                <a:cs typeface="Arial" panose="020B0604020202020204" pitchFamily="34" charset="0"/>
              </a:rPr>
              <a:t> </a:t>
            </a:r>
            <a:r>
              <a:rPr lang="en-US" sz="3200" b="0" dirty="0" err="1">
                <a:latin typeface="Arial" panose="020B0604020202020204" pitchFamily="34" charset="0"/>
                <a:cs typeface="Arial" panose="020B0604020202020204" pitchFamily="34" charset="0"/>
              </a:rPr>
              <a:t>toiminta</a:t>
            </a:r>
            <a:endParaRPr lang="en-US" sz="3200" b="0" dirty="0">
              <a:latin typeface="Arial" panose="020B0604020202020204" pitchFamily="34" charset="0"/>
              <a:cs typeface="Arial" panose="020B0604020202020204" pitchFamily="34" charset="0"/>
            </a:endParaRPr>
          </a:p>
        </p:txBody>
      </p:sp>
      <p:sp>
        <p:nvSpPr>
          <p:cNvPr id="10" name="Rounded Rectangle 9"/>
          <p:cNvSpPr/>
          <p:nvPr/>
        </p:nvSpPr>
        <p:spPr>
          <a:xfrm>
            <a:off x="2412000" y="3793645"/>
            <a:ext cx="4320000" cy="2376000"/>
          </a:xfrm>
          <a:prstGeom prst="roundRect">
            <a:avLst>
              <a:gd name="adj" fmla="val 13140"/>
            </a:avLst>
          </a:prstGeom>
          <a:ln/>
        </p:spPr>
        <p:style>
          <a:lnRef idx="1">
            <a:schemeClr val="accent1"/>
          </a:lnRef>
          <a:fillRef idx="3">
            <a:schemeClr val="accent1"/>
          </a:fillRef>
          <a:effectRef idx="2">
            <a:schemeClr val="accent1"/>
          </a:effectRef>
          <a:fontRef idx="minor">
            <a:schemeClr val="lt1"/>
          </a:fontRef>
        </p:style>
        <p:txBody>
          <a:bodyPr lIns="91435" tIns="45718" rIns="91435" bIns="45718" rtlCol="0" anchor="t"/>
          <a:lstStyle/>
          <a:p>
            <a:r>
              <a:rPr lang="fi-FI" sz="2000" b="1" dirty="0">
                <a:solidFill>
                  <a:schemeClr val="bg1"/>
                </a:solidFill>
                <a:latin typeface="Arial" panose="020B0604020202020204" pitchFamily="34" charset="0"/>
                <a:cs typeface="Arial" panose="020B0604020202020204" pitchFamily="34" charset="0"/>
              </a:rPr>
              <a:t>Operatiivinen</a:t>
            </a:r>
            <a:br>
              <a:rPr lang="fi-FI" sz="2000" b="1" dirty="0">
                <a:solidFill>
                  <a:schemeClr val="bg1"/>
                </a:solidFill>
                <a:latin typeface="Arial" panose="020B0604020202020204" pitchFamily="34" charset="0"/>
                <a:cs typeface="Arial" panose="020B0604020202020204" pitchFamily="34" charset="0"/>
              </a:rPr>
            </a:br>
            <a:r>
              <a:rPr lang="fi-FI" sz="2000" b="1" dirty="0">
                <a:solidFill>
                  <a:schemeClr val="bg1"/>
                </a:solidFill>
                <a:latin typeface="Arial" panose="020B0604020202020204" pitchFamily="34" charset="0"/>
                <a:cs typeface="Arial" panose="020B0604020202020204" pitchFamily="34" charset="0"/>
              </a:rPr>
              <a:t>toiminta</a:t>
            </a:r>
          </a:p>
          <a:p>
            <a:pPr marL="321549" indent="-321549">
              <a:buFont typeface="Arial" pitchFamily="34" charset="0"/>
              <a:buChar char="•"/>
            </a:pPr>
            <a:r>
              <a:rPr lang="fi-FI" sz="2000" dirty="0">
                <a:solidFill>
                  <a:schemeClr val="bg1"/>
                </a:solidFill>
                <a:latin typeface="Arial" panose="020B0604020202020204" pitchFamily="34" charset="0"/>
                <a:cs typeface="Arial" panose="020B0604020202020204" pitchFamily="34" charset="0"/>
              </a:rPr>
              <a:t>Toiminta; prosessit, organisaatio, ihmiset</a:t>
            </a:r>
          </a:p>
          <a:p>
            <a:pPr marL="321549" indent="-321549">
              <a:buFont typeface="Arial" pitchFamily="34" charset="0"/>
              <a:buChar char="•"/>
            </a:pPr>
            <a:r>
              <a:rPr lang="fi-FI" sz="2000" dirty="0">
                <a:solidFill>
                  <a:schemeClr val="bg1"/>
                </a:solidFill>
                <a:latin typeface="Arial" panose="020B0604020202020204" pitchFamily="34" charset="0"/>
                <a:cs typeface="Arial" panose="020B0604020202020204" pitchFamily="34" charset="0"/>
              </a:rPr>
              <a:t>Tiedot</a:t>
            </a:r>
          </a:p>
          <a:p>
            <a:pPr marL="321549" indent="-321549">
              <a:buFont typeface="Arial" pitchFamily="34" charset="0"/>
              <a:buChar char="•"/>
            </a:pPr>
            <a:r>
              <a:rPr lang="fi-FI" sz="2000" dirty="0">
                <a:solidFill>
                  <a:schemeClr val="bg1"/>
                </a:solidFill>
                <a:latin typeface="Arial" panose="020B0604020202020204" pitchFamily="34" charset="0"/>
                <a:cs typeface="Arial" panose="020B0604020202020204" pitchFamily="34" charset="0"/>
              </a:rPr>
              <a:t>Tietojärjestelmät</a:t>
            </a:r>
          </a:p>
          <a:p>
            <a:pPr marL="321549" indent="-321549">
              <a:buFont typeface="Arial" pitchFamily="34" charset="0"/>
              <a:buChar char="•"/>
            </a:pPr>
            <a:r>
              <a:rPr lang="fi-FI" sz="2000" dirty="0">
                <a:solidFill>
                  <a:schemeClr val="bg1"/>
                </a:solidFill>
                <a:latin typeface="Arial" panose="020B0604020202020204" pitchFamily="34" charset="0"/>
                <a:cs typeface="Arial" panose="020B0604020202020204" pitchFamily="34" charset="0"/>
              </a:rPr>
              <a:t>Teknologiat</a:t>
            </a:r>
          </a:p>
        </p:txBody>
      </p:sp>
      <p:cxnSp>
        <p:nvCxnSpPr>
          <p:cNvPr id="4" name="Straight Arrow Connector 3"/>
          <p:cNvCxnSpPr>
            <a:stCxn id="2" idx="2"/>
            <a:endCxn id="10" idx="0"/>
          </p:cNvCxnSpPr>
          <p:nvPr/>
        </p:nvCxnSpPr>
        <p:spPr>
          <a:xfrm>
            <a:off x="4572000" y="3428736"/>
            <a:ext cx="0" cy="36490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 name="Rounded Rectangle 1"/>
          <p:cNvSpPr/>
          <p:nvPr/>
        </p:nvSpPr>
        <p:spPr>
          <a:xfrm>
            <a:off x="2412000" y="1052736"/>
            <a:ext cx="4320000" cy="2376000"/>
          </a:xfrm>
          <a:prstGeom prst="roundRect">
            <a:avLst>
              <a:gd name="adj" fmla="val 13140"/>
            </a:avLst>
          </a:prstGeom>
          <a:ln/>
        </p:spPr>
        <p:style>
          <a:lnRef idx="1">
            <a:schemeClr val="accent3"/>
          </a:lnRef>
          <a:fillRef idx="3">
            <a:schemeClr val="accent3"/>
          </a:fillRef>
          <a:effectRef idx="2">
            <a:schemeClr val="accent3"/>
          </a:effectRef>
          <a:fontRef idx="minor">
            <a:schemeClr val="lt1"/>
          </a:fontRef>
        </p:style>
        <p:txBody>
          <a:bodyPr lIns="91435" tIns="45718" rIns="91435" bIns="45718" rtlCol="0" anchor="t"/>
          <a:lstStyle/>
          <a:p>
            <a:r>
              <a:rPr lang="fi-FI" sz="2400" b="1" dirty="0">
                <a:solidFill>
                  <a:schemeClr val="tx1"/>
                </a:solidFill>
                <a:latin typeface="Arial" panose="020B0604020202020204" pitchFamily="34" charset="0"/>
                <a:cs typeface="Arial" panose="020B0604020202020204" pitchFamily="34" charset="0"/>
              </a:rPr>
              <a:t>Liiketoimintamalli</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Asiakkaat</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Arvolupaus</a:t>
            </a:r>
            <a:endParaRPr lang="en-US" sz="2400" dirty="0">
              <a:solidFill>
                <a:schemeClr val="tx1"/>
              </a:solidFill>
              <a:latin typeface="Arial" panose="020B0604020202020204" pitchFamily="34" charset="0"/>
              <a:cs typeface="Arial" panose="020B0604020202020204" pitchFamily="34" charset="0"/>
            </a:endParaRP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Palvelut</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Arvoketju, kumppanit</a:t>
            </a:r>
          </a:p>
          <a:p>
            <a:pPr marL="285736" indent="-285736">
              <a:buFont typeface="Arial" pitchFamily="34" charset="0"/>
              <a:buChar char="•"/>
            </a:pPr>
            <a:r>
              <a:rPr lang="fi-FI" sz="2400" dirty="0">
                <a:solidFill>
                  <a:schemeClr val="tx1"/>
                </a:solidFill>
                <a:latin typeface="Arial" panose="020B0604020202020204" pitchFamily="34" charset="0"/>
                <a:cs typeface="Arial" panose="020B0604020202020204" pitchFamily="34" charset="0"/>
              </a:rPr>
              <a:t>Toiminta-alue, sijainti</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5808" y="5017653"/>
            <a:ext cx="933315" cy="1152000"/>
          </a:xfrm>
          <a:prstGeom prst="rect">
            <a:avLst/>
          </a:prstGeom>
        </p:spPr>
      </p:pic>
      <p:sp>
        <p:nvSpPr>
          <p:cNvPr id="8" name="Cloud Callout 7"/>
          <p:cNvSpPr/>
          <p:nvPr/>
        </p:nvSpPr>
        <p:spPr>
          <a:xfrm>
            <a:off x="5021971" y="1196752"/>
            <a:ext cx="1656000" cy="936104"/>
          </a:xfrm>
          <a:prstGeom prst="cloudCallout">
            <a:avLst>
              <a:gd name="adj1" fmla="val 11298"/>
              <a:gd name="adj2" fmla="val 70903"/>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ct val="0"/>
              </a:spcAft>
            </a:pPr>
            <a:r>
              <a:rPr lang="en-US" sz="1800" b="1" i="1" dirty="0" err="1">
                <a:solidFill>
                  <a:schemeClr val="tx1"/>
                </a:solidFill>
                <a:latin typeface="Arial" panose="020B0604020202020204" pitchFamily="34" charset="0"/>
                <a:cs typeface="Arial" panose="020B0604020202020204" pitchFamily="34" charset="0"/>
              </a:rPr>
              <a:t>Miksi</a:t>
            </a:r>
            <a:r>
              <a:rPr lang="en-US" sz="1800" b="1" i="1" dirty="0">
                <a:solidFill>
                  <a:schemeClr val="tx1"/>
                </a:solidFill>
                <a:latin typeface="Arial" panose="020B0604020202020204" pitchFamily="34" charset="0"/>
                <a:cs typeface="Arial" panose="020B0604020202020204" pitchFamily="34" charset="0"/>
              </a:rPr>
              <a:t>?</a:t>
            </a:r>
          </a:p>
          <a:p>
            <a:pPr>
              <a:lnSpc>
                <a:spcPct val="90000"/>
              </a:lnSpc>
              <a:spcAft>
                <a:spcPct val="0"/>
              </a:spcAft>
            </a:pPr>
            <a:r>
              <a:rPr lang="en-US" sz="1800" b="1" i="1" dirty="0" err="1">
                <a:solidFill>
                  <a:schemeClr val="tx1"/>
                </a:solidFill>
                <a:latin typeface="Arial" panose="020B0604020202020204" pitchFamily="34" charset="0"/>
                <a:cs typeface="Arial" panose="020B0604020202020204" pitchFamily="34" charset="0"/>
              </a:rPr>
              <a:t>Mitä</a:t>
            </a:r>
            <a:r>
              <a:rPr lang="en-US" sz="1800" b="1" i="1" dirty="0">
                <a:solidFill>
                  <a:schemeClr val="tx1"/>
                </a:solidFill>
                <a:latin typeface="Arial" panose="020B0604020202020204" pitchFamily="34" charset="0"/>
                <a:cs typeface="Arial" panose="020B0604020202020204" pitchFamily="34" charset="0"/>
              </a:rPr>
              <a:t>?</a:t>
            </a:r>
          </a:p>
        </p:txBody>
      </p:sp>
      <p:sp>
        <p:nvSpPr>
          <p:cNvPr id="18" name="Cloud Callout 17"/>
          <p:cNvSpPr/>
          <p:nvPr/>
        </p:nvSpPr>
        <p:spPr>
          <a:xfrm>
            <a:off x="5021971" y="3865397"/>
            <a:ext cx="1656000" cy="936104"/>
          </a:xfrm>
          <a:prstGeom prst="cloudCallout">
            <a:avLst>
              <a:gd name="adj1" fmla="val 11298"/>
              <a:gd name="adj2" fmla="val 70903"/>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ct val="0"/>
              </a:spcAft>
            </a:pPr>
            <a:r>
              <a:rPr lang="en-US" sz="1800" b="1" i="1" dirty="0" err="1">
                <a:solidFill>
                  <a:schemeClr val="bg1"/>
                </a:solidFill>
                <a:latin typeface="Arial" panose="020B0604020202020204" pitchFamily="34" charset="0"/>
                <a:cs typeface="Arial" panose="020B0604020202020204" pitchFamily="34" charset="0"/>
              </a:rPr>
              <a:t>Miten</a:t>
            </a:r>
            <a:r>
              <a:rPr lang="en-US" sz="1800" b="1" i="1" dirty="0">
                <a:solidFill>
                  <a:schemeClr val="bg1"/>
                </a:solidFill>
                <a:latin typeface="Arial" panose="020B0604020202020204" pitchFamily="34" charset="0"/>
                <a:cs typeface="Arial" panose="020B0604020202020204" pitchFamily="34" charset="0"/>
              </a:rPr>
              <a:t>?</a:t>
            </a:r>
          </a:p>
        </p:txBody>
      </p:sp>
      <p:sp>
        <p:nvSpPr>
          <p:cNvPr id="3" name="Date Placeholder 2"/>
          <p:cNvSpPr>
            <a:spLocks noGrp="1"/>
          </p:cNvSpPr>
          <p:nvPr>
            <p:ph type="dt" sz="half" idx="10"/>
          </p:nvPr>
        </p:nvSpPr>
        <p:spPr/>
        <p:txBody>
          <a:bodyPr/>
          <a:lstStyle/>
          <a:p>
            <a:fld id="{8529A322-B6D3-460E-A5AA-F48EFE9525F2}" type="datetime1">
              <a:rPr lang="fi-FI" smtClean="0"/>
              <a:t>11.5.2017</a:t>
            </a:fld>
            <a:endParaRPr lang="fi-FI" dirty="0"/>
          </a:p>
        </p:txBody>
      </p:sp>
      <p:pic>
        <p:nvPicPr>
          <p:cNvPr id="14" name="Picture 2" descr="Hero-B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390" y="2402955"/>
            <a:ext cx="903781" cy="107549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fld id="{D1445509-8ED4-4F52-8BB2-3F9E164AAF11}" type="slidenum">
              <a:rPr lang="fi-FI" smtClean="0"/>
              <a:pPr/>
              <a:t>44</a:t>
            </a:fld>
            <a:endParaRPr lang="fi-FI"/>
          </a:p>
        </p:txBody>
      </p:sp>
      <p:sp>
        <p:nvSpPr>
          <p:cNvPr id="5" name="TextBox 4"/>
          <p:cNvSpPr txBox="1"/>
          <p:nvPr/>
        </p:nvSpPr>
        <p:spPr>
          <a:xfrm>
            <a:off x="3559298" y="3428736"/>
            <a:ext cx="2236510" cy="338554"/>
          </a:xfrm>
          <a:prstGeom prst="rect">
            <a:avLst/>
          </a:prstGeom>
          <a:noFill/>
        </p:spPr>
        <p:txBody>
          <a:bodyPr wrap="none" rtlCol="0">
            <a:spAutoFit/>
          </a:bodyPr>
          <a:lstStyle/>
          <a:p>
            <a:r>
              <a:rPr lang="fi-FI" sz="1600" dirty="0"/>
              <a:t>Kyvykkyysvaatimukset</a:t>
            </a:r>
          </a:p>
        </p:txBody>
      </p:sp>
    </p:spTree>
    <p:extLst>
      <p:ext uri="{BB962C8B-B14F-4D97-AF65-F5344CB8AC3E}">
        <p14:creationId xmlns:p14="http://schemas.microsoft.com/office/powerpoint/2010/main" val="427330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604306"/>
          </a:xfrm>
        </p:spPr>
        <p:txBody>
          <a:bodyPr/>
          <a:lstStyle/>
          <a:p>
            <a:r>
              <a:rPr lang="fi-FI" dirty="0"/>
              <a:t>Kyvykkyyden määritelmä</a:t>
            </a:r>
          </a:p>
        </p:txBody>
      </p:sp>
      <p:sp>
        <p:nvSpPr>
          <p:cNvPr id="3" name="Content Placeholder 2"/>
          <p:cNvSpPr>
            <a:spLocks noGrp="1"/>
          </p:cNvSpPr>
          <p:nvPr>
            <p:ph idx="1"/>
          </p:nvPr>
        </p:nvSpPr>
        <p:spPr>
          <a:xfrm>
            <a:off x="454027" y="839257"/>
            <a:ext cx="7953375" cy="5045075"/>
          </a:xfrm>
        </p:spPr>
        <p:txBody>
          <a:bodyPr/>
          <a:lstStyle/>
          <a:p>
            <a:r>
              <a:rPr lang="fi-FI" sz="2400" dirty="0">
                <a:latin typeface="Arial" panose="020B0604020202020204" pitchFamily="34" charset="0"/>
                <a:cs typeface="Arial" panose="020B0604020202020204" pitchFamily="34" charset="0"/>
              </a:rPr>
              <a:t>Kyvykkyys tarkoittaa organisaation kykyä toimia tarkoituksenmukaisella tavalla tietyllä osa-alueella, ja kykyä hyödyntää osaamistaan sekä resurssejaan, jotta tavoitteet saavutetaan</a:t>
            </a:r>
            <a:endParaRPr lang="fi-FI" sz="2400" dirty="0"/>
          </a:p>
          <a:p>
            <a:r>
              <a:rPr lang="fi-FI" sz="2400" dirty="0"/>
              <a:t>Organisaatioiden kyvykkyys koostuu kolmesta osakokonaisuudesta, joita ovat</a:t>
            </a:r>
          </a:p>
          <a:p>
            <a:pPr lvl="1"/>
            <a:r>
              <a:rPr lang="fi-FI" sz="2000" dirty="0"/>
              <a:t>toimintamallit ja prosessit, </a:t>
            </a:r>
          </a:p>
          <a:p>
            <a:pPr lvl="1"/>
            <a:r>
              <a:rPr lang="fi-FI" sz="2000" dirty="0"/>
              <a:t>henkilöstö ja osaaminen </a:t>
            </a:r>
          </a:p>
          <a:p>
            <a:pPr lvl="1"/>
            <a:r>
              <a:rPr lang="fi-FI" sz="2000" dirty="0"/>
              <a:t>sekä tiedot ja järjestelmät.</a:t>
            </a:r>
          </a:p>
          <a:p>
            <a:r>
              <a:rPr lang="fi-FI" sz="2400" dirty="0"/>
              <a:t>Kyvykkyydet asettavat siis vaatimuksia kaikille edellä mainituille elementeille</a:t>
            </a:r>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45</a:t>
            </a:fld>
            <a:endParaRPr lang="fi-FI"/>
          </a:p>
        </p:txBody>
      </p:sp>
      <p:sp>
        <p:nvSpPr>
          <p:cNvPr id="6" name="TextBox 5"/>
          <p:cNvSpPr txBox="1"/>
          <p:nvPr/>
        </p:nvSpPr>
        <p:spPr>
          <a:xfrm>
            <a:off x="3325832" y="5130280"/>
            <a:ext cx="5693122" cy="338554"/>
          </a:xfrm>
          <a:prstGeom prst="rect">
            <a:avLst/>
          </a:prstGeom>
          <a:noFill/>
        </p:spPr>
        <p:txBody>
          <a:bodyPr wrap="square" rtlCol="0">
            <a:spAutoFit/>
          </a:bodyPr>
          <a:lstStyle/>
          <a:p>
            <a:r>
              <a:rPr lang="fi-FI" sz="1600" i="1" dirty="0"/>
              <a:t>Lähde: JHS179 2.0, TOGAF 9.1 – </a:t>
            </a:r>
            <a:r>
              <a:rPr lang="fi-FI" sz="1600" i="1" dirty="0" err="1"/>
              <a:t>Capability</a:t>
            </a:r>
            <a:r>
              <a:rPr lang="fi-FI" sz="1600" i="1" dirty="0"/>
              <a:t> </a:t>
            </a:r>
            <a:r>
              <a:rPr lang="fi-FI" sz="1600" i="1" dirty="0" err="1"/>
              <a:t>Based</a:t>
            </a:r>
            <a:r>
              <a:rPr lang="fi-FI" sz="1600" i="1" dirty="0"/>
              <a:t> Planning</a:t>
            </a:r>
          </a:p>
        </p:txBody>
      </p:sp>
      <p:sp>
        <p:nvSpPr>
          <p:cNvPr id="7" name="Rectangle 6"/>
          <p:cNvSpPr/>
          <p:nvPr/>
        </p:nvSpPr>
        <p:spPr>
          <a:xfrm>
            <a:off x="848358" y="5559166"/>
            <a:ext cx="7559043" cy="584775"/>
          </a:xfrm>
          <a:prstGeom prst="rect">
            <a:avLst/>
          </a:prstGeom>
        </p:spPr>
        <p:txBody>
          <a:bodyPr wrap="square">
            <a:spAutoFit/>
          </a:bodyPr>
          <a:lstStyle/>
          <a:p>
            <a:r>
              <a:rPr lang="fi-FI" sz="1600" dirty="0">
                <a:hlinkClick r:id="rId2"/>
              </a:rPr>
              <a:t>http://www.opengroup.org/open-group-publications</a:t>
            </a:r>
            <a:r>
              <a:rPr lang="fi-FI" sz="1600" dirty="0"/>
              <a:t> -&gt; </a:t>
            </a:r>
            <a:r>
              <a:rPr lang="fi-FI" sz="1600" dirty="0" err="1"/>
              <a:t>Capability-Based</a:t>
            </a:r>
            <a:r>
              <a:rPr lang="fi-FI" sz="1600" dirty="0"/>
              <a:t> Planning: </a:t>
            </a:r>
            <a:r>
              <a:rPr lang="fi-FI" sz="1600" dirty="0" err="1"/>
              <a:t>The</a:t>
            </a:r>
            <a:r>
              <a:rPr lang="fi-FI" sz="1600" dirty="0"/>
              <a:t> </a:t>
            </a:r>
            <a:r>
              <a:rPr lang="fi-FI" sz="1600" dirty="0" err="1"/>
              <a:t>Link</a:t>
            </a:r>
            <a:r>
              <a:rPr lang="fi-FI" sz="1600" dirty="0"/>
              <a:t> </a:t>
            </a:r>
            <a:r>
              <a:rPr lang="fi-FI" sz="1600" dirty="0" err="1"/>
              <a:t>Between</a:t>
            </a:r>
            <a:r>
              <a:rPr lang="fi-FI" sz="1600" dirty="0"/>
              <a:t> </a:t>
            </a:r>
            <a:r>
              <a:rPr lang="fi-FI" sz="1600" dirty="0" err="1"/>
              <a:t>Strategy</a:t>
            </a:r>
            <a:r>
              <a:rPr lang="fi-FI" sz="1600" dirty="0"/>
              <a:t> and Enterprise Architecture (8.2.2017)</a:t>
            </a:r>
          </a:p>
        </p:txBody>
      </p:sp>
    </p:spTree>
    <p:extLst>
      <p:ext uri="{BB962C8B-B14F-4D97-AF65-F5344CB8AC3E}">
        <p14:creationId xmlns:p14="http://schemas.microsoft.com/office/powerpoint/2010/main" val="2449749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1779" y="207494"/>
            <a:ext cx="5514730" cy="1008063"/>
          </a:xfrm>
        </p:spPr>
        <p:txBody>
          <a:bodyPr>
            <a:normAutofit/>
          </a:bodyPr>
          <a:lstStyle/>
          <a:p>
            <a:r>
              <a:rPr lang="fi-FI" b="0" dirty="0"/>
              <a:t>Organisaation</a:t>
            </a:r>
            <a:r>
              <a:rPr lang="en-US" b="0" dirty="0"/>
              <a:t> </a:t>
            </a:r>
            <a:r>
              <a:rPr lang="en-US" b="0" dirty="0" err="1"/>
              <a:t>kyvykkyydet</a:t>
            </a:r>
            <a:endParaRPr lang="en-US" b="0" dirty="0"/>
          </a:p>
        </p:txBody>
      </p:sp>
      <p:sp>
        <p:nvSpPr>
          <p:cNvPr id="2" name="Rounded Rectangle 1"/>
          <p:cNvSpPr/>
          <p:nvPr/>
        </p:nvSpPr>
        <p:spPr>
          <a:xfrm>
            <a:off x="2005201" y="1340768"/>
            <a:ext cx="1886063" cy="1440000"/>
          </a:xfrm>
          <a:prstGeom prst="roundRect">
            <a:avLst>
              <a:gd name="adj" fmla="val 13140"/>
            </a:avLst>
          </a:prstGeom>
          <a:ln/>
        </p:spPr>
        <p:style>
          <a:lnRef idx="1">
            <a:schemeClr val="accent3"/>
          </a:lnRef>
          <a:fillRef idx="3">
            <a:schemeClr val="accent3"/>
          </a:fillRef>
          <a:effectRef idx="2">
            <a:schemeClr val="accent3"/>
          </a:effectRef>
          <a:fontRef idx="minor">
            <a:schemeClr val="lt1"/>
          </a:fontRef>
        </p:style>
        <p:txBody>
          <a:bodyPr lIns="91435" tIns="45718" rIns="91435" bIns="45718" rtlCol="0" anchor="ctr"/>
          <a:lstStyle/>
          <a:p>
            <a:pPr algn="ctr"/>
            <a:r>
              <a:rPr lang="fi-FI" sz="2000" b="1" dirty="0">
                <a:solidFill>
                  <a:schemeClr val="tx1"/>
                </a:solidFill>
                <a:latin typeface="Arial" panose="020B0604020202020204" pitchFamily="34" charset="0"/>
                <a:cs typeface="Arial" panose="020B0604020202020204" pitchFamily="34" charset="0"/>
              </a:rPr>
              <a:t>Liiketoimintamalli A</a:t>
            </a:r>
          </a:p>
        </p:txBody>
      </p:sp>
      <p:sp>
        <p:nvSpPr>
          <p:cNvPr id="10" name="Rounded Rectangle 9"/>
          <p:cNvSpPr/>
          <p:nvPr/>
        </p:nvSpPr>
        <p:spPr>
          <a:xfrm>
            <a:off x="2059794" y="4702152"/>
            <a:ext cx="5616624" cy="1473372"/>
          </a:xfrm>
          <a:prstGeom prst="roundRect">
            <a:avLst>
              <a:gd name="adj" fmla="val 13140"/>
            </a:avLst>
          </a:prstGeom>
          <a:ln/>
        </p:spPr>
        <p:style>
          <a:lnRef idx="1">
            <a:schemeClr val="accent1"/>
          </a:lnRef>
          <a:fillRef idx="3">
            <a:schemeClr val="accent1"/>
          </a:fillRef>
          <a:effectRef idx="2">
            <a:schemeClr val="accent1"/>
          </a:effectRef>
          <a:fontRef idx="minor">
            <a:schemeClr val="lt1"/>
          </a:fontRef>
        </p:style>
        <p:txBody>
          <a:bodyPr lIns="91435" tIns="45718" rIns="91435" bIns="45718" rtlCol="0" anchor="b"/>
          <a:lstStyle/>
          <a:p>
            <a:pPr algn="ctr"/>
            <a:endParaRPr lang="fi-FI" sz="1800" b="1" dirty="0">
              <a:solidFill>
                <a:schemeClr val="bg1"/>
              </a:solidFill>
              <a:latin typeface="Arial" panose="020B0604020202020204" pitchFamily="34" charset="0"/>
              <a:cs typeface="Arial" panose="020B0604020202020204" pitchFamily="34" charset="0"/>
            </a:endParaRPr>
          </a:p>
          <a:p>
            <a:pPr algn="ctr"/>
            <a:endParaRPr lang="fi-FI" sz="1800" b="1" dirty="0">
              <a:solidFill>
                <a:schemeClr val="bg1"/>
              </a:solidFill>
              <a:latin typeface="Arial" panose="020B0604020202020204" pitchFamily="34" charset="0"/>
              <a:cs typeface="Arial" panose="020B0604020202020204" pitchFamily="34" charset="0"/>
            </a:endParaRPr>
          </a:p>
          <a:p>
            <a:pPr algn="ctr"/>
            <a:endParaRPr lang="fi-FI" sz="1800" b="1" dirty="0">
              <a:solidFill>
                <a:schemeClr val="bg1"/>
              </a:solidFill>
              <a:latin typeface="Arial" panose="020B0604020202020204" pitchFamily="34" charset="0"/>
              <a:cs typeface="Arial" panose="020B0604020202020204" pitchFamily="34" charset="0"/>
            </a:endParaRPr>
          </a:p>
          <a:p>
            <a:pPr algn="ctr"/>
            <a:endParaRPr lang="fi-FI" sz="1800" b="1" dirty="0">
              <a:solidFill>
                <a:schemeClr val="bg1"/>
              </a:solidFill>
              <a:latin typeface="Arial" panose="020B0604020202020204" pitchFamily="34" charset="0"/>
              <a:cs typeface="Arial" panose="020B0604020202020204" pitchFamily="34" charset="0"/>
            </a:endParaRPr>
          </a:p>
          <a:p>
            <a:pPr algn="ctr"/>
            <a:endParaRPr lang="fi-FI" sz="1800" b="1" dirty="0">
              <a:solidFill>
                <a:schemeClr val="bg1"/>
              </a:solidFill>
              <a:latin typeface="Arial" panose="020B0604020202020204" pitchFamily="34" charset="0"/>
              <a:cs typeface="Arial" panose="020B0604020202020204" pitchFamily="34" charset="0"/>
            </a:endParaRPr>
          </a:p>
          <a:p>
            <a:pPr algn="ctr"/>
            <a:endParaRPr lang="fi-FI" sz="1800" b="1" dirty="0">
              <a:solidFill>
                <a:schemeClr val="bg1"/>
              </a:solidFill>
              <a:latin typeface="Arial" panose="020B0604020202020204" pitchFamily="34" charset="0"/>
              <a:cs typeface="Arial" panose="020B0604020202020204" pitchFamily="34" charset="0"/>
            </a:endParaRPr>
          </a:p>
          <a:p>
            <a:pPr algn="ctr"/>
            <a:endParaRPr lang="fi-FI" sz="1800" b="1" dirty="0">
              <a:solidFill>
                <a:schemeClr val="bg1"/>
              </a:solidFill>
              <a:latin typeface="Arial" panose="020B0604020202020204" pitchFamily="34" charset="0"/>
              <a:cs typeface="Arial" panose="020B0604020202020204" pitchFamily="34" charset="0"/>
            </a:endParaRPr>
          </a:p>
          <a:p>
            <a:pPr algn="ctr"/>
            <a:r>
              <a:rPr lang="fi-FI" sz="1800" b="1" dirty="0">
                <a:solidFill>
                  <a:schemeClr val="bg1"/>
                </a:solidFill>
                <a:latin typeface="Arial" panose="020B0604020202020204" pitchFamily="34" charset="0"/>
                <a:cs typeface="Arial" panose="020B0604020202020204" pitchFamily="34" charset="0"/>
              </a:rPr>
              <a:t>Operatiivinen</a:t>
            </a:r>
          </a:p>
          <a:p>
            <a:pPr algn="ctr"/>
            <a:r>
              <a:rPr lang="fi-FI" sz="1800" b="1" dirty="0">
                <a:solidFill>
                  <a:schemeClr val="bg1"/>
                </a:solidFill>
                <a:latin typeface="Arial" panose="020B0604020202020204" pitchFamily="34" charset="0"/>
                <a:cs typeface="Arial" panose="020B0604020202020204" pitchFamily="34" charset="0"/>
              </a:rPr>
              <a:t>toiminta</a:t>
            </a:r>
          </a:p>
        </p:txBody>
      </p:sp>
      <p:cxnSp>
        <p:nvCxnSpPr>
          <p:cNvPr id="4" name="Straight Arrow Connector 3"/>
          <p:cNvCxnSpPr>
            <a:stCxn id="2" idx="2"/>
          </p:cNvCxnSpPr>
          <p:nvPr/>
        </p:nvCxnSpPr>
        <p:spPr>
          <a:xfrm>
            <a:off x="2948233" y="2780768"/>
            <a:ext cx="26979" cy="19442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ounded Rectangle 8"/>
          <p:cNvSpPr/>
          <p:nvPr/>
        </p:nvSpPr>
        <p:spPr>
          <a:xfrm>
            <a:off x="3930643" y="1340054"/>
            <a:ext cx="1863781" cy="1440000"/>
          </a:xfrm>
          <a:prstGeom prst="roundRect">
            <a:avLst>
              <a:gd name="adj" fmla="val 13140"/>
            </a:avLst>
          </a:prstGeom>
          <a:ln/>
        </p:spPr>
        <p:style>
          <a:lnRef idx="1">
            <a:schemeClr val="accent3"/>
          </a:lnRef>
          <a:fillRef idx="3">
            <a:schemeClr val="accent3"/>
          </a:fillRef>
          <a:effectRef idx="2">
            <a:schemeClr val="accent3"/>
          </a:effectRef>
          <a:fontRef idx="minor">
            <a:schemeClr val="lt1"/>
          </a:fontRef>
        </p:style>
        <p:txBody>
          <a:bodyPr lIns="91435" tIns="45718" rIns="91435" bIns="45718" rtlCol="0" anchor="ctr"/>
          <a:lstStyle/>
          <a:p>
            <a:pPr algn="ctr"/>
            <a:r>
              <a:rPr lang="fi-FI" sz="2000" b="1" dirty="0">
                <a:solidFill>
                  <a:schemeClr val="tx1"/>
                </a:solidFill>
                <a:latin typeface="Arial" panose="020B0604020202020204" pitchFamily="34" charset="0"/>
                <a:cs typeface="Arial" panose="020B0604020202020204" pitchFamily="34" charset="0"/>
              </a:rPr>
              <a:t>Liiketoimintamalli B</a:t>
            </a:r>
          </a:p>
        </p:txBody>
      </p:sp>
      <p:cxnSp>
        <p:nvCxnSpPr>
          <p:cNvPr id="5" name="Straight Connector 4"/>
          <p:cNvCxnSpPr/>
          <p:nvPr/>
        </p:nvCxnSpPr>
        <p:spPr>
          <a:xfrm>
            <a:off x="2059794" y="5374290"/>
            <a:ext cx="5616624" cy="0"/>
          </a:xfrm>
          <a:prstGeom prst="line">
            <a:avLst/>
          </a:prstGeom>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5732202" y="4702152"/>
            <a:ext cx="0" cy="672138"/>
          </a:xfrm>
          <a:prstGeom prst="line">
            <a:avLst/>
          </a:prstGeom>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3859994" y="4702152"/>
            <a:ext cx="0" cy="672138"/>
          </a:xfrm>
          <a:prstGeom prst="line">
            <a:avLst/>
          </a:prstGeom>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9" idx="2"/>
            <a:endCxn id="10" idx="0"/>
          </p:cNvCxnSpPr>
          <p:nvPr/>
        </p:nvCxnSpPr>
        <p:spPr>
          <a:xfrm>
            <a:off x="4862534" y="2780054"/>
            <a:ext cx="5572" cy="19220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1" idx="2"/>
          </p:cNvCxnSpPr>
          <p:nvPr/>
        </p:nvCxnSpPr>
        <p:spPr>
          <a:xfrm>
            <a:off x="6775678" y="2780928"/>
            <a:ext cx="21285" cy="19212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ounded Rectangle 10"/>
          <p:cNvSpPr/>
          <p:nvPr/>
        </p:nvSpPr>
        <p:spPr>
          <a:xfrm>
            <a:off x="5821825" y="1340928"/>
            <a:ext cx="1907705" cy="1440000"/>
          </a:xfrm>
          <a:prstGeom prst="roundRect">
            <a:avLst>
              <a:gd name="adj" fmla="val 13140"/>
            </a:avLst>
          </a:prstGeom>
          <a:ln/>
        </p:spPr>
        <p:style>
          <a:lnRef idx="1">
            <a:schemeClr val="accent3"/>
          </a:lnRef>
          <a:fillRef idx="3">
            <a:schemeClr val="accent3"/>
          </a:fillRef>
          <a:effectRef idx="2">
            <a:schemeClr val="accent3"/>
          </a:effectRef>
          <a:fontRef idx="minor">
            <a:schemeClr val="lt1"/>
          </a:fontRef>
        </p:style>
        <p:txBody>
          <a:bodyPr lIns="91435" tIns="45718" rIns="91435" bIns="45718" rtlCol="0" anchor="ctr"/>
          <a:lstStyle/>
          <a:p>
            <a:pPr algn="ctr"/>
            <a:r>
              <a:rPr lang="fi-FI" sz="2000" b="1" dirty="0">
                <a:solidFill>
                  <a:schemeClr val="tx1"/>
                </a:solidFill>
                <a:latin typeface="Arial" panose="020B0604020202020204" pitchFamily="34" charset="0"/>
                <a:cs typeface="Arial" panose="020B0604020202020204" pitchFamily="34" charset="0"/>
              </a:rPr>
              <a:t>Liiketoimintamalli C</a:t>
            </a:r>
          </a:p>
        </p:txBody>
      </p:sp>
      <p:sp>
        <p:nvSpPr>
          <p:cNvPr id="6" name="Rounded Rectangle 5"/>
          <p:cNvSpPr/>
          <p:nvPr/>
        </p:nvSpPr>
        <p:spPr>
          <a:xfrm>
            <a:off x="2437235" y="5678076"/>
            <a:ext cx="1548000" cy="360000"/>
          </a:xfrm>
          <a:prstGeom prst="roundRect">
            <a:avLst/>
          </a:prstGeom>
          <a:ln/>
        </p:spPr>
        <p:style>
          <a:lnRef idx="1">
            <a:schemeClr val="accent6"/>
          </a:lnRef>
          <a:fillRef idx="3">
            <a:schemeClr val="accent6"/>
          </a:fillRef>
          <a:effectRef idx="2">
            <a:schemeClr val="accent6"/>
          </a:effectRef>
          <a:fontRef idx="minor">
            <a:schemeClr val="lt1"/>
          </a:fontRef>
        </p:style>
        <p:txBody>
          <a:bodyPr lIns="91435" tIns="45718" rIns="91435" bIns="45718" rtlCol="0" anchor="ctr"/>
          <a:lstStyle/>
          <a:p>
            <a:pPr algn="ctr"/>
            <a:r>
              <a:rPr lang="fi-FI" sz="1600" b="1" dirty="0">
                <a:solidFill>
                  <a:schemeClr val="bg1"/>
                </a:solidFill>
                <a:latin typeface="Arial" panose="020B0604020202020204" pitchFamily="34" charset="0"/>
                <a:cs typeface="Arial" panose="020B0604020202020204" pitchFamily="34" charset="0"/>
              </a:rPr>
              <a:t>Kyvykkyys  K</a:t>
            </a:r>
            <a:endParaRPr lang="en-US" sz="1600" b="1" dirty="0">
              <a:solidFill>
                <a:schemeClr val="bg1"/>
              </a:solidFill>
              <a:latin typeface="Arial" panose="020B0604020202020204" pitchFamily="34" charset="0"/>
              <a:cs typeface="Arial" panose="020B0604020202020204" pitchFamily="34" charset="0"/>
            </a:endParaRPr>
          </a:p>
        </p:txBody>
      </p:sp>
      <p:sp>
        <p:nvSpPr>
          <p:cNvPr id="23" name="Rounded Rectangle 22"/>
          <p:cNvSpPr/>
          <p:nvPr/>
        </p:nvSpPr>
        <p:spPr>
          <a:xfrm>
            <a:off x="5899244" y="4917130"/>
            <a:ext cx="1512000" cy="333722"/>
          </a:xfrm>
          <a:prstGeom prst="roundRect">
            <a:avLst/>
          </a:prstGeom>
          <a:ln/>
        </p:spPr>
        <p:style>
          <a:lnRef idx="1">
            <a:schemeClr val="accent6"/>
          </a:lnRef>
          <a:fillRef idx="3">
            <a:schemeClr val="accent6"/>
          </a:fillRef>
          <a:effectRef idx="2">
            <a:schemeClr val="accent6"/>
          </a:effectRef>
          <a:fontRef idx="minor">
            <a:schemeClr val="lt1"/>
          </a:fontRef>
        </p:style>
        <p:txBody>
          <a:bodyPr lIns="91435" tIns="45718" rIns="91435" bIns="45718" rtlCol="0" anchor="ctr"/>
          <a:lstStyle/>
          <a:p>
            <a:pPr algn="ctr"/>
            <a:r>
              <a:rPr lang="fi-FI" sz="1600" b="1" dirty="0">
                <a:solidFill>
                  <a:schemeClr val="bg1"/>
                </a:solidFill>
                <a:latin typeface="Arial" panose="020B0604020202020204" pitchFamily="34" charset="0"/>
                <a:cs typeface="Arial" panose="020B0604020202020204" pitchFamily="34" charset="0"/>
              </a:rPr>
              <a:t>Kyvykkyys  Z</a:t>
            </a:r>
            <a:endParaRPr lang="en-US" sz="1600" b="1" dirty="0">
              <a:solidFill>
                <a:schemeClr val="bg1"/>
              </a:solidFill>
              <a:latin typeface="Arial" panose="020B0604020202020204" pitchFamily="34" charset="0"/>
              <a:cs typeface="Arial" panose="020B0604020202020204" pitchFamily="34" charset="0"/>
            </a:endParaRPr>
          </a:p>
        </p:txBody>
      </p:sp>
      <p:sp>
        <p:nvSpPr>
          <p:cNvPr id="24" name="Rounded Rectangular Callout 23"/>
          <p:cNvSpPr/>
          <p:nvPr/>
        </p:nvSpPr>
        <p:spPr>
          <a:xfrm>
            <a:off x="3246665" y="3136781"/>
            <a:ext cx="3397769" cy="1101363"/>
          </a:xfrm>
          <a:prstGeom prst="wedgeRoundRectCallout">
            <a:avLst>
              <a:gd name="adj1" fmla="val -58265"/>
              <a:gd name="adj2" fmla="val 44307"/>
              <a:gd name="adj3" fmla="val 16667"/>
            </a:avLst>
          </a:prstGeom>
          <a:ln/>
        </p:spPr>
        <p:style>
          <a:lnRef idx="2">
            <a:schemeClr val="dk1"/>
          </a:lnRef>
          <a:fillRef idx="1">
            <a:schemeClr val="lt1"/>
          </a:fillRef>
          <a:effectRef idx="0">
            <a:schemeClr val="dk1"/>
          </a:effectRef>
          <a:fontRef idx="minor">
            <a:schemeClr val="dk1"/>
          </a:fontRef>
        </p:style>
        <p:txBody>
          <a:bodyPr lIns="91435" tIns="45718" rIns="91435" bIns="45718" rtlCol="0" anchor="ctr"/>
          <a:lstStyle/>
          <a:p>
            <a:pPr algn="ctr"/>
            <a:r>
              <a:rPr lang="fi-FI" sz="1600" dirty="0">
                <a:solidFill>
                  <a:schemeClr val="tx1"/>
                </a:solidFill>
                <a:latin typeface="Arial" panose="020B0604020202020204" pitchFamily="34" charset="0"/>
                <a:cs typeface="Arial" panose="020B0604020202020204" pitchFamily="34" charset="0"/>
              </a:rPr>
              <a:t>Kyvykkyysvaatimukset ovat lähtöisin liiketoimintamalleista ja niiden muutostarpeista</a:t>
            </a:r>
            <a:endParaRPr lang="en-US" sz="1600" dirty="0">
              <a:solidFill>
                <a:schemeClr val="tx1"/>
              </a:solidFill>
              <a:latin typeface="Arial" panose="020B0604020202020204" pitchFamily="34" charset="0"/>
              <a:cs typeface="Arial" panose="020B0604020202020204" pitchFamily="34" charset="0"/>
            </a:endParaRPr>
          </a:p>
        </p:txBody>
      </p:sp>
      <p:sp>
        <p:nvSpPr>
          <p:cNvPr id="28" name="Rounded Rectangular Callout 27"/>
          <p:cNvSpPr/>
          <p:nvPr/>
        </p:nvSpPr>
        <p:spPr>
          <a:xfrm>
            <a:off x="240930" y="3022118"/>
            <a:ext cx="2263084" cy="1008000"/>
          </a:xfrm>
          <a:prstGeom prst="wedgeRoundRectCallout">
            <a:avLst>
              <a:gd name="adj1" fmla="val 47089"/>
              <a:gd name="adj2" fmla="val -106310"/>
              <a:gd name="adj3" fmla="val 16667"/>
            </a:avLst>
          </a:prstGeom>
          <a:ln/>
        </p:spPr>
        <p:style>
          <a:lnRef idx="2">
            <a:schemeClr val="dk1"/>
          </a:lnRef>
          <a:fillRef idx="1">
            <a:schemeClr val="lt1"/>
          </a:fillRef>
          <a:effectRef idx="0">
            <a:schemeClr val="dk1"/>
          </a:effectRef>
          <a:fontRef idx="minor">
            <a:schemeClr val="dk1"/>
          </a:fontRef>
        </p:style>
        <p:txBody>
          <a:bodyPr lIns="91435" tIns="45718" rIns="91435" bIns="45718" rtlCol="0" anchor="ctr"/>
          <a:lstStyle/>
          <a:p>
            <a:pPr algn="ctr"/>
            <a:r>
              <a:rPr lang="fi-FI" sz="1600" dirty="0">
                <a:solidFill>
                  <a:schemeClr val="tx1"/>
                </a:solidFill>
                <a:latin typeface="Arial" panose="020B0604020202020204" pitchFamily="34" charset="0"/>
                <a:cs typeface="Arial" panose="020B0604020202020204" pitchFamily="34" charset="0"/>
              </a:rPr>
              <a:t>Organisaatio voi tuottaa eri tyyppisiä palveluita (eri liiketoimintamallit)</a:t>
            </a:r>
            <a:endParaRPr lang="en-US" sz="1600"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5650248" y="5705174"/>
            <a:ext cx="1548000" cy="360000"/>
          </a:xfrm>
          <a:prstGeom prst="roundRect">
            <a:avLst/>
          </a:prstGeom>
          <a:ln/>
        </p:spPr>
        <p:style>
          <a:lnRef idx="1">
            <a:schemeClr val="accent6"/>
          </a:lnRef>
          <a:fillRef idx="3">
            <a:schemeClr val="accent6"/>
          </a:fillRef>
          <a:effectRef idx="2">
            <a:schemeClr val="accent6"/>
          </a:effectRef>
          <a:fontRef idx="minor">
            <a:schemeClr val="lt1"/>
          </a:fontRef>
        </p:style>
        <p:txBody>
          <a:bodyPr lIns="91435" tIns="45718" rIns="91435" bIns="45718" rtlCol="0" anchor="ctr"/>
          <a:lstStyle/>
          <a:p>
            <a:pPr algn="ctr"/>
            <a:r>
              <a:rPr lang="fi-FI" sz="1600" b="1" dirty="0">
                <a:solidFill>
                  <a:schemeClr val="bg1"/>
                </a:solidFill>
                <a:latin typeface="Arial" panose="020B0604020202020204" pitchFamily="34" charset="0"/>
                <a:cs typeface="Arial" panose="020B0604020202020204" pitchFamily="34" charset="0"/>
              </a:rPr>
              <a:t>Kyvykkyys  H</a:t>
            </a:r>
            <a:endParaRPr lang="en-US" sz="1600" b="1" dirty="0">
              <a:solidFill>
                <a:schemeClr val="bg1"/>
              </a:solidFill>
              <a:latin typeface="Arial" panose="020B0604020202020204" pitchFamily="34" charset="0"/>
              <a:cs typeface="Arial" panose="020B0604020202020204" pitchFamily="34" charset="0"/>
            </a:endParaRPr>
          </a:p>
        </p:txBody>
      </p:sp>
      <p:sp>
        <p:nvSpPr>
          <p:cNvPr id="3" name="Rounded Rectangular Callout 2"/>
          <p:cNvSpPr/>
          <p:nvPr/>
        </p:nvSpPr>
        <p:spPr>
          <a:xfrm>
            <a:off x="7763764" y="4565960"/>
            <a:ext cx="1306691" cy="1510032"/>
          </a:xfrm>
          <a:prstGeom prst="wedgeRoundRectCallout">
            <a:avLst>
              <a:gd name="adj1" fmla="val -91483"/>
              <a:gd name="adj2" fmla="val 39616"/>
              <a:gd name="adj3" fmla="val 16667"/>
            </a:avLst>
          </a:prstGeom>
          <a:ln/>
        </p:spPr>
        <p:style>
          <a:lnRef idx="2">
            <a:schemeClr val="dk1"/>
          </a:lnRef>
          <a:fillRef idx="1">
            <a:schemeClr val="lt1"/>
          </a:fillRef>
          <a:effectRef idx="0">
            <a:schemeClr val="dk1"/>
          </a:effectRef>
          <a:fontRef idx="minor">
            <a:schemeClr val="dk1"/>
          </a:fontRef>
        </p:style>
        <p:txBody>
          <a:bodyPr lIns="91435" tIns="45718" rIns="91435" bIns="45718" rtlCol="0" anchor="ctr"/>
          <a:lstStyle/>
          <a:p>
            <a:pPr algn="ctr"/>
            <a:r>
              <a:rPr lang="fi-FI" sz="1600" dirty="0">
                <a:solidFill>
                  <a:schemeClr val="tx1"/>
                </a:solidFill>
                <a:latin typeface="Arial" panose="020B0604020202020204" pitchFamily="34" charset="0"/>
                <a:cs typeface="Arial" panose="020B0604020202020204" pitchFamily="34" charset="0"/>
              </a:rPr>
              <a:t>Palveluilla on usein myös tarve yhteisille </a:t>
            </a:r>
            <a:r>
              <a:rPr lang="fi-FI" sz="1600" dirty="0" err="1">
                <a:solidFill>
                  <a:schemeClr val="tx1"/>
                </a:solidFill>
                <a:latin typeface="Arial" panose="020B0604020202020204" pitchFamily="34" charset="0"/>
                <a:cs typeface="Arial" panose="020B0604020202020204" pitchFamily="34" charset="0"/>
              </a:rPr>
              <a:t>kyvykkyyk</a:t>
            </a:r>
            <a:r>
              <a:rPr lang="fi-FI" sz="1600" dirty="0">
                <a:solidFill>
                  <a:schemeClr val="tx1"/>
                </a:solidFill>
                <a:latin typeface="Arial" panose="020B0604020202020204" pitchFamily="34" charset="0"/>
                <a:cs typeface="Arial" panose="020B0604020202020204" pitchFamily="34" charset="0"/>
              </a:rPr>
              <a:t>-sille (K, H)</a:t>
            </a:r>
            <a:endParaRPr lang="en-US" sz="1600" dirty="0">
              <a:solidFill>
                <a:schemeClr val="tx1"/>
              </a:solidFill>
              <a:latin typeface="Arial" panose="020B06040202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fld id="{58A428FE-1E05-4457-A44B-0CC9460CCFBE}" type="datetime1">
              <a:rPr lang="fi-FI" smtClean="0"/>
              <a:t>11.5.2017</a:t>
            </a:fld>
            <a:endParaRPr lang="fi-FI" dirty="0"/>
          </a:p>
        </p:txBody>
      </p:sp>
      <p:sp>
        <p:nvSpPr>
          <p:cNvPr id="14" name="Slide Number Placeholder 13"/>
          <p:cNvSpPr>
            <a:spLocks noGrp="1"/>
          </p:cNvSpPr>
          <p:nvPr>
            <p:ph type="sldNum" sz="quarter" idx="11"/>
          </p:nvPr>
        </p:nvSpPr>
        <p:spPr/>
        <p:txBody>
          <a:bodyPr/>
          <a:lstStyle/>
          <a:p>
            <a:fld id="{D1445509-8ED4-4F52-8BB2-3F9E164AAF11}" type="slidenum">
              <a:rPr lang="fi-FI" smtClean="0"/>
              <a:pPr/>
              <a:t>46</a:t>
            </a:fld>
            <a:endParaRPr lang="fi-FI"/>
          </a:p>
        </p:txBody>
      </p:sp>
      <p:sp>
        <p:nvSpPr>
          <p:cNvPr id="29" name="Rounded Rectangle 28"/>
          <p:cNvSpPr/>
          <p:nvPr/>
        </p:nvSpPr>
        <p:spPr>
          <a:xfrm>
            <a:off x="2147140" y="4902368"/>
            <a:ext cx="1584009" cy="360000"/>
          </a:xfrm>
          <a:prstGeom prst="roundRect">
            <a:avLst/>
          </a:prstGeom>
          <a:ln/>
        </p:spPr>
        <p:style>
          <a:lnRef idx="1">
            <a:schemeClr val="accent6"/>
          </a:lnRef>
          <a:fillRef idx="3">
            <a:schemeClr val="accent6"/>
          </a:fillRef>
          <a:effectRef idx="2">
            <a:schemeClr val="accent6"/>
          </a:effectRef>
          <a:fontRef idx="minor">
            <a:schemeClr val="lt1"/>
          </a:fontRef>
        </p:style>
        <p:txBody>
          <a:bodyPr lIns="91435" tIns="45718" rIns="91435" bIns="45718" rtlCol="0" anchor="ctr"/>
          <a:lstStyle/>
          <a:p>
            <a:pPr algn="ctr"/>
            <a:r>
              <a:rPr lang="fi-FI" sz="1600" b="1" dirty="0">
                <a:solidFill>
                  <a:schemeClr val="bg1"/>
                </a:solidFill>
                <a:latin typeface="Arial" panose="020B0604020202020204" pitchFamily="34" charset="0"/>
                <a:cs typeface="Arial" panose="020B0604020202020204" pitchFamily="34" charset="0"/>
              </a:rPr>
              <a:t>Kyvykkyys  X</a:t>
            </a:r>
            <a:endParaRPr lang="en-US" sz="1600" b="1" dirty="0">
              <a:solidFill>
                <a:schemeClr val="bg1"/>
              </a:solidFill>
              <a:latin typeface="Arial" panose="020B0604020202020204" pitchFamily="34" charset="0"/>
              <a:cs typeface="Arial" panose="020B0604020202020204" pitchFamily="34" charset="0"/>
            </a:endParaRPr>
          </a:p>
        </p:txBody>
      </p:sp>
      <p:sp>
        <p:nvSpPr>
          <p:cNvPr id="30" name="Rounded Rectangle 29"/>
          <p:cNvSpPr/>
          <p:nvPr/>
        </p:nvSpPr>
        <p:spPr>
          <a:xfrm>
            <a:off x="4091355" y="4902368"/>
            <a:ext cx="1512000" cy="360000"/>
          </a:xfrm>
          <a:prstGeom prst="roundRect">
            <a:avLst/>
          </a:prstGeom>
          <a:ln/>
        </p:spPr>
        <p:style>
          <a:lnRef idx="1">
            <a:schemeClr val="accent6"/>
          </a:lnRef>
          <a:fillRef idx="3">
            <a:schemeClr val="accent6"/>
          </a:fillRef>
          <a:effectRef idx="2">
            <a:schemeClr val="accent6"/>
          </a:effectRef>
          <a:fontRef idx="minor">
            <a:schemeClr val="lt1"/>
          </a:fontRef>
        </p:style>
        <p:txBody>
          <a:bodyPr lIns="91435" tIns="45718" rIns="91435" bIns="45718" rtlCol="0" anchor="ctr"/>
          <a:lstStyle/>
          <a:p>
            <a:pPr algn="ctr"/>
            <a:r>
              <a:rPr lang="fi-FI" sz="1600" b="1" dirty="0">
                <a:solidFill>
                  <a:schemeClr val="bg1"/>
                </a:solidFill>
                <a:latin typeface="Arial" panose="020B0604020202020204" pitchFamily="34" charset="0"/>
                <a:cs typeface="Arial" panose="020B0604020202020204" pitchFamily="34" charset="0"/>
              </a:rPr>
              <a:t>Kyvykkyys  Y</a:t>
            </a:r>
            <a:endParaRPr lang="en-US" sz="1600" b="1" dirty="0">
              <a:solidFill>
                <a:schemeClr val="bg1"/>
              </a:solidFill>
              <a:latin typeface="Arial" panose="020B0604020202020204" pitchFamily="34" charset="0"/>
              <a:cs typeface="Arial" panose="020B0604020202020204" pitchFamily="34" charset="0"/>
            </a:endParaRPr>
          </a:p>
        </p:txBody>
      </p:sp>
      <p:sp>
        <p:nvSpPr>
          <p:cNvPr id="27" name="Rounded Rectangular Callout 26"/>
          <p:cNvSpPr/>
          <p:nvPr/>
        </p:nvSpPr>
        <p:spPr>
          <a:xfrm>
            <a:off x="6928206" y="3244936"/>
            <a:ext cx="1963381" cy="1153431"/>
          </a:xfrm>
          <a:prstGeom prst="wedgeRoundRectCallout">
            <a:avLst>
              <a:gd name="adj1" fmla="val -44034"/>
              <a:gd name="adj2" fmla="val 86248"/>
              <a:gd name="adj3" fmla="val 16667"/>
            </a:avLst>
          </a:prstGeom>
          <a:ln/>
        </p:spPr>
        <p:style>
          <a:lnRef idx="2">
            <a:schemeClr val="dk1"/>
          </a:lnRef>
          <a:fillRef idx="1">
            <a:schemeClr val="lt1"/>
          </a:fillRef>
          <a:effectRef idx="0">
            <a:schemeClr val="dk1"/>
          </a:effectRef>
          <a:fontRef idx="minor">
            <a:schemeClr val="dk1"/>
          </a:fontRef>
        </p:style>
        <p:txBody>
          <a:bodyPr lIns="91435" tIns="45718" rIns="91435" bIns="45718" rtlCol="0" anchor="ctr"/>
          <a:lstStyle/>
          <a:p>
            <a:pPr algn="ctr"/>
            <a:r>
              <a:rPr lang="fi-FI" sz="1600" dirty="0">
                <a:solidFill>
                  <a:schemeClr val="tx1"/>
                </a:solidFill>
                <a:latin typeface="Arial" panose="020B0604020202020204" pitchFamily="34" charset="0"/>
                <a:cs typeface="Arial" panose="020B0604020202020204" pitchFamily="34" charset="0"/>
              </a:rPr>
              <a:t>Eri tyyppiset palvelut vaativat </a:t>
            </a:r>
            <a:r>
              <a:rPr lang="fi-FI" sz="1600" dirty="0" err="1">
                <a:solidFill>
                  <a:schemeClr val="tx1"/>
                </a:solidFill>
                <a:latin typeface="Arial" panose="020B0604020202020204" pitchFamily="34" charset="0"/>
                <a:cs typeface="Arial" panose="020B0604020202020204" pitchFamily="34" charset="0"/>
              </a:rPr>
              <a:t>erityiskyvyk-kyyksiä</a:t>
            </a:r>
            <a:r>
              <a:rPr lang="fi-FI" sz="1600" dirty="0">
                <a:solidFill>
                  <a:schemeClr val="tx1"/>
                </a:solidFill>
                <a:latin typeface="Arial" panose="020B0604020202020204" pitchFamily="34" charset="0"/>
                <a:cs typeface="Arial" panose="020B0604020202020204" pitchFamily="34" charset="0"/>
              </a:rPr>
              <a:t> (X, Y, Z)</a:t>
            </a: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7528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4789"/>
            <a:ext cx="7959725" cy="807200"/>
          </a:xfrm>
        </p:spPr>
        <p:txBody>
          <a:bodyPr>
            <a:noAutofit/>
          </a:bodyPr>
          <a:lstStyle/>
          <a:p>
            <a:r>
              <a:rPr lang="fi-FI" sz="2800" dirty="0"/>
              <a:t>Liiketoimintamallit ja kyvykkyydet kytkevät strategian operatiiviseen toimintaan ja sen kehittämiseen</a:t>
            </a:r>
          </a:p>
        </p:txBody>
      </p:sp>
      <p:sp>
        <p:nvSpPr>
          <p:cNvPr id="5" name="Rounded Rectangle 4"/>
          <p:cNvSpPr/>
          <p:nvPr/>
        </p:nvSpPr>
        <p:spPr>
          <a:xfrm>
            <a:off x="566755" y="2672191"/>
            <a:ext cx="8125641" cy="360000"/>
          </a:xfrm>
          <a:prstGeom prst="roundRect">
            <a:avLst/>
          </a:prstGeom>
          <a:ln/>
        </p:spPr>
        <p:style>
          <a:lnRef idx="1">
            <a:schemeClr val="accent3"/>
          </a:lnRef>
          <a:fillRef idx="3">
            <a:schemeClr val="accent3"/>
          </a:fillRef>
          <a:effectRef idx="2">
            <a:schemeClr val="accent3"/>
          </a:effectRef>
          <a:fontRef idx="minor">
            <a:schemeClr val="lt1"/>
          </a:fontRef>
        </p:style>
        <p:txBody>
          <a:bodyPr lIns="91435" tIns="45718" rIns="91435" bIns="45718" rtlCol="0" anchor="ctr"/>
          <a:lstStyle/>
          <a:p>
            <a:pPr algn="ctr"/>
            <a:r>
              <a:rPr lang="fi-FI" sz="1600" b="1" dirty="0">
                <a:solidFill>
                  <a:schemeClr val="tx1"/>
                </a:solidFill>
                <a:latin typeface="Arial" panose="020B0604020202020204" pitchFamily="34" charset="0"/>
                <a:cs typeface="Arial" panose="020B0604020202020204" pitchFamily="34" charset="0"/>
              </a:rPr>
              <a:t>Liiketoimintamalli(t)</a:t>
            </a:r>
          </a:p>
        </p:txBody>
      </p:sp>
      <p:sp>
        <p:nvSpPr>
          <p:cNvPr id="6" name="Rounded Rectangle 5"/>
          <p:cNvSpPr/>
          <p:nvPr/>
        </p:nvSpPr>
        <p:spPr>
          <a:xfrm>
            <a:off x="3630173" y="3152938"/>
            <a:ext cx="1944000" cy="504000"/>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itchFamily="34" charset="0"/>
              </a:rPr>
              <a:t>Kyvykkyys #2</a:t>
            </a:r>
          </a:p>
        </p:txBody>
      </p:sp>
      <p:sp>
        <p:nvSpPr>
          <p:cNvPr id="7" name="Rounded Rectangle 6"/>
          <p:cNvSpPr/>
          <p:nvPr/>
        </p:nvSpPr>
        <p:spPr>
          <a:xfrm>
            <a:off x="5677590" y="3162230"/>
            <a:ext cx="2729811" cy="504000"/>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itchFamily="34" charset="0"/>
              </a:rPr>
              <a:t>Kyvykkyys #3</a:t>
            </a:r>
          </a:p>
        </p:txBody>
      </p:sp>
      <p:sp>
        <p:nvSpPr>
          <p:cNvPr id="9" name="Rounded Rectangle 8"/>
          <p:cNvSpPr/>
          <p:nvPr/>
        </p:nvSpPr>
        <p:spPr>
          <a:xfrm>
            <a:off x="1582755" y="3162230"/>
            <a:ext cx="1944000" cy="504000"/>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itchFamily="34" charset="0"/>
              </a:rPr>
              <a:t>Kyvykkyys #1</a:t>
            </a:r>
          </a:p>
        </p:txBody>
      </p:sp>
      <p:sp>
        <p:nvSpPr>
          <p:cNvPr id="10" name="Rounded Rectangle 9"/>
          <p:cNvSpPr/>
          <p:nvPr/>
        </p:nvSpPr>
        <p:spPr>
          <a:xfrm>
            <a:off x="566756" y="1052736"/>
            <a:ext cx="8125640" cy="1566006"/>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t"/>
          <a:lstStyle/>
          <a:p>
            <a:pPr algn="ctr"/>
            <a:r>
              <a:rPr lang="en-US" sz="1600" b="1" dirty="0" err="1">
                <a:solidFill>
                  <a:schemeClr val="tx1"/>
                </a:solidFill>
                <a:latin typeface="Arial" panose="020B0604020202020204" pitchFamily="34" charset="0"/>
                <a:cs typeface="Arial" pitchFamily="34" charset="0"/>
              </a:rPr>
              <a:t>Strategia</a:t>
            </a:r>
            <a:endParaRPr lang="en-US" sz="1600" b="1" dirty="0">
              <a:solidFill>
                <a:schemeClr val="tx1"/>
              </a:solidFill>
              <a:latin typeface="Arial" panose="020B0604020202020204" pitchFamily="34" charset="0"/>
              <a:cs typeface="Arial" pitchFamily="34" charset="0"/>
            </a:endParaRPr>
          </a:p>
        </p:txBody>
      </p:sp>
      <p:sp>
        <p:nvSpPr>
          <p:cNvPr id="11" name="Rounded Rectangle 10"/>
          <p:cNvSpPr/>
          <p:nvPr/>
        </p:nvSpPr>
        <p:spPr>
          <a:xfrm>
            <a:off x="566755" y="3767911"/>
            <a:ext cx="8086255" cy="2376264"/>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dirty="0" err="1">
                <a:solidFill>
                  <a:schemeClr val="tx1"/>
                </a:solidFill>
                <a:latin typeface="Arial" panose="020B0604020202020204" pitchFamily="34" charset="0"/>
                <a:cs typeface="Arial" pitchFamily="34" charset="0"/>
              </a:rPr>
              <a:t>Operatiivinen</a:t>
            </a:r>
            <a:r>
              <a:rPr lang="en-US" sz="1600" b="1" dirty="0">
                <a:solidFill>
                  <a:schemeClr val="tx1"/>
                </a:solidFill>
                <a:latin typeface="Arial" panose="020B0604020202020204" pitchFamily="34" charset="0"/>
                <a:cs typeface="Arial" pitchFamily="34" charset="0"/>
              </a:rPr>
              <a:t> </a:t>
            </a:r>
            <a:r>
              <a:rPr lang="en-US" sz="1600" b="1" dirty="0" err="1">
                <a:solidFill>
                  <a:schemeClr val="tx1"/>
                </a:solidFill>
                <a:latin typeface="Arial" panose="020B0604020202020204" pitchFamily="34" charset="0"/>
                <a:cs typeface="Arial" pitchFamily="34" charset="0"/>
              </a:rPr>
              <a:t>toiminta</a:t>
            </a: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1600" b="1" dirty="0">
              <a:solidFill>
                <a:schemeClr val="tx1"/>
              </a:solidFill>
              <a:latin typeface="Arial" panose="020B0604020202020204" pitchFamily="34" charset="0"/>
              <a:cs typeface="Arial" pitchFamily="34" charset="0"/>
            </a:endParaRPr>
          </a:p>
          <a:p>
            <a:pPr algn="ctr"/>
            <a:endParaRPr lang="en-US" sz="2000" b="1"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323528" y="4680052"/>
            <a:ext cx="8207952" cy="36000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US" sz="1400" b="1" dirty="0" err="1">
                <a:latin typeface="Arial" panose="020B0604020202020204" pitchFamily="34" charset="0"/>
                <a:cs typeface="Arial" pitchFamily="34" charset="0"/>
              </a:rPr>
              <a:t>Vaatimus</a:t>
            </a:r>
            <a:r>
              <a:rPr lang="en-US" sz="1400" b="1" dirty="0">
                <a:latin typeface="Arial" panose="020B0604020202020204" pitchFamily="34" charset="0"/>
                <a:cs typeface="Arial" pitchFamily="34" charset="0"/>
              </a:rPr>
              <a:t> #2</a:t>
            </a:r>
          </a:p>
        </p:txBody>
      </p:sp>
      <p:sp>
        <p:nvSpPr>
          <p:cNvPr id="13" name="Rounded Rectangle 12"/>
          <p:cNvSpPr/>
          <p:nvPr/>
        </p:nvSpPr>
        <p:spPr>
          <a:xfrm>
            <a:off x="323528" y="5160105"/>
            <a:ext cx="8207952" cy="36000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US" sz="1400" b="1" dirty="0" err="1">
                <a:latin typeface="Arial" panose="020B0604020202020204" pitchFamily="34" charset="0"/>
                <a:cs typeface="Arial" pitchFamily="34" charset="0"/>
              </a:rPr>
              <a:t>Vaatimus</a:t>
            </a:r>
            <a:r>
              <a:rPr lang="en-US" sz="1400" b="1" dirty="0">
                <a:latin typeface="Arial" panose="020B0604020202020204" pitchFamily="34" charset="0"/>
                <a:cs typeface="Arial" pitchFamily="34" charset="0"/>
              </a:rPr>
              <a:t> #3</a:t>
            </a:r>
          </a:p>
        </p:txBody>
      </p:sp>
      <p:sp>
        <p:nvSpPr>
          <p:cNvPr id="14" name="Rounded Rectangle 13"/>
          <p:cNvSpPr/>
          <p:nvPr/>
        </p:nvSpPr>
        <p:spPr>
          <a:xfrm>
            <a:off x="323528" y="5640159"/>
            <a:ext cx="8207952" cy="36000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US" sz="1400" b="1" dirty="0" err="1">
                <a:latin typeface="Arial" panose="020B0604020202020204" pitchFamily="34" charset="0"/>
                <a:cs typeface="Arial" pitchFamily="34" charset="0"/>
              </a:rPr>
              <a:t>Vaatimus</a:t>
            </a:r>
            <a:r>
              <a:rPr lang="en-US" sz="1400" b="1" dirty="0">
                <a:latin typeface="Arial" panose="020B0604020202020204" pitchFamily="34" charset="0"/>
                <a:cs typeface="Arial" pitchFamily="34" charset="0"/>
              </a:rPr>
              <a:t> #4</a:t>
            </a:r>
          </a:p>
        </p:txBody>
      </p:sp>
      <p:sp>
        <p:nvSpPr>
          <p:cNvPr id="15" name="Rounded Rectangle 14"/>
          <p:cNvSpPr/>
          <p:nvPr/>
        </p:nvSpPr>
        <p:spPr>
          <a:xfrm>
            <a:off x="323528" y="4199999"/>
            <a:ext cx="8207952" cy="36000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US" sz="1400" b="1" dirty="0" err="1">
                <a:latin typeface="Arial" panose="020B0604020202020204" pitchFamily="34" charset="0"/>
                <a:cs typeface="Arial" pitchFamily="34" charset="0"/>
              </a:rPr>
              <a:t>Vaatimus</a:t>
            </a:r>
            <a:r>
              <a:rPr lang="en-US" sz="1400" b="1" dirty="0">
                <a:latin typeface="Arial" panose="020B0604020202020204" pitchFamily="34" charset="0"/>
                <a:cs typeface="Arial" pitchFamily="34" charset="0"/>
              </a:rPr>
              <a:t> #1</a:t>
            </a:r>
          </a:p>
        </p:txBody>
      </p:sp>
      <p:sp>
        <p:nvSpPr>
          <p:cNvPr id="16" name="Rounded Rectangle 15"/>
          <p:cNvSpPr/>
          <p:nvPr/>
        </p:nvSpPr>
        <p:spPr>
          <a:xfrm>
            <a:off x="899592" y="1439783"/>
            <a:ext cx="7421066" cy="317887"/>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i-FI" sz="1400" dirty="0">
                <a:latin typeface="Arial" pitchFamily="34" charset="0"/>
                <a:cs typeface="Arial" pitchFamily="34" charset="0"/>
              </a:rPr>
              <a:t>VISIO</a:t>
            </a:r>
            <a:endParaRPr lang="en-US" dirty="0">
              <a:latin typeface="Arial" pitchFamily="34" charset="0"/>
              <a:cs typeface="Arial" pitchFamily="34" charset="0"/>
            </a:endParaRPr>
          </a:p>
        </p:txBody>
      </p:sp>
      <p:cxnSp>
        <p:nvCxnSpPr>
          <p:cNvPr id="17" name="Straight Arrow Connector 16"/>
          <p:cNvCxnSpPr/>
          <p:nvPr/>
        </p:nvCxnSpPr>
        <p:spPr>
          <a:xfrm>
            <a:off x="2554755" y="3623895"/>
            <a:ext cx="0" cy="576104"/>
          </a:xfrm>
          <a:prstGeom prst="straightConnector1">
            <a:avLst/>
          </a:prstGeom>
          <a:ln w="19050">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67173" y="3614603"/>
            <a:ext cx="0" cy="1065449"/>
          </a:xfrm>
          <a:prstGeom prst="straightConnector1">
            <a:avLst/>
          </a:prstGeom>
          <a:ln w="19050">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14591" y="3623895"/>
            <a:ext cx="0" cy="1536210"/>
          </a:xfrm>
          <a:prstGeom prst="straightConnector1">
            <a:avLst/>
          </a:prstGeom>
          <a:ln w="19050">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80145" y="1868643"/>
            <a:ext cx="1747639" cy="624253"/>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err="1">
                <a:latin typeface="Arial" panose="020B0604020202020204" pitchFamily="34" charset="0"/>
                <a:cs typeface="Arial" pitchFamily="34" charset="0"/>
              </a:rPr>
              <a:t>Strateginen</a:t>
            </a:r>
            <a:r>
              <a:rPr lang="en-US" sz="1200" dirty="0">
                <a:latin typeface="Arial" panose="020B0604020202020204" pitchFamily="34" charset="0"/>
                <a:cs typeface="Arial" pitchFamily="34" charset="0"/>
              </a:rPr>
              <a:t> </a:t>
            </a:r>
            <a:r>
              <a:rPr lang="en-US" sz="1200" dirty="0" err="1">
                <a:latin typeface="Arial" panose="020B0604020202020204" pitchFamily="34" charset="0"/>
                <a:cs typeface="Arial" pitchFamily="34" charset="0"/>
              </a:rPr>
              <a:t>tavoite</a:t>
            </a:r>
            <a:r>
              <a:rPr lang="en-US" sz="1200" dirty="0">
                <a:latin typeface="Arial" panose="020B0604020202020204" pitchFamily="34" charset="0"/>
                <a:cs typeface="Arial" pitchFamily="34" charset="0"/>
              </a:rPr>
              <a:t> #1</a:t>
            </a:r>
          </a:p>
        </p:txBody>
      </p:sp>
      <p:sp>
        <p:nvSpPr>
          <p:cNvPr id="22" name="Rounded Rectangle 21"/>
          <p:cNvSpPr/>
          <p:nvPr/>
        </p:nvSpPr>
        <p:spPr>
          <a:xfrm>
            <a:off x="2777770" y="1877723"/>
            <a:ext cx="1747639" cy="615173"/>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err="1">
                <a:latin typeface="Arial" panose="020B0604020202020204" pitchFamily="34" charset="0"/>
                <a:cs typeface="Arial" pitchFamily="34" charset="0"/>
              </a:rPr>
              <a:t>Strateginen</a:t>
            </a:r>
            <a:r>
              <a:rPr lang="en-US" sz="1200" dirty="0">
                <a:latin typeface="Arial" panose="020B0604020202020204" pitchFamily="34" charset="0"/>
                <a:cs typeface="Arial" pitchFamily="34" charset="0"/>
              </a:rPr>
              <a:t> </a:t>
            </a:r>
            <a:r>
              <a:rPr lang="en-US" sz="1200" dirty="0" err="1">
                <a:latin typeface="Arial" panose="020B0604020202020204" pitchFamily="34" charset="0"/>
                <a:cs typeface="Arial" pitchFamily="34" charset="0"/>
              </a:rPr>
              <a:t>tavoite</a:t>
            </a:r>
            <a:r>
              <a:rPr lang="en-US" sz="1200" dirty="0">
                <a:latin typeface="Arial" panose="020B0604020202020204" pitchFamily="34" charset="0"/>
                <a:cs typeface="Arial" pitchFamily="34" charset="0"/>
              </a:rPr>
              <a:t> #2</a:t>
            </a:r>
          </a:p>
        </p:txBody>
      </p:sp>
      <p:sp>
        <p:nvSpPr>
          <p:cNvPr id="23" name="Rounded Rectangle 22"/>
          <p:cNvSpPr/>
          <p:nvPr/>
        </p:nvSpPr>
        <p:spPr>
          <a:xfrm>
            <a:off x="4675395" y="1877723"/>
            <a:ext cx="1747639" cy="615173"/>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err="1">
                <a:latin typeface="Arial" panose="020B0604020202020204" pitchFamily="34" charset="0"/>
                <a:cs typeface="Arial" pitchFamily="34" charset="0"/>
              </a:rPr>
              <a:t>Strateginen</a:t>
            </a:r>
            <a:r>
              <a:rPr lang="en-US" sz="1200" dirty="0">
                <a:latin typeface="Arial" panose="020B0604020202020204" pitchFamily="34" charset="0"/>
                <a:cs typeface="Arial" pitchFamily="34" charset="0"/>
              </a:rPr>
              <a:t> </a:t>
            </a:r>
            <a:r>
              <a:rPr lang="en-US" sz="1200" dirty="0" err="1">
                <a:latin typeface="Arial" panose="020B0604020202020204" pitchFamily="34" charset="0"/>
                <a:cs typeface="Arial" pitchFamily="34" charset="0"/>
              </a:rPr>
              <a:t>tavoite</a:t>
            </a:r>
            <a:r>
              <a:rPr lang="en-US" sz="1200" dirty="0">
                <a:latin typeface="Arial" panose="020B0604020202020204" pitchFamily="34" charset="0"/>
                <a:cs typeface="Arial" pitchFamily="34" charset="0"/>
              </a:rPr>
              <a:t> #3</a:t>
            </a:r>
          </a:p>
        </p:txBody>
      </p:sp>
      <p:cxnSp>
        <p:nvCxnSpPr>
          <p:cNvPr id="25" name="Straight Arrow Connector 24"/>
          <p:cNvCxnSpPr>
            <a:endCxn id="9" idx="0"/>
          </p:cNvCxnSpPr>
          <p:nvPr/>
        </p:nvCxnSpPr>
        <p:spPr>
          <a:xfrm>
            <a:off x="2554755" y="3032191"/>
            <a:ext cx="0" cy="130039"/>
          </a:xfrm>
          <a:prstGeom prst="straightConnector1">
            <a:avLst/>
          </a:prstGeom>
          <a:ln w="19050">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6" idx="0"/>
          </p:cNvCxnSpPr>
          <p:nvPr/>
        </p:nvCxnSpPr>
        <p:spPr>
          <a:xfrm>
            <a:off x="4602173" y="3032191"/>
            <a:ext cx="0" cy="120747"/>
          </a:xfrm>
          <a:prstGeom prst="straightConnector1">
            <a:avLst/>
          </a:prstGeom>
          <a:ln w="19050">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7" idx="0"/>
          </p:cNvCxnSpPr>
          <p:nvPr/>
        </p:nvCxnSpPr>
        <p:spPr>
          <a:xfrm>
            <a:off x="7035800" y="3032191"/>
            <a:ext cx="6696" cy="130039"/>
          </a:xfrm>
          <a:prstGeom prst="straightConnector1">
            <a:avLst/>
          </a:prstGeom>
          <a:ln w="19050">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29" name="Rounded Rectangle 28"/>
          <p:cNvSpPr>
            <a:spLocks/>
          </p:cNvSpPr>
          <p:nvPr/>
        </p:nvSpPr>
        <p:spPr>
          <a:xfrm>
            <a:off x="1862773" y="4643027"/>
            <a:ext cx="1767400" cy="905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latin typeface="Arial" panose="020B0604020202020204" pitchFamily="34" charset="0"/>
                <a:cs typeface="Arial" panose="020B0604020202020204" pitchFamily="34" charset="0"/>
              </a:rPr>
              <a:t>Toimintamallit ja prosessit</a:t>
            </a:r>
          </a:p>
        </p:txBody>
      </p:sp>
      <p:sp>
        <p:nvSpPr>
          <p:cNvPr id="30" name="Rounded Rectangle 29"/>
          <p:cNvSpPr>
            <a:spLocks/>
          </p:cNvSpPr>
          <p:nvPr/>
        </p:nvSpPr>
        <p:spPr>
          <a:xfrm>
            <a:off x="4234882" y="4177753"/>
            <a:ext cx="1512000" cy="908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latin typeface="Arial" panose="020B0604020202020204" pitchFamily="34" charset="0"/>
                <a:cs typeface="Arial" panose="020B0604020202020204" pitchFamily="34" charset="0"/>
              </a:rPr>
              <a:t>Henkilöstö ja osaaminen</a:t>
            </a:r>
          </a:p>
        </p:txBody>
      </p:sp>
      <p:sp>
        <p:nvSpPr>
          <p:cNvPr id="31" name="Rounded Rectangle 30"/>
          <p:cNvSpPr>
            <a:spLocks/>
          </p:cNvSpPr>
          <p:nvPr/>
        </p:nvSpPr>
        <p:spPr>
          <a:xfrm>
            <a:off x="6176827" y="5135577"/>
            <a:ext cx="1834383" cy="887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latin typeface="Arial" panose="020B0604020202020204" pitchFamily="34" charset="0"/>
                <a:cs typeface="Arial" panose="020B0604020202020204" pitchFamily="34" charset="0"/>
              </a:rPr>
              <a:t>Tiedot ja tietojärjestelmät</a:t>
            </a:r>
          </a:p>
        </p:txBody>
      </p:sp>
      <p:sp>
        <p:nvSpPr>
          <p:cNvPr id="3" name="Date Placeholder 2"/>
          <p:cNvSpPr>
            <a:spLocks noGrp="1"/>
          </p:cNvSpPr>
          <p:nvPr>
            <p:ph type="dt" sz="half" idx="10"/>
          </p:nvPr>
        </p:nvSpPr>
        <p:spPr/>
        <p:txBody>
          <a:bodyPr/>
          <a:lstStyle/>
          <a:p>
            <a:fld id="{503CCC88-8356-4601-AA97-0CAB1E88BD3F}" type="datetime1">
              <a:rPr lang="fi-FI" smtClean="0"/>
              <a:t>11.5.2017</a:t>
            </a:fld>
            <a:endParaRPr lang="fi-FI" dirty="0"/>
          </a:p>
        </p:txBody>
      </p:sp>
      <p:sp>
        <p:nvSpPr>
          <p:cNvPr id="33" name="Slide Number Placeholder 32"/>
          <p:cNvSpPr>
            <a:spLocks noGrp="1"/>
          </p:cNvSpPr>
          <p:nvPr>
            <p:ph type="sldNum" sz="quarter" idx="11"/>
          </p:nvPr>
        </p:nvSpPr>
        <p:spPr/>
        <p:txBody>
          <a:bodyPr/>
          <a:lstStyle/>
          <a:p>
            <a:fld id="{D1445509-8ED4-4F52-8BB2-3F9E164AAF11}" type="slidenum">
              <a:rPr lang="fi-FI" smtClean="0"/>
              <a:pPr/>
              <a:t>47</a:t>
            </a:fld>
            <a:endParaRPr lang="fi-FI"/>
          </a:p>
        </p:txBody>
      </p:sp>
      <p:sp>
        <p:nvSpPr>
          <p:cNvPr id="32" name="Rounded Rectangle 31"/>
          <p:cNvSpPr/>
          <p:nvPr/>
        </p:nvSpPr>
        <p:spPr>
          <a:xfrm>
            <a:off x="6573019" y="1877723"/>
            <a:ext cx="1747639" cy="615173"/>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err="1">
                <a:latin typeface="Arial" panose="020B0604020202020204" pitchFamily="34" charset="0"/>
                <a:cs typeface="Arial" pitchFamily="34" charset="0"/>
              </a:rPr>
              <a:t>Strateginen</a:t>
            </a:r>
            <a:r>
              <a:rPr lang="en-US" sz="1200" dirty="0">
                <a:latin typeface="Arial" panose="020B0604020202020204" pitchFamily="34" charset="0"/>
                <a:cs typeface="Arial" pitchFamily="34" charset="0"/>
              </a:rPr>
              <a:t> </a:t>
            </a:r>
            <a:r>
              <a:rPr lang="en-US" sz="1200" dirty="0" err="1">
                <a:latin typeface="Arial" panose="020B0604020202020204" pitchFamily="34" charset="0"/>
                <a:cs typeface="Arial" pitchFamily="34" charset="0"/>
              </a:rPr>
              <a:t>tavoite</a:t>
            </a:r>
            <a:r>
              <a:rPr lang="en-US" sz="1200" dirty="0">
                <a:latin typeface="Arial" panose="020B0604020202020204" pitchFamily="34" charset="0"/>
                <a:cs typeface="Arial" pitchFamily="34" charset="0"/>
              </a:rPr>
              <a:t> #4</a:t>
            </a:r>
          </a:p>
        </p:txBody>
      </p:sp>
      <p:cxnSp>
        <p:nvCxnSpPr>
          <p:cNvPr id="36" name="Straight Arrow Connector 35"/>
          <p:cNvCxnSpPr/>
          <p:nvPr/>
        </p:nvCxnSpPr>
        <p:spPr>
          <a:xfrm flipH="1">
            <a:off x="8173445" y="3629522"/>
            <a:ext cx="2411" cy="1981623"/>
          </a:xfrm>
          <a:prstGeom prst="straightConnector1">
            <a:avLst/>
          </a:prstGeom>
          <a:ln w="19050">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167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dirty="0"/>
              <a:t>Strategialähtöisen kyvykkyyspohjaisen suunnittelun elementit – kyvykkyys linkittää kuvaukset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48706804"/>
              </p:ext>
            </p:extLst>
          </p:nvPr>
        </p:nvGraphicFramePr>
        <p:xfrm>
          <a:off x="596900" y="1381125"/>
          <a:ext cx="7953375" cy="4745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48</a:t>
            </a:fld>
            <a:endParaRPr lang="fi-FI"/>
          </a:p>
        </p:txBody>
      </p:sp>
    </p:spTree>
    <p:extLst>
      <p:ext uri="{BB962C8B-B14F-4D97-AF65-F5344CB8AC3E}">
        <p14:creationId xmlns:p14="http://schemas.microsoft.com/office/powerpoint/2010/main" val="18889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 y="234950"/>
            <a:ext cx="8381365" cy="1008063"/>
          </a:xfrm>
        </p:spPr>
        <p:txBody>
          <a:bodyPr/>
          <a:lstStyle/>
          <a:p>
            <a:pPr lvl="0"/>
            <a:r>
              <a:rPr lang="fi-FI" sz="3200" dirty="0"/>
              <a:t>Strategiakartta - Tavoitteiden, toimenpiteiden ja tulosten kytkeminen kehitettäviin kyvykkyyksiin</a:t>
            </a:r>
          </a:p>
        </p:txBody>
      </p:sp>
      <p:sp>
        <p:nvSpPr>
          <p:cNvPr id="4" name="Date Placeholder 3"/>
          <p:cNvSpPr>
            <a:spLocks noGrp="1"/>
          </p:cNvSpPr>
          <p:nvPr>
            <p:ph type="dt" sz="half" idx="10"/>
          </p:nvPr>
        </p:nvSpPr>
        <p:spPr/>
        <p:txBody>
          <a:bodyPr/>
          <a:lstStyle/>
          <a:p>
            <a:fld id="{2E9A0116-C135-48F7-A53E-66F3B269FE07}" type="datetime1">
              <a:rPr lang="fi-FI" smtClean="0"/>
              <a:t>11.5.2017</a:t>
            </a:fld>
            <a:endParaRPr lang="fi-FI" dirty="0"/>
          </a:p>
        </p:txBody>
      </p:sp>
      <p:sp>
        <p:nvSpPr>
          <p:cNvPr id="6" name="Slide Number Placeholder 5"/>
          <p:cNvSpPr>
            <a:spLocks noGrp="1"/>
          </p:cNvSpPr>
          <p:nvPr>
            <p:ph type="sldNum" sz="quarter" idx="11"/>
          </p:nvPr>
        </p:nvSpPr>
        <p:spPr/>
        <p:txBody>
          <a:bodyPr/>
          <a:lstStyle/>
          <a:p>
            <a:fld id="{D1445509-8ED4-4F52-8BB2-3F9E164AAF11}" type="slidenum">
              <a:rPr lang="fi-FI" smtClean="0"/>
              <a:pPr/>
              <a:t>49</a:t>
            </a:fld>
            <a:endParaRPr lang="fi-FI"/>
          </a:p>
        </p:txBody>
      </p:sp>
      <p:pic>
        <p:nvPicPr>
          <p:cNvPr id="3" name="Picture 2"/>
          <p:cNvPicPr>
            <a:picLocks noChangeAspect="1"/>
          </p:cNvPicPr>
          <p:nvPr/>
        </p:nvPicPr>
        <p:blipFill>
          <a:blip r:embed="rId2"/>
          <a:stretch>
            <a:fillRect/>
          </a:stretch>
        </p:blipFill>
        <p:spPr>
          <a:xfrm>
            <a:off x="223837" y="2376487"/>
            <a:ext cx="8696325" cy="2105025"/>
          </a:xfrm>
          <a:prstGeom prst="rect">
            <a:avLst/>
          </a:prstGeom>
        </p:spPr>
      </p:pic>
    </p:spTree>
    <p:extLst>
      <p:ext uri="{BB962C8B-B14F-4D97-AF65-F5344CB8AC3E}">
        <p14:creationId xmlns:p14="http://schemas.microsoft.com/office/powerpoint/2010/main" val="2783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7" y="148492"/>
            <a:ext cx="8325025" cy="687754"/>
          </a:xfrm>
        </p:spPr>
        <p:txBody>
          <a:bodyPr>
            <a:noAutofit/>
          </a:bodyPr>
          <a:lstStyle/>
          <a:p>
            <a:r>
              <a:rPr lang="fi-FI" sz="3600" dirty="0"/>
              <a:t>Päivän ohjelma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8239525"/>
              </p:ext>
            </p:extLst>
          </p:nvPr>
        </p:nvGraphicFramePr>
        <p:xfrm>
          <a:off x="197289" y="984842"/>
          <a:ext cx="8806033" cy="4921345"/>
        </p:xfrm>
        <a:graphic>
          <a:graphicData uri="http://schemas.openxmlformats.org/drawingml/2006/table">
            <a:tbl>
              <a:tblPr firstRow="1" bandRow="1">
                <a:tableStyleId>{5C22544A-7EE6-4342-B048-85BDC9FD1C3A}</a:tableStyleId>
              </a:tblPr>
              <a:tblGrid>
                <a:gridCol w="987147">
                  <a:extLst>
                    <a:ext uri="{9D8B030D-6E8A-4147-A177-3AD203B41FA5}">
                      <a16:colId xmlns:a16="http://schemas.microsoft.com/office/drawing/2014/main" val="20000"/>
                    </a:ext>
                  </a:extLst>
                </a:gridCol>
                <a:gridCol w="2762612">
                  <a:extLst>
                    <a:ext uri="{9D8B030D-6E8A-4147-A177-3AD203B41FA5}">
                      <a16:colId xmlns:a16="http://schemas.microsoft.com/office/drawing/2014/main" val="20001"/>
                    </a:ext>
                  </a:extLst>
                </a:gridCol>
                <a:gridCol w="5056274">
                  <a:extLst>
                    <a:ext uri="{9D8B030D-6E8A-4147-A177-3AD203B41FA5}">
                      <a16:colId xmlns:a16="http://schemas.microsoft.com/office/drawing/2014/main" val="20002"/>
                    </a:ext>
                  </a:extLst>
                </a:gridCol>
              </a:tblGrid>
              <a:tr h="254295">
                <a:tc>
                  <a:txBody>
                    <a:bodyPr/>
                    <a:lstStyle/>
                    <a:p>
                      <a:r>
                        <a:rPr lang="fi-FI" sz="900" b="1" dirty="0">
                          <a:latin typeface="Arial" panose="020B0604020202020204" pitchFamily="34" charset="0"/>
                          <a:cs typeface="Arial" panose="020B0604020202020204" pitchFamily="34" charset="0"/>
                        </a:rPr>
                        <a:t>Aikataulu</a:t>
                      </a:r>
                    </a:p>
                  </a:txBody>
                  <a:tcPr marL="95215" marR="95215" marT="47607" marB="47607"/>
                </a:tc>
                <a:tc>
                  <a:txBody>
                    <a:bodyPr/>
                    <a:lstStyle/>
                    <a:p>
                      <a:r>
                        <a:rPr lang="fi-FI" sz="900" b="1" dirty="0">
                          <a:latin typeface="Arial" panose="020B0604020202020204" pitchFamily="34" charset="0"/>
                          <a:cs typeface="Arial" panose="020B0604020202020204" pitchFamily="34" charset="0"/>
                        </a:rPr>
                        <a:t>Valmennusaihe</a:t>
                      </a:r>
                    </a:p>
                  </a:txBody>
                  <a:tcPr marL="95215" marR="95215" marT="47607" marB="47607"/>
                </a:tc>
                <a:tc>
                  <a:txBody>
                    <a:bodyPr/>
                    <a:lstStyle/>
                    <a:p>
                      <a:r>
                        <a:rPr lang="fi-FI" sz="900" b="1" dirty="0">
                          <a:latin typeface="Arial" panose="020B0604020202020204" pitchFamily="34" charset="0"/>
                          <a:cs typeface="Arial" panose="020B0604020202020204" pitchFamily="34" charset="0"/>
                        </a:rPr>
                        <a:t>Sisältö</a:t>
                      </a:r>
                    </a:p>
                  </a:txBody>
                  <a:tcPr marL="95215" marR="95215" marT="47607" marB="47607"/>
                </a:tc>
                <a:extLst>
                  <a:ext uri="{0D108BD9-81ED-4DB2-BD59-A6C34878D82A}">
                    <a16:rowId xmlns:a16="http://schemas.microsoft.com/office/drawing/2014/main" val="10000"/>
                  </a:ext>
                </a:extLst>
              </a:tr>
              <a:tr h="368840">
                <a:tc>
                  <a:txBody>
                    <a:bodyPr/>
                    <a:lstStyle/>
                    <a:p>
                      <a:pPr marL="0" algn="l" defTabSz="914400" rtl="0" eaLnBrk="1" fontAlgn="t" latinLnBrk="0" hangingPunct="1">
                        <a:spcBef>
                          <a:spcPts val="0"/>
                        </a:spcBef>
                        <a:spcAft>
                          <a:spcPts val="0"/>
                        </a:spcAft>
                      </a:pPr>
                      <a:r>
                        <a:rPr lang="fi-FI" sz="900" b="1" i="0" u="none" strike="noStrike" kern="1200">
                          <a:solidFill>
                            <a:schemeClr val="bg1"/>
                          </a:solidFill>
                          <a:effectLst/>
                          <a:latin typeface="Arial" panose="020B0604020202020204" pitchFamily="34" charset="0"/>
                          <a:ea typeface="+mn-ea"/>
                          <a:cs typeface="Arial" panose="020B0604020202020204" pitchFamily="34" charset="0"/>
                        </a:rPr>
                        <a:t>08:30</a:t>
                      </a:r>
                      <a:r>
                        <a:rPr lang="fi-FI" sz="900" b="1" i="0" u="none" strike="noStrike" kern="1200" baseline="0">
                          <a:solidFill>
                            <a:schemeClr val="bg1"/>
                          </a:solidFill>
                          <a:effectLst/>
                          <a:latin typeface="Arial" panose="020B0604020202020204" pitchFamily="34" charset="0"/>
                          <a:ea typeface="+mn-ea"/>
                          <a:cs typeface="Arial" panose="020B0604020202020204" pitchFamily="34" charset="0"/>
                        </a:rPr>
                        <a:t> - </a:t>
                      </a:r>
                      <a:r>
                        <a:rPr lang="fi-FI" sz="900" b="1" i="0" u="none" strike="noStrike" kern="1200">
                          <a:solidFill>
                            <a:schemeClr val="bg1"/>
                          </a:solidFill>
                          <a:effectLst/>
                          <a:latin typeface="Arial" panose="020B0604020202020204" pitchFamily="34" charset="0"/>
                          <a:ea typeface="+mn-ea"/>
                          <a:cs typeface="Arial" panose="020B0604020202020204" pitchFamily="34" charset="0"/>
                        </a:rPr>
                        <a:t>09:00</a:t>
                      </a:r>
                      <a:endParaRPr lang="fi-FI" sz="9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15" marR="95215" marT="47607" marB="47607">
                    <a:solidFill>
                      <a:srgbClr val="3191A0"/>
                    </a:solidFill>
                  </a:tcPr>
                </a:tc>
                <a:tc>
                  <a:txBody>
                    <a:bodyPr/>
                    <a:lstStyle/>
                    <a:p>
                      <a:pPr marL="0" algn="l" defTabSz="914400" rtl="0" eaLnBrk="1" fontAlgn="t" latinLnBrk="0" hangingPunct="1">
                        <a:spcBef>
                          <a:spcPts val="0"/>
                        </a:spcBef>
                        <a:spcAft>
                          <a:spcPts val="0"/>
                        </a:spcAft>
                      </a:pPr>
                      <a:r>
                        <a:rPr lang="fi-FI" sz="900" b="1" i="0" u="none" strike="noStrike" kern="1200" dirty="0">
                          <a:solidFill>
                            <a:schemeClr val="bg1"/>
                          </a:solidFill>
                          <a:effectLst/>
                          <a:latin typeface="Arial" panose="020B0604020202020204" pitchFamily="34" charset="0"/>
                          <a:ea typeface="+mn-ea"/>
                          <a:cs typeface="Arial" panose="020B0604020202020204" pitchFamily="34" charset="0"/>
                        </a:rPr>
                        <a:t>Ilmoittautuminen ja kahvi</a:t>
                      </a:r>
                    </a:p>
                  </a:txBody>
                  <a:tcPr marL="95215" marR="95215" marT="47607" marB="47607">
                    <a:solidFill>
                      <a:srgbClr val="3191A0"/>
                    </a:solidFill>
                  </a:tcPr>
                </a:tc>
                <a:tc>
                  <a:txBody>
                    <a:bodyPr/>
                    <a:lstStyle/>
                    <a:p>
                      <a:pPr marL="0" marR="0" indent="0" algn="l" defTabSz="914400" rtl="0" eaLnBrk="1" fontAlgn="auto" latinLnBrk="0" hangingPunct="1">
                        <a:spcBef>
                          <a:spcPts val="0"/>
                        </a:spcBef>
                        <a:spcAft>
                          <a:spcPts val="0"/>
                        </a:spcAft>
                      </a:pPr>
                      <a:endParaRPr lang="fi-FI" sz="9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15" marR="95215" marT="47607" marB="47607">
                    <a:solidFill>
                      <a:srgbClr val="3191A0"/>
                    </a:solidFill>
                  </a:tcPr>
                </a:tc>
                <a:extLst>
                  <a:ext uri="{0D108BD9-81ED-4DB2-BD59-A6C34878D82A}">
                    <a16:rowId xmlns:a16="http://schemas.microsoft.com/office/drawing/2014/main" val="10001"/>
                  </a:ext>
                </a:extLst>
              </a:tr>
              <a:tr h="412597">
                <a:tc>
                  <a:txBody>
                    <a:bodyPr/>
                    <a:lstStyle/>
                    <a:p>
                      <a:pPr marL="0" marR="0" indent="0" algn="l" rtl="0" eaLnBrk="1" fontAlgn="auto" latinLnBrk="0" hangingPunct="1">
                        <a:spcBef>
                          <a:spcPts val="0"/>
                        </a:spcBef>
                        <a:spcAft>
                          <a:spcPts val="0"/>
                        </a:spcAft>
                      </a:pPr>
                      <a:r>
                        <a:rPr lang="fi-FI" sz="900" b="1" i="0" u="none" strike="noStrike" kern="1200" dirty="0">
                          <a:solidFill>
                            <a:srgbClr val="000000"/>
                          </a:solidFill>
                          <a:effectLst/>
                          <a:latin typeface="Arial" panose="020B0604020202020204" pitchFamily="34" charset="0"/>
                          <a:cs typeface="Arial" panose="020B0604020202020204" pitchFamily="34" charset="0"/>
                        </a:rPr>
                        <a:t>09:00 - 09:30</a:t>
                      </a:r>
                      <a:endParaRPr lang="fi-FI" sz="900" b="1" i="0" u="none" strike="noStrike" dirty="0">
                        <a:effectLst/>
                        <a:latin typeface="Arial" panose="020B0604020202020204" pitchFamily="34" charset="0"/>
                        <a:cs typeface="Arial" panose="020B0604020202020204" pitchFamily="34" charset="0"/>
                      </a:endParaRPr>
                    </a:p>
                  </a:txBody>
                  <a:tcPr marL="95215" marR="95215" marT="47607" marB="47607"/>
                </a:tc>
                <a:tc>
                  <a:txBody>
                    <a:bodyPr/>
                    <a:lstStyle/>
                    <a:p>
                      <a:pPr marL="0" marR="0" indent="0" algn="l" rtl="0" eaLnBrk="1" fontAlgn="auto" latinLnBrk="0" hangingPunct="1">
                        <a:spcBef>
                          <a:spcPts val="0"/>
                        </a:spcBef>
                        <a:spcAft>
                          <a:spcPts val="0"/>
                        </a:spcAft>
                      </a:pPr>
                      <a:r>
                        <a:rPr lang="fi-FI" sz="900" b="1" i="0" u="none" strike="noStrike" kern="1200" dirty="0">
                          <a:solidFill>
                            <a:srgbClr val="000000"/>
                          </a:solidFill>
                          <a:effectLst/>
                          <a:latin typeface="Arial" panose="020B0604020202020204" pitchFamily="34" charset="0"/>
                          <a:cs typeface="Arial" panose="020B0604020202020204" pitchFamily="34" charset="0"/>
                        </a:rPr>
                        <a:t>Valmennustilaisuuden alustus</a:t>
                      </a:r>
                    </a:p>
                  </a:txBody>
                  <a:tcPr marL="95215" marR="95215" marT="47607" marB="47607"/>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rPr>
                        <a:t>Aikataulu, valmentajien esittäytyminen, valmennussarjan esittely ja osallistujien odotukset päivälle.</a:t>
                      </a:r>
                    </a:p>
                  </a:txBody>
                  <a:tcPr marL="95215" marR="95215" marT="47607" marB="47607"/>
                </a:tc>
                <a:extLst>
                  <a:ext uri="{0D108BD9-81ED-4DB2-BD59-A6C34878D82A}">
                    <a16:rowId xmlns:a16="http://schemas.microsoft.com/office/drawing/2014/main" val="10002"/>
                  </a:ext>
                </a:extLst>
              </a:tr>
              <a:tr h="4126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900" b="1" i="0" u="none" strike="noStrike" kern="1200" dirty="0">
                          <a:solidFill>
                            <a:srgbClr val="000000"/>
                          </a:solidFill>
                          <a:effectLst/>
                          <a:latin typeface="Arial" panose="020B0604020202020204" pitchFamily="34" charset="0"/>
                          <a:cs typeface="Arial" panose="020B0604020202020204" pitchFamily="34" charset="0"/>
                        </a:rPr>
                        <a:t>09:30 - 10:30</a:t>
                      </a:r>
                      <a:endParaRPr lang="fi-FI" sz="900" b="1" i="0" u="none" strike="noStrike" dirty="0">
                        <a:effectLst/>
                        <a:latin typeface="Arial" panose="020B0604020202020204" pitchFamily="34" charset="0"/>
                        <a:cs typeface="Arial" panose="020B0604020202020204" pitchFamily="34" charset="0"/>
                      </a:endParaRPr>
                    </a:p>
                    <a:p>
                      <a:pPr marL="0" marR="0" indent="0" algn="l" rtl="0" eaLnBrk="1" fontAlgn="auto" latinLnBrk="0" hangingPunct="1">
                        <a:spcBef>
                          <a:spcPts val="0"/>
                        </a:spcBef>
                        <a:spcAft>
                          <a:spcPts val="0"/>
                        </a:spcAft>
                      </a:pPr>
                      <a:endParaRPr lang="fi-FI" sz="900" b="1" i="0" u="none" strike="noStrike" dirty="0">
                        <a:effectLst/>
                        <a:latin typeface="Arial" panose="020B0604020202020204" pitchFamily="34" charset="0"/>
                        <a:cs typeface="Arial" panose="020B0604020202020204" pitchFamily="34" charset="0"/>
                      </a:endParaRPr>
                    </a:p>
                  </a:txBody>
                  <a:tcPr marL="95215" marR="95215" marT="47607" marB="47607"/>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fi-FI" sz="900" b="1" i="0" u="none" strike="noStrike" kern="1200" dirty="0">
                          <a:solidFill>
                            <a:srgbClr val="000000"/>
                          </a:solidFill>
                          <a:effectLst/>
                          <a:latin typeface="Arial" panose="020B0604020202020204" pitchFamily="34" charset="0"/>
                          <a:cs typeface="Arial" panose="020B0604020202020204" pitchFamily="34" charset="0"/>
                        </a:rPr>
                        <a:t>Julkisen hallinnon kokonaisarkkitehtuuri (JHKA 2.0) </a:t>
                      </a:r>
                    </a:p>
                  </a:txBody>
                  <a:tcPr marL="95215" marR="95215" marT="47607" marB="47607"/>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fi-FI" sz="900" b="1" i="0" u="none" strike="noStrike" kern="1200" dirty="0">
                          <a:solidFill>
                            <a:srgbClr val="000000"/>
                          </a:solidFill>
                          <a:effectLst/>
                          <a:latin typeface="Arial" panose="020B0604020202020204" pitchFamily="34" charset="0"/>
                          <a:cs typeface="Arial" panose="020B0604020202020204" pitchFamily="34" charset="0"/>
                        </a:rPr>
                        <a:t>Julkisen hallinnon kokonaisarkkitehtuuri (JHKA) </a:t>
                      </a:r>
                      <a:r>
                        <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rPr>
                        <a:t>uudistuu – mitä uutta ?</a:t>
                      </a:r>
                      <a:endParaRPr lang="fi-FI" sz="900" b="1" i="0" u="none" strike="noStrike" kern="1200" dirty="0">
                        <a:solidFill>
                          <a:srgbClr val="000000"/>
                        </a:solidFill>
                        <a:effectLst/>
                        <a:latin typeface="Arial" panose="020B0604020202020204" pitchFamily="34" charset="0"/>
                        <a:cs typeface="Arial" panose="020B0604020202020204" pitchFamily="34" charset="0"/>
                      </a:endParaRPr>
                    </a:p>
                  </a:txBody>
                  <a:tcPr marL="95215" marR="95215" marT="47607" marB="47607"/>
                </a:tc>
                <a:extLst>
                  <a:ext uri="{0D108BD9-81ED-4DB2-BD59-A6C34878D82A}">
                    <a16:rowId xmlns:a16="http://schemas.microsoft.com/office/drawing/2014/main" val="10003"/>
                  </a:ext>
                </a:extLst>
              </a:tr>
              <a:tr h="253906">
                <a:tc>
                  <a:txBody>
                    <a:bodyPr/>
                    <a:lstStyle/>
                    <a:p>
                      <a:pPr marL="0" marR="0" indent="0" algn="l" defTabSz="914400" rtl="0" eaLnBrk="1" fontAlgn="auto" latinLnBrk="0" hangingPunct="1">
                        <a:spcBef>
                          <a:spcPts val="0"/>
                        </a:spcBef>
                        <a:spcAft>
                          <a:spcPts val="0"/>
                        </a:spcAft>
                      </a:pPr>
                      <a:r>
                        <a:rPr lang="fi-FI" sz="900" b="1" i="0" u="none" strike="noStrike" kern="1200" dirty="0">
                          <a:solidFill>
                            <a:schemeClr val="bg1"/>
                          </a:solidFill>
                          <a:effectLst/>
                          <a:latin typeface="Arial" panose="020B0604020202020204" pitchFamily="34" charset="0"/>
                          <a:ea typeface="+mn-ea"/>
                          <a:cs typeface="Arial" panose="020B0604020202020204" pitchFamily="34" charset="0"/>
                        </a:rPr>
                        <a:t>10:30 – 10:45</a:t>
                      </a:r>
                    </a:p>
                  </a:txBody>
                  <a:tcPr marL="95215" marR="95215" marT="47607" marB="47607">
                    <a:solidFill>
                      <a:srgbClr val="3191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900" b="1" i="0" u="none" strike="noStrike" kern="1200" dirty="0">
                          <a:solidFill>
                            <a:schemeClr val="bg1"/>
                          </a:solidFill>
                          <a:effectLst/>
                          <a:latin typeface="Arial" panose="020B0604020202020204" pitchFamily="34" charset="0"/>
                          <a:ea typeface="+mn-ea"/>
                          <a:cs typeface="Arial" panose="020B0604020202020204" pitchFamily="34" charset="0"/>
                        </a:rPr>
                        <a:t>Tauko</a:t>
                      </a:r>
                    </a:p>
                  </a:txBody>
                  <a:tcPr marL="95215" marR="95215" marT="47607" marB="47607">
                    <a:solidFill>
                      <a:srgbClr val="3191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i-FI" sz="9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15" marR="95215" marT="47607" marB="47607">
                    <a:solidFill>
                      <a:srgbClr val="3191A0"/>
                    </a:solidFill>
                  </a:tcPr>
                </a:tc>
                <a:extLst>
                  <a:ext uri="{0D108BD9-81ED-4DB2-BD59-A6C34878D82A}">
                    <a16:rowId xmlns:a16="http://schemas.microsoft.com/office/drawing/2014/main" val="3501601779"/>
                  </a:ext>
                </a:extLst>
              </a:tr>
              <a:tr h="253906">
                <a:tc>
                  <a:txBody>
                    <a:bodyPr/>
                    <a:lstStyle/>
                    <a:p>
                      <a:pPr marL="0" marR="0" indent="0" algn="l" rtl="0" eaLnBrk="1" fontAlgn="auto" latinLnBrk="0" hangingPunct="1">
                        <a:spcBef>
                          <a:spcPts val="0"/>
                        </a:spcBef>
                        <a:spcAft>
                          <a:spcPts val="0"/>
                        </a:spcAft>
                      </a:pPr>
                      <a:r>
                        <a:rPr lang="fi-FI" sz="900" b="1" i="0" u="none" strike="noStrike" dirty="0">
                          <a:effectLst/>
                          <a:latin typeface="Arial" panose="020B0604020202020204" pitchFamily="34" charset="0"/>
                          <a:cs typeface="Arial" panose="020B0604020202020204" pitchFamily="34" charset="0"/>
                        </a:rPr>
                        <a:t>10:45 – 11:15</a:t>
                      </a:r>
                    </a:p>
                  </a:txBody>
                  <a:tcPr marL="95215" marR="95215" marT="47607" marB="4760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b="1" i="0" u="none" strike="noStrike" baseline="0" dirty="0">
                          <a:effectLst/>
                          <a:latin typeface="Arial" panose="020B0604020202020204" pitchFamily="34" charset="0"/>
                          <a:ea typeface="+mn-ea"/>
                          <a:cs typeface="Arial" panose="020B0604020202020204" pitchFamily="34" charset="0"/>
                        </a:rPr>
                        <a:t>JHS 179 2.0 käytännössä</a:t>
                      </a:r>
                      <a:endParaRPr lang="fi-FI" sz="900" b="1" dirty="0"/>
                    </a:p>
                  </a:txBody>
                  <a:tcPr marL="95215" marR="95215" marT="47607" marB="47607"/>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rPr>
                        <a:t>JHS 179:n käytännönläheinen soveltaminen oman organisaation KA-työssä.</a:t>
                      </a:r>
                      <a:endParaRPr lang="fi-FI" sz="900" b="1" i="0" u="none" strike="noStrike" kern="1200" dirty="0">
                        <a:solidFill>
                          <a:srgbClr val="000000"/>
                        </a:solidFill>
                        <a:effectLst/>
                        <a:latin typeface="Arial" panose="020B0604020202020204" pitchFamily="34" charset="0"/>
                        <a:cs typeface="Arial" panose="020B0604020202020204" pitchFamily="34" charset="0"/>
                      </a:endParaRPr>
                    </a:p>
                  </a:txBody>
                  <a:tcPr marL="95215" marR="95215" marT="47607" marB="47607"/>
                </a:tc>
                <a:extLst>
                  <a:ext uri="{0D108BD9-81ED-4DB2-BD59-A6C34878D82A}">
                    <a16:rowId xmlns:a16="http://schemas.microsoft.com/office/drawing/2014/main" val="10005"/>
                  </a:ext>
                </a:extLst>
              </a:tr>
              <a:tr h="369534">
                <a:tc>
                  <a:txBody>
                    <a:bodyPr/>
                    <a:lstStyle/>
                    <a:p>
                      <a:pPr marL="0" marR="0" indent="0" algn="l" rtl="0" eaLnBrk="1" fontAlgn="auto" latinLnBrk="0" hangingPunct="1">
                        <a:spcBef>
                          <a:spcPts val="0"/>
                        </a:spcBef>
                        <a:spcAft>
                          <a:spcPts val="0"/>
                        </a:spcAft>
                      </a:pPr>
                      <a:r>
                        <a:rPr lang="fi-FI" sz="900" b="1" i="0" u="none" strike="noStrike" kern="1200" dirty="0">
                          <a:solidFill>
                            <a:srgbClr val="000000"/>
                          </a:solidFill>
                          <a:effectLst/>
                          <a:latin typeface="Arial" panose="020B0604020202020204" pitchFamily="34" charset="0"/>
                          <a:cs typeface="Arial" panose="020B0604020202020204" pitchFamily="34" charset="0"/>
                        </a:rPr>
                        <a:t>11:15 - 12:00</a:t>
                      </a:r>
                      <a:endParaRPr lang="fi-FI" sz="900" b="1" i="0" u="none" strike="noStrike" dirty="0">
                        <a:effectLst/>
                        <a:latin typeface="Arial" panose="020B0604020202020204" pitchFamily="34" charset="0"/>
                        <a:cs typeface="Arial" panose="020B0604020202020204" pitchFamily="34" charset="0"/>
                      </a:endParaRPr>
                    </a:p>
                  </a:txBody>
                  <a:tcPr marL="95215" marR="95215" marT="47607" marB="47607"/>
                </a:tc>
                <a:tc>
                  <a:txBody>
                    <a:bodyPr/>
                    <a:lstStyle/>
                    <a:p>
                      <a:pPr marL="0" marR="0" indent="0" algn="l" rtl="0" eaLnBrk="1" fontAlgn="auto" latinLnBrk="0" hangingPunct="1">
                        <a:spcBef>
                          <a:spcPts val="0"/>
                        </a:spcBef>
                        <a:spcAft>
                          <a:spcPts val="0"/>
                        </a:spcAft>
                      </a:pPr>
                      <a:r>
                        <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rPr>
                        <a:t>Kyvykkyyspohjainen suunnittelu</a:t>
                      </a:r>
                    </a:p>
                  </a:txBody>
                  <a:tcPr marL="95215" marR="95215" marT="47607" marB="47607"/>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rPr>
                        <a:t>Toiminnan johtamisen kytkeminen toiminnan kehittämiseen (</a:t>
                      </a:r>
                      <a:r>
                        <a:rPr lang="fi-FI" sz="900" b="1" i="0" u="none" strike="noStrike" kern="1200" baseline="0" dirty="0" err="1">
                          <a:solidFill>
                            <a:schemeClr val="dk1"/>
                          </a:solidFill>
                          <a:effectLst/>
                          <a:latin typeface="Arial" panose="020B0604020202020204" pitchFamily="34" charset="0"/>
                          <a:ea typeface="+mn-ea"/>
                          <a:cs typeface="Arial" panose="020B0604020202020204" pitchFamily="34" charset="0"/>
                        </a:rPr>
                        <a:t>Capability-based</a:t>
                      </a:r>
                      <a:r>
                        <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rPr>
                        <a:t> Planning).</a:t>
                      </a:r>
                    </a:p>
                  </a:txBody>
                  <a:tcPr marL="95215" marR="95215" marT="47607" marB="47607"/>
                </a:tc>
                <a:extLst>
                  <a:ext uri="{0D108BD9-81ED-4DB2-BD59-A6C34878D82A}">
                    <a16:rowId xmlns:a16="http://schemas.microsoft.com/office/drawing/2014/main" val="10007"/>
                  </a:ext>
                </a:extLst>
              </a:tr>
              <a:tr h="257483">
                <a:tc>
                  <a:txBody>
                    <a:bodyPr/>
                    <a:lstStyle/>
                    <a:p>
                      <a:pPr marL="0" marR="0" indent="0" algn="l" rtl="0" eaLnBrk="1" fontAlgn="auto" latinLnBrk="0" hangingPunct="1">
                        <a:spcBef>
                          <a:spcPts val="0"/>
                        </a:spcBef>
                        <a:spcAft>
                          <a:spcPts val="0"/>
                        </a:spcAft>
                      </a:pPr>
                      <a:r>
                        <a:rPr lang="fi-FI" sz="900" b="1" i="0" u="none" strike="noStrike" kern="1200" dirty="0">
                          <a:solidFill>
                            <a:schemeClr val="bg1"/>
                          </a:solidFill>
                          <a:effectLst/>
                          <a:latin typeface="Arial" panose="020B0604020202020204" pitchFamily="34" charset="0"/>
                          <a:cs typeface="Arial" panose="020B0604020202020204" pitchFamily="34" charset="0"/>
                        </a:rPr>
                        <a:t>12:00 - 13:00</a:t>
                      </a:r>
                    </a:p>
                  </a:txBody>
                  <a:tcPr marL="95215" marR="95215" marT="47607" marB="47607">
                    <a:solidFill>
                      <a:srgbClr val="3191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900" b="1" i="0" u="none" strike="noStrike" kern="1200" dirty="0">
                          <a:solidFill>
                            <a:schemeClr val="bg1"/>
                          </a:solidFill>
                          <a:effectLst/>
                          <a:latin typeface="Arial" panose="020B0604020202020204" pitchFamily="34" charset="0"/>
                          <a:cs typeface="Arial" panose="020B0604020202020204" pitchFamily="34" charset="0"/>
                        </a:rPr>
                        <a:t>Lounas</a:t>
                      </a:r>
                    </a:p>
                  </a:txBody>
                  <a:tcPr marL="95215" marR="95215" marT="47607" marB="47607">
                    <a:solidFill>
                      <a:srgbClr val="3191A0"/>
                    </a:solidFill>
                  </a:tcPr>
                </a:tc>
                <a:tc>
                  <a:txBody>
                    <a:bodyPr/>
                    <a:lstStyle/>
                    <a:p>
                      <a:pPr marL="0" indent="0" algn="l" rtl="0" eaLnBrk="1" fontAlgn="t" latinLnBrk="0" hangingPunct="1">
                        <a:spcBef>
                          <a:spcPts val="0"/>
                        </a:spcBef>
                        <a:spcAft>
                          <a:spcPts val="0"/>
                        </a:spcAft>
                        <a:buFont typeface="Arial" panose="020B0604020202020204" pitchFamily="34" charset="0"/>
                        <a:buNone/>
                      </a:pPr>
                      <a:endPar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endParaRPr>
                    </a:p>
                  </a:txBody>
                  <a:tcPr marL="95215" marR="95215" marT="47607" marB="47607">
                    <a:solidFill>
                      <a:srgbClr val="3191A0"/>
                    </a:solidFill>
                  </a:tcPr>
                </a:tc>
                <a:extLst>
                  <a:ext uri="{0D108BD9-81ED-4DB2-BD59-A6C34878D82A}">
                    <a16:rowId xmlns:a16="http://schemas.microsoft.com/office/drawing/2014/main" val="10008"/>
                  </a:ext>
                </a:extLst>
              </a:tr>
              <a:tr h="369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900" b="1" i="0" u="none" strike="noStrike" kern="1200" dirty="0">
                          <a:solidFill>
                            <a:srgbClr val="000000"/>
                          </a:solidFill>
                          <a:effectLst/>
                          <a:latin typeface="Arial" panose="020B0604020202020204" pitchFamily="34" charset="0"/>
                          <a:cs typeface="Arial" panose="020B0604020202020204" pitchFamily="34" charset="0"/>
                        </a:rPr>
                        <a:t>13:00- 14:00</a:t>
                      </a:r>
                      <a:endParaRPr lang="fi-FI" sz="900" b="1" i="0" u="none" strike="noStrike" dirty="0">
                        <a:effectLst/>
                        <a:latin typeface="Arial" panose="020B0604020202020204" pitchFamily="34" charset="0"/>
                        <a:cs typeface="Arial" panose="020B0604020202020204" pitchFamily="34" charset="0"/>
                      </a:endParaRPr>
                    </a:p>
                  </a:txBody>
                  <a:tcPr marL="95215" marR="95215" marT="47607" marB="47607"/>
                </a:tc>
                <a:tc>
                  <a:txBody>
                    <a:bodyPr/>
                    <a:lstStyle/>
                    <a:p>
                      <a:pPr marL="0" marR="0" indent="0" algn="l" rtl="0" eaLnBrk="1" fontAlgn="auto" latinLnBrk="0" hangingPunct="1">
                        <a:spcBef>
                          <a:spcPts val="0"/>
                        </a:spcBef>
                        <a:spcAft>
                          <a:spcPts val="0"/>
                        </a:spcAft>
                      </a:pPr>
                      <a:r>
                        <a:rPr lang="fi-FI" sz="900" b="1" i="0" u="none" strike="noStrike" kern="1200" dirty="0">
                          <a:solidFill>
                            <a:srgbClr val="000000"/>
                          </a:solidFill>
                          <a:effectLst/>
                          <a:latin typeface="Arial" panose="020B0604020202020204" pitchFamily="34" charset="0"/>
                          <a:cs typeface="Arial" panose="020B0604020202020204" pitchFamily="34" charset="0"/>
                        </a:rPr>
                        <a:t>Toiminnan johtamisen</a:t>
                      </a:r>
                      <a:r>
                        <a:rPr lang="fi-FI" sz="900" b="1" i="0" u="none" strike="noStrike" kern="1200" baseline="0" dirty="0">
                          <a:solidFill>
                            <a:srgbClr val="000000"/>
                          </a:solidFill>
                          <a:effectLst/>
                          <a:latin typeface="Arial" panose="020B0604020202020204" pitchFamily="34" charset="0"/>
                          <a:cs typeface="Arial" panose="020B0604020202020204" pitchFamily="34" charset="0"/>
                        </a:rPr>
                        <a:t> kytkeminen</a:t>
                      </a:r>
                      <a:r>
                        <a:rPr lang="fi-FI" sz="900" b="1" i="0" u="none" strike="noStrike" kern="1200" dirty="0">
                          <a:solidFill>
                            <a:srgbClr val="000000"/>
                          </a:solidFill>
                          <a:effectLst/>
                          <a:latin typeface="Arial" panose="020B0604020202020204" pitchFamily="34" charset="0"/>
                          <a:cs typeface="Arial" panose="020B0604020202020204" pitchFamily="34" charset="0"/>
                        </a:rPr>
                        <a:t> toiminnan kehittämiseen</a:t>
                      </a:r>
                    </a:p>
                  </a:txBody>
                  <a:tcPr marL="95215" marR="95215" marT="47607" marB="47607"/>
                </a:tc>
                <a:tc>
                  <a:txBody>
                    <a:bodyPr/>
                    <a:lstStyle/>
                    <a:p>
                      <a:pPr marL="0" indent="0" algn="l" rtl="0" eaLnBrk="1" fontAlgn="t" latinLnBrk="0" hangingPunct="1">
                        <a:spcBef>
                          <a:spcPts val="0"/>
                        </a:spcBef>
                        <a:spcAft>
                          <a:spcPts val="0"/>
                        </a:spcAft>
                        <a:buFontTx/>
                        <a:buNone/>
                      </a:pPr>
                      <a:r>
                        <a:rPr lang="fi-FI" sz="900" b="1" i="0" u="none" strike="noStrike" kern="1200" dirty="0">
                          <a:solidFill>
                            <a:srgbClr val="000000"/>
                          </a:solidFill>
                          <a:effectLst/>
                          <a:latin typeface="Arial" panose="020B0604020202020204" pitchFamily="34" charset="0"/>
                          <a:cs typeface="Arial" panose="020B0604020202020204" pitchFamily="34" charset="0"/>
                        </a:rPr>
                        <a:t>Strategiakartta, l</a:t>
                      </a:r>
                      <a:r>
                        <a:rPr lang="fi-FI" sz="900" b="1" i="0" u="none" strike="noStrike" kern="1200" baseline="0" dirty="0">
                          <a:solidFill>
                            <a:schemeClr val="dk1"/>
                          </a:solidFill>
                          <a:effectLst/>
                          <a:latin typeface="Arial" panose="020B0604020202020204" pitchFamily="34" charset="0"/>
                          <a:ea typeface="+mn-ea"/>
                          <a:cs typeface="Arial" panose="020B0604020202020204" pitchFamily="34" charset="0"/>
                        </a:rPr>
                        <a:t>iiketoimintamalli, kyvykkyydet; Case Holhoustoimi (harjoitus 1).</a:t>
                      </a:r>
                    </a:p>
                  </a:txBody>
                  <a:tcPr marL="95215" marR="95215" marT="47607" marB="47607"/>
                </a:tc>
                <a:extLst>
                  <a:ext uri="{0D108BD9-81ED-4DB2-BD59-A6C34878D82A}">
                    <a16:rowId xmlns:a16="http://schemas.microsoft.com/office/drawing/2014/main" val="10009"/>
                  </a:ext>
                </a:extLst>
              </a:tr>
              <a:tr h="255533">
                <a:tc>
                  <a:txBody>
                    <a:bodyPr/>
                    <a:lstStyle/>
                    <a:p>
                      <a:pPr marL="0" marR="0" indent="0" algn="l" rtl="0" eaLnBrk="1" fontAlgn="auto" latinLnBrk="0" hangingPunct="1">
                        <a:spcBef>
                          <a:spcPts val="0"/>
                        </a:spcBef>
                        <a:spcAft>
                          <a:spcPts val="0"/>
                        </a:spcAft>
                      </a:pPr>
                      <a:r>
                        <a:rPr lang="fi-FI" sz="900" b="1" i="0" u="none" strike="noStrike" dirty="0">
                          <a:solidFill>
                            <a:schemeClr val="bg1"/>
                          </a:solidFill>
                          <a:effectLst/>
                          <a:latin typeface="Arial" panose="020B0604020202020204" pitchFamily="34" charset="0"/>
                          <a:cs typeface="Arial" panose="020B0604020202020204" pitchFamily="34" charset="0"/>
                        </a:rPr>
                        <a:t>14:00</a:t>
                      </a:r>
                      <a:r>
                        <a:rPr lang="fi-FI" sz="900" b="1" i="0" u="none" strike="noStrike" baseline="0" dirty="0">
                          <a:solidFill>
                            <a:schemeClr val="bg1"/>
                          </a:solidFill>
                          <a:effectLst/>
                          <a:latin typeface="Arial" panose="020B0604020202020204" pitchFamily="34" charset="0"/>
                          <a:cs typeface="Arial" panose="020B0604020202020204" pitchFamily="34" charset="0"/>
                        </a:rPr>
                        <a:t> - 14:15</a:t>
                      </a:r>
                      <a:endParaRPr lang="fi-FI" sz="900" b="1" i="0" u="none" strike="noStrike" dirty="0">
                        <a:solidFill>
                          <a:schemeClr val="bg1"/>
                        </a:solidFill>
                        <a:effectLst/>
                        <a:latin typeface="Arial" panose="020B0604020202020204" pitchFamily="34" charset="0"/>
                        <a:cs typeface="Arial" panose="020B0604020202020204" pitchFamily="34" charset="0"/>
                      </a:endParaRPr>
                    </a:p>
                  </a:txBody>
                  <a:tcPr marL="95215" marR="95215" marT="47607" marB="47607">
                    <a:solidFill>
                      <a:srgbClr val="3191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900" b="1" i="0" u="none" strike="noStrike">
                          <a:solidFill>
                            <a:schemeClr val="bg1"/>
                          </a:solidFill>
                          <a:effectLst/>
                          <a:latin typeface="Arial" panose="020B0604020202020204" pitchFamily="34" charset="0"/>
                          <a:cs typeface="Arial" panose="020B0604020202020204" pitchFamily="34" charset="0"/>
                        </a:rPr>
                        <a:t>Kahvi</a:t>
                      </a:r>
                      <a:endParaRPr lang="fi-FI" sz="900" b="1" i="0" u="none" strike="noStrike" dirty="0">
                        <a:solidFill>
                          <a:schemeClr val="bg1"/>
                        </a:solidFill>
                        <a:effectLst/>
                        <a:latin typeface="Arial" panose="020B0604020202020204" pitchFamily="34" charset="0"/>
                        <a:cs typeface="Arial" panose="020B0604020202020204" pitchFamily="34" charset="0"/>
                      </a:endParaRPr>
                    </a:p>
                  </a:txBody>
                  <a:tcPr marL="95215" marR="95215" marT="47607" marB="47607">
                    <a:solidFill>
                      <a:srgbClr val="3191A0"/>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fi-FI"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5215" marR="95215" marT="47607" marB="47607">
                    <a:solidFill>
                      <a:srgbClr val="3191A0"/>
                    </a:solidFill>
                  </a:tcPr>
                </a:tc>
                <a:extLst>
                  <a:ext uri="{0D108BD9-81ED-4DB2-BD59-A6C34878D82A}">
                    <a16:rowId xmlns:a16="http://schemas.microsoft.com/office/drawing/2014/main" val="10010"/>
                  </a:ext>
                </a:extLst>
              </a:tr>
              <a:tr h="374839">
                <a:tc>
                  <a:txBody>
                    <a:bodyPr/>
                    <a:lstStyle/>
                    <a:p>
                      <a:pPr marL="0" marR="0" indent="0" algn="l" rtl="0" eaLnBrk="1" fontAlgn="auto" latinLnBrk="0" hangingPunct="1">
                        <a:spcBef>
                          <a:spcPts val="0"/>
                        </a:spcBef>
                        <a:spcAft>
                          <a:spcPts val="0"/>
                        </a:spcAft>
                      </a:pPr>
                      <a:r>
                        <a:rPr lang="fi-FI" sz="900" b="1" i="0" u="none" strike="noStrike" dirty="0">
                          <a:effectLst/>
                          <a:latin typeface="Arial" panose="020B0604020202020204" pitchFamily="34" charset="0"/>
                          <a:cs typeface="Arial" panose="020B0604020202020204" pitchFamily="34" charset="0"/>
                        </a:rPr>
                        <a:t>14:15 - 14:45</a:t>
                      </a:r>
                    </a:p>
                  </a:txBody>
                  <a:tcPr marL="95215" marR="95215" marT="47607" marB="47607"/>
                </a:tc>
                <a:tc>
                  <a:txBody>
                    <a:bodyPr/>
                    <a:lstStyle/>
                    <a:p>
                      <a:pPr marL="0" marR="0" indent="0" algn="l" rtl="0" eaLnBrk="1" fontAlgn="auto" latinLnBrk="0" hangingPunct="1">
                        <a:spcBef>
                          <a:spcPts val="0"/>
                        </a:spcBef>
                        <a:spcAft>
                          <a:spcPts val="0"/>
                        </a:spcAft>
                      </a:pPr>
                      <a:r>
                        <a:rPr lang="fi-FI" sz="900" b="1" i="0" u="none" strike="noStrike" kern="1200" dirty="0">
                          <a:solidFill>
                            <a:srgbClr val="000000"/>
                          </a:solidFill>
                          <a:effectLst/>
                          <a:latin typeface="Arial" panose="020B0604020202020204" pitchFamily="34" charset="0"/>
                          <a:cs typeface="Arial" panose="020B0604020202020204" pitchFamily="34" charset="0"/>
                        </a:rPr>
                        <a:t>Toimijoiden vuorovaikutus ja kyvykkyysvaatimukset</a:t>
                      </a:r>
                    </a:p>
                  </a:txBody>
                  <a:tcPr marL="95215" marR="95215" marT="47607" marB="47607"/>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Toimijoiden vuorovaikutus (arvoketju); Case Holhoustoimi (harjoitus 2).</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Kyvykkyysvaatimusten tarkentaminen</a:t>
                      </a:r>
                    </a:p>
                  </a:txBody>
                  <a:tcPr marL="95215" marR="95215" marT="47607" marB="47607"/>
                </a:tc>
                <a:extLst>
                  <a:ext uri="{0D108BD9-81ED-4DB2-BD59-A6C34878D82A}">
                    <a16:rowId xmlns:a16="http://schemas.microsoft.com/office/drawing/2014/main" val="10011"/>
                  </a:ext>
                </a:extLst>
              </a:tr>
              <a:tr h="571289">
                <a:tc>
                  <a:txBody>
                    <a:bodyPr/>
                    <a:lstStyle/>
                    <a:p>
                      <a:pPr marL="0" marR="0" indent="0" algn="l" rtl="0" eaLnBrk="1" fontAlgn="auto" latinLnBrk="0" hangingPunct="1">
                        <a:spcBef>
                          <a:spcPts val="0"/>
                        </a:spcBef>
                        <a:spcAft>
                          <a:spcPts val="0"/>
                        </a:spcAft>
                      </a:pPr>
                      <a:r>
                        <a:rPr lang="fi-FI" sz="900" b="1" i="0" u="none" strike="noStrike" dirty="0">
                          <a:effectLst/>
                          <a:latin typeface="Arial" panose="020B0604020202020204" pitchFamily="34" charset="0"/>
                          <a:cs typeface="Arial" panose="020B0604020202020204" pitchFamily="34" charset="0"/>
                        </a:rPr>
                        <a:t>14:45 - 15:15</a:t>
                      </a:r>
                    </a:p>
                  </a:txBody>
                  <a:tcPr marL="95215" marR="95215" marT="47607" marB="47607"/>
                </a:tc>
                <a:tc>
                  <a:txBody>
                    <a:bodyPr/>
                    <a:lstStyle/>
                    <a:p>
                      <a:pPr marL="0" marR="0" indent="0" algn="l" rtl="0" eaLnBrk="1" fontAlgn="auto" latinLnBrk="0" hangingPunct="1">
                        <a:spcBef>
                          <a:spcPts val="0"/>
                        </a:spcBef>
                        <a:spcAft>
                          <a:spcPts val="0"/>
                        </a:spcAft>
                      </a:pPr>
                      <a:r>
                        <a:rPr lang="fi-FI" sz="900" b="1" i="0" u="none" strike="noStrike" dirty="0">
                          <a:effectLst/>
                          <a:latin typeface="Arial" panose="020B0604020202020204" pitchFamily="34" charset="0"/>
                          <a:cs typeface="Arial" panose="020B0604020202020204" pitchFamily="34" charset="0"/>
                        </a:rPr>
                        <a:t>Kehittämispakettien määrittäminen</a:t>
                      </a:r>
                    </a:p>
                  </a:txBody>
                  <a:tcPr marL="95215" marR="95215" marT="47607" marB="47607"/>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Kyvykkyyksien tarkentaminen kehittämisvaatimuksilla ja</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vaatimusten kohdistaminen arkkitehtuuriin kehittämispakettien avulla;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Holhoustoimi esimerkki.</a:t>
                      </a:r>
                    </a:p>
                  </a:txBody>
                  <a:tcPr marL="95215" marR="95215" marT="47607" marB="47607"/>
                </a:tc>
                <a:extLst>
                  <a:ext uri="{0D108BD9-81ED-4DB2-BD59-A6C34878D82A}">
                    <a16:rowId xmlns:a16="http://schemas.microsoft.com/office/drawing/2014/main" val="10012"/>
                  </a:ext>
                </a:extLst>
              </a:tr>
              <a:tr h="510088">
                <a:tc>
                  <a:txBody>
                    <a:bodyPr/>
                    <a:lstStyle/>
                    <a:p>
                      <a:pPr marL="0" marR="0" indent="0" algn="l" rtl="0" eaLnBrk="1" fontAlgn="auto" latinLnBrk="0" hangingPunct="1">
                        <a:spcBef>
                          <a:spcPts val="0"/>
                        </a:spcBef>
                        <a:spcAft>
                          <a:spcPts val="0"/>
                        </a:spcAft>
                      </a:pPr>
                      <a:r>
                        <a:rPr lang="fi-FI" sz="900" b="1" i="0" u="none" strike="noStrike" kern="1200" dirty="0">
                          <a:solidFill>
                            <a:srgbClr val="000000"/>
                          </a:solidFill>
                          <a:effectLst/>
                          <a:latin typeface="Arial" panose="020B0604020202020204" pitchFamily="34" charset="0"/>
                          <a:cs typeface="Arial" panose="020B0604020202020204" pitchFamily="34" charset="0"/>
                        </a:rPr>
                        <a:t>15:15 - 15:45</a:t>
                      </a:r>
                    </a:p>
                  </a:txBody>
                  <a:tcPr marL="95215" marR="95215" marT="47607" marB="47607"/>
                </a:tc>
                <a:tc>
                  <a:txBody>
                    <a:bodyPr/>
                    <a:lstStyle/>
                    <a:p>
                      <a:pPr marL="0" marR="0" indent="0" algn="l" rtl="0" eaLnBrk="1" fontAlgn="auto" latinLnBrk="0" hangingPunct="1">
                        <a:spcBef>
                          <a:spcPts val="0"/>
                        </a:spcBef>
                        <a:spcAft>
                          <a:spcPts val="0"/>
                        </a:spcAft>
                      </a:pPr>
                      <a:r>
                        <a:rPr lang="fi-FI" sz="900" b="1" i="0" u="none" strike="noStrike" kern="1200" dirty="0">
                          <a:solidFill>
                            <a:srgbClr val="000000"/>
                          </a:solidFill>
                          <a:effectLst/>
                          <a:latin typeface="Arial" panose="020B0604020202020204" pitchFamily="34" charset="0"/>
                          <a:cs typeface="Arial" panose="020B0604020202020204" pitchFamily="34" charset="0"/>
                        </a:rPr>
                        <a:t>Kehittämisen tiekartan laatiminen, toteutus ja seuranta</a:t>
                      </a:r>
                      <a:endParaRPr lang="fi-FI" sz="900" b="1" i="0" u="none" strike="noStrike" dirty="0">
                        <a:effectLst/>
                        <a:latin typeface="Arial" panose="020B0604020202020204" pitchFamily="34" charset="0"/>
                        <a:cs typeface="Arial" panose="020B0604020202020204" pitchFamily="34" charset="0"/>
                      </a:endParaRPr>
                    </a:p>
                  </a:txBody>
                  <a:tcPr marL="95215" marR="95215" marT="47607" marB="47607"/>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Kehittämispakettien sijoittaminen tiekartalle; Case Holhoustoimi esimerkki.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Linkitys TTS-prosessiin, strategian toteutumisen seuranta, hanke-/</a:t>
                      </a:r>
                      <a:r>
                        <a:rPr kumimoji="0" lang="fi-FI"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kehittämis</a:t>
                      </a:r>
                      <a:r>
                        <a:rPr kumimoji="0" lang="fi-FI"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-salkunhallinta, hankearviointi.</a:t>
                      </a:r>
                    </a:p>
                  </a:txBody>
                  <a:tcPr marL="95215" marR="95215" marT="47607" marB="47607"/>
                </a:tc>
                <a:extLst>
                  <a:ext uri="{0D108BD9-81ED-4DB2-BD59-A6C34878D82A}">
                    <a16:rowId xmlns:a16="http://schemas.microsoft.com/office/drawing/2014/main" val="10013"/>
                  </a:ext>
                </a:extLst>
              </a:tr>
              <a:tr h="256852">
                <a:tc>
                  <a:txBody>
                    <a:bodyPr/>
                    <a:lstStyle/>
                    <a:p>
                      <a:pPr marL="0" marR="0" indent="0" algn="l" rtl="0" eaLnBrk="1" fontAlgn="auto" latinLnBrk="0" hangingPunct="1">
                        <a:spcBef>
                          <a:spcPts val="0"/>
                        </a:spcBef>
                        <a:spcAft>
                          <a:spcPts val="0"/>
                        </a:spcAft>
                      </a:pPr>
                      <a:r>
                        <a:rPr lang="fi-FI" sz="900" b="1" i="0" u="none" strike="noStrike" dirty="0">
                          <a:effectLst/>
                          <a:latin typeface="Arial" panose="020B0604020202020204" pitchFamily="34" charset="0"/>
                          <a:cs typeface="Arial" panose="020B0604020202020204" pitchFamily="34" charset="0"/>
                        </a:rPr>
                        <a:t>15:45 </a:t>
                      </a:r>
                      <a:r>
                        <a:rPr lang="fi-FI" sz="900" b="1" i="0" u="none" strike="noStrike" baseline="0" dirty="0">
                          <a:effectLst/>
                          <a:latin typeface="Arial" panose="020B0604020202020204" pitchFamily="34" charset="0"/>
                          <a:cs typeface="Arial" panose="020B0604020202020204" pitchFamily="34" charset="0"/>
                        </a:rPr>
                        <a:t>-</a:t>
                      </a:r>
                      <a:r>
                        <a:rPr lang="fi-FI" sz="900" b="1" i="0" u="none" strike="noStrike" kern="1200" dirty="0">
                          <a:solidFill>
                            <a:srgbClr val="000000"/>
                          </a:solidFill>
                          <a:effectLst/>
                          <a:latin typeface="Arial" panose="020B0604020202020204" pitchFamily="34" charset="0"/>
                          <a:cs typeface="Arial" panose="020B0604020202020204" pitchFamily="34" charset="0"/>
                        </a:rPr>
                        <a:t> </a:t>
                      </a:r>
                      <a:r>
                        <a:rPr lang="fi-FI" sz="900" b="1" i="0" u="none" strike="noStrike" baseline="0" dirty="0">
                          <a:effectLst/>
                          <a:latin typeface="Arial" panose="020B0604020202020204" pitchFamily="34" charset="0"/>
                          <a:cs typeface="Arial" panose="020B0604020202020204" pitchFamily="34" charset="0"/>
                        </a:rPr>
                        <a:t>16:15</a:t>
                      </a:r>
                      <a:endParaRPr lang="fi-FI" sz="900" b="1" i="0" u="none" strike="noStrike" dirty="0">
                        <a:effectLst/>
                        <a:latin typeface="Arial" panose="020B0604020202020204" pitchFamily="34" charset="0"/>
                        <a:cs typeface="Arial" panose="020B0604020202020204" pitchFamily="34" charset="0"/>
                      </a:endParaRPr>
                    </a:p>
                  </a:txBody>
                  <a:tcPr marL="95215" marR="95215" marT="47607" marB="47607"/>
                </a:tc>
                <a:tc>
                  <a:txBody>
                    <a:bodyPr/>
                    <a:lstStyle/>
                    <a:p>
                      <a:pPr marL="0" marR="0" indent="0" algn="l" rtl="0" eaLnBrk="1" fontAlgn="auto" latinLnBrk="0" hangingPunct="1">
                        <a:spcBef>
                          <a:spcPts val="0"/>
                        </a:spcBef>
                        <a:spcAft>
                          <a:spcPts val="0"/>
                        </a:spcAft>
                      </a:pPr>
                      <a:r>
                        <a:rPr lang="fi-FI" sz="900" b="1" i="0" u="none" strike="noStrike" dirty="0">
                          <a:effectLst/>
                          <a:latin typeface="Arial" panose="020B0604020202020204" pitchFamily="34" charset="0"/>
                          <a:cs typeface="Arial" panose="020B0604020202020204" pitchFamily="34" charset="0"/>
                        </a:rPr>
                        <a:t>Kertauskoe ja tilaisuuden päätös</a:t>
                      </a:r>
                    </a:p>
                  </a:txBody>
                  <a:tcPr marL="95215" marR="95215" marT="47607" marB="47607"/>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endParaRPr lang="fi-FI" sz="900" b="1" i="0" u="none" strike="noStrike" dirty="0">
                        <a:effectLst/>
                        <a:latin typeface="Arial" panose="020B0604020202020204" pitchFamily="34" charset="0"/>
                        <a:cs typeface="Arial" panose="020B0604020202020204" pitchFamily="34" charset="0"/>
                      </a:endParaRPr>
                    </a:p>
                  </a:txBody>
                  <a:tcPr marL="95215" marR="95215" marT="47607" marB="47607"/>
                </a:tc>
                <a:extLst>
                  <a:ext uri="{0D108BD9-81ED-4DB2-BD59-A6C34878D82A}">
                    <a16:rowId xmlns:a16="http://schemas.microsoft.com/office/drawing/2014/main" val="10014"/>
                  </a:ext>
                </a:extLst>
              </a:tr>
            </a:tbl>
          </a:graphicData>
        </a:graphic>
      </p:graphicFrame>
      <p:sp>
        <p:nvSpPr>
          <p:cNvPr id="3" name="Date Placeholder 2"/>
          <p:cNvSpPr>
            <a:spLocks noGrp="1"/>
          </p:cNvSpPr>
          <p:nvPr>
            <p:ph type="dt" sz="half" idx="10"/>
          </p:nvPr>
        </p:nvSpPr>
        <p:spPr/>
        <p:txBody>
          <a:bodyPr/>
          <a:lstStyle/>
          <a:p>
            <a:fld id="{74D9F3C6-E8C1-4DF3-B494-F7E193E461D7}"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5</a:t>
            </a:fld>
            <a:endParaRPr lang="fi-FI"/>
          </a:p>
        </p:txBody>
      </p:sp>
    </p:spTree>
    <p:extLst>
      <p:ext uri="{BB962C8B-B14F-4D97-AF65-F5344CB8AC3E}">
        <p14:creationId xmlns:p14="http://schemas.microsoft.com/office/powerpoint/2010/main" val="214335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1927" y="1638300"/>
            <a:ext cx="8550951" cy="3817620"/>
          </a:xfrm>
          <a:prstGeom prst="rect">
            <a:avLst/>
          </a:prstGeom>
          <a:ln w="25400">
            <a:solidFill>
              <a:schemeClr val="accent1"/>
            </a:solidFill>
          </a:ln>
        </p:spPr>
      </p:pic>
      <p:sp>
        <p:nvSpPr>
          <p:cNvPr id="2" name="Title 1"/>
          <p:cNvSpPr>
            <a:spLocks noGrp="1"/>
          </p:cNvSpPr>
          <p:nvPr>
            <p:ph type="title"/>
          </p:nvPr>
        </p:nvSpPr>
        <p:spPr>
          <a:xfrm>
            <a:off x="241526" y="72449"/>
            <a:ext cx="8431752" cy="762831"/>
          </a:xfrm>
        </p:spPr>
        <p:txBody>
          <a:bodyPr/>
          <a:lstStyle/>
          <a:p>
            <a:r>
              <a:rPr lang="fi-FI" sz="2800" dirty="0"/>
              <a:t>Liiketoimintamalli kuvaa lyhyesti ja selkeästi, mitä organisaatio tekee ja miten se tavoittaa ja kohtaa asiakkaansa</a:t>
            </a:r>
          </a:p>
        </p:txBody>
      </p:sp>
      <p:sp>
        <p:nvSpPr>
          <p:cNvPr id="4" name="Date Placeholder 3"/>
          <p:cNvSpPr>
            <a:spLocks noGrp="1"/>
          </p:cNvSpPr>
          <p:nvPr>
            <p:ph type="dt" sz="half" idx="10"/>
          </p:nvPr>
        </p:nvSpPr>
        <p:spPr/>
        <p:txBody>
          <a:bodyPr/>
          <a:lstStyle/>
          <a:p>
            <a:fld id="{710A1FA0-689F-4C89-BB9F-93A6E8C72EAF}" type="datetime1">
              <a:rPr lang="fi-FI" smtClean="0"/>
              <a:t>11.5.2017</a:t>
            </a:fld>
            <a:endParaRPr lang="fi-FI" dirty="0"/>
          </a:p>
        </p:txBody>
      </p:sp>
      <p:sp>
        <p:nvSpPr>
          <p:cNvPr id="6" name="Slide Number Placeholder 5"/>
          <p:cNvSpPr>
            <a:spLocks noGrp="1"/>
          </p:cNvSpPr>
          <p:nvPr>
            <p:ph type="sldNum" sz="quarter" idx="11"/>
          </p:nvPr>
        </p:nvSpPr>
        <p:spPr/>
        <p:txBody>
          <a:bodyPr/>
          <a:lstStyle/>
          <a:p>
            <a:fld id="{D1445509-8ED4-4F52-8BB2-3F9E164AAF11}" type="slidenum">
              <a:rPr lang="fi-FI" smtClean="0"/>
              <a:pPr/>
              <a:t>50</a:t>
            </a:fld>
            <a:endParaRPr lang="fi-FI" dirty="0"/>
          </a:p>
        </p:txBody>
      </p:sp>
      <p:sp>
        <p:nvSpPr>
          <p:cNvPr id="3" name="Rectangular Callout 2"/>
          <p:cNvSpPr/>
          <p:nvPr/>
        </p:nvSpPr>
        <p:spPr>
          <a:xfrm>
            <a:off x="239282" y="908663"/>
            <a:ext cx="1211209" cy="299316"/>
          </a:xfrm>
          <a:prstGeom prst="wedgeRectCallout">
            <a:avLst>
              <a:gd name="adj1" fmla="val 79686"/>
              <a:gd name="adj2" fmla="val 181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Harj. 1</a:t>
            </a:r>
          </a:p>
        </p:txBody>
      </p:sp>
      <p:sp>
        <p:nvSpPr>
          <p:cNvPr id="7" name="Rectangular Callout 6"/>
          <p:cNvSpPr/>
          <p:nvPr/>
        </p:nvSpPr>
        <p:spPr>
          <a:xfrm>
            <a:off x="7875952" y="4326127"/>
            <a:ext cx="1211209" cy="299316"/>
          </a:xfrm>
          <a:prstGeom prst="wedgeRectCallout">
            <a:avLst>
              <a:gd name="adj1" fmla="val -57522"/>
              <a:gd name="adj2" fmla="val -2943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Harj. 2</a:t>
            </a:r>
          </a:p>
        </p:txBody>
      </p:sp>
    </p:spTree>
    <p:extLst>
      <p:ext uri="{BB962C8B-B14F-4D97-AF65-F5344CB8AC3E}">
        <p14:creationId xmlns:p14="http://schemas.microsoft.com/office/powerpoint/2010/main" val="19093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fi-FI" sz="3200" dirty="0"/>
              <a:t>Kehittämispaketti - Kyvykkyyksien asettamien vaatimusten kohdistaminen arkkitehtuuriin</a:t>
            </a:r>
          </a:p>
        </p:txBody>
      </p:sp>
      <p:sp>
        <p:nvSpPr>
          <p:cNvPr id="4" name="Date Placeholder 3"/>
          <p:cNvSpPr>
            <a:spLocks noGrp="1"/>
          </p:cNvSpPr>
          <p:nvPr>
            <p:ph type="dt" sz="half" idx="10"/>
          </p:nvPr>
        </p:nvSpPr>
        <p:spPr/>
        <p:txBody>
          <a:bodyPr/>
          <a:lstStyle/>
          <a:p>
            <a:fld id="{16BC5B94-19B9-46F4-B0E7-130D63AF0CAB}" type="datetime1">
              <a:rPr lang="fi-FI" smtClean="0"/>
              <a:t>11.5.2017</a:t>
            </a:fld>
            <a:endParaRPr lang="fi-FI" dirty="0"/>
          </a:p>
        </p:txBody>
      </p:sp>
      <p:sp>
        <p:nvSpPr>
          <p:cNvPr id="6" name="Slide Number Placeholder 5"/>
          <p:cNvSpPr>
            <a:spLocks noGrp="1"/>
          </p:cNvSpPr>
          <p:nvPr>
            <p:ph type="sldNum" sz="quarter" idx="11"/>
          </p:nvPr>
        </p:nvSpPr>
        <p:spPr/>
        <p:txBody>
          <a:bodyPr/>
          <a:lstStyle/>
          <a:p>
            <a:fld id="{D1445509-8ED4-4F52-8BB2-3F9E164AAF11}" type="slidenum">
              <a:rPr lang="fi-FI" smtClean="0"/>
              <a:pPr/>
              <a:t>51</a:t>
            </a:fld>
            <a:endParaRPr lang="fi-FI"/>
          </a:p>
        </p:txBody>
      </p:sp>
      <p:pic>
        <p:nvPicPr>
          <p:cNvPr id="3" name="Picture 2"/>
          <p:cNvPicPr>
            <a:picLocks noChangeAspect="1"/>
          </p:cNvPicPr>
          <p:nvPr/>
        </p:nvPicPr>
        <p:blipFill>
          <a:blip r:embed="rId2"/>
          <a:stretch>
            <a:fillRect/>
          </a:stretch>
        </p:blipFill>
        <p:spPr>
          <a:xfrm>
            <a:off x="118706" y="1703828"/>
            <a:ext cx="8996385" cy="4028232"/>
          </a:xfrm>
          <a:prstGeom prst="rect">
            <a:avLst/>
          </a:prstGeom>
        </p:spPr>
      </p:pic>
    </p:spTree>
    <p:extLst>
      <p:ext uri="{BB962C8B-B14F-4D97-AF65-F5344CB8AC3E}">
        <p14:creationId xmlns:p14="http://schemas.microsoft.com/office/powerpoint/2010/main" val="35814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2" y="234950"/>
            <a:ext cx="8714166" cy="1008063"/>
          </a:xfrm>
        </p:spPr>
        <p:txBody>
          <a:bodyPr/>
          <a:lstStyle/>
          <a:p>
            <a:pPr lvl="0"/>
            <a:r>
              <a:rPr lang="fi-FI" sz="3200" dirty="0"/>
              <a:t>Tiekartta – Kehittämispakettien sijoittaminen aikajanalle</a:t>
            </a:r>
          </a:p>
        </p:txBody>
      </p:sp>
      <p:sp>
        <p:nvSpPr>
          <p:cNvPr id="4" name="Date Placeholder 3"/>
          <p:cNvSpPr>
            <a:spLocks noGrp="1"/>
          </p:cNvSpPr>
          <p:nvPr>
            <p:ph type="dt" sz="half" idx="10"/>
          </p:nvPr>
        </p:nvSpPr>
        <p:spPr/>
        <p:txBody>
          <a:bodyPr/>
          <a:lstStyle/>
          <a:p>
            <a:fld id="{64683352-E765-4861-AD4D-1CD23360EA43}" type="datetime1">
              <a:rPr lang="fi-FI" smtClean="0"/>
              <a:t>11.5.2017</a:t>
            </a:fld>
            <a:endParaRPr lang="fi-FI" dirty="0"/>
          </a:p>
        </p:txBody>
      </p:sp>
      <p:sp>
        <p:nvSpPr>
          <p:cNvPr id="6" name="Slide Number Placeholder 5"/>
          <p:cNvSpPr>
            <a:spLocks noGrp="1"/>
          </p:cNvSpPr>
          <p:nvPr>
            <p:ph type="sldNum" sz="quarter" idx="11"/>
          </p:nvPr>
        </p:nvSpPr>
        <p:spPr/>
        <p:txBody>
          <a:bodyPr/>
          <a:lstStyle/>
          <a:p>
            <a:fld id="{D1445509-8ED4-4F52-8BB2-3F9E164AAF11}" type="slidenum">
              <a:rPr lang="fi-FI" smtClean="0"/>
              <a:pPr/>
              <a:t>52</a:t>
            </a:fld>
            <a:endParaRPr lang="fi-FI"/>
          </a:p>
        </p:txBody>
      </p:sp>
      <p:pic>
        <p:nvPicPr>
          <p:cNvPr id="3" name="Picture 2"/>
          <p:cNvPicPr>
            <a:picLocks noChangeAspect="1"/>
          </p:cNvPicPr>
          <p:nvPr/>
        </p:nvPicPr>
        <p:blipFill>
          <a:blip r:embed="rId2"/>
          <a:stretch>
            <a:fillRect/>
          </a:stretch>
        </p:blipFill>
        <p:spPr>
          <a:xfrm>
            <a:off x="914400" y="1243013"/>
            <a:ext cx="7612380" cy="4547948"/>
          </a:xfrm>
          <a:prstGeom prst="rect">
            <a:avLst/>
          </a:prstGeom>
        </p:spPr>
      </p:pic>
    </p:spTree>
    <p:extLst>
      <p:ext uri="{BB962C8B-B14F-4D97-AF65-F5344CB8AC3E}">
        <p14:creationId xmlns:p14="http://schemas.microsoft.com/office/powerpoint/2010/main" val="36229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07974"/>
            <a:ext cx="5204460" cy="2244456"/>
          </a:xfrm>
          <a:prstGeom prst="rect">
            <a:avLst/>
          </a:prstGeom>
          <a:ln w="25400">
            <a:solidFill>
              <a:schemeClr val="accent1"/>
            </a:solidFill>
          </a:ln>
        </p:spPr>
      </p:pic>
      <p:pic>
        <p:nvPicPr>
          <p:cNvPr id="18" name="Picture 17"/>
          <p:cNvPicPr>
            <a:picLocks noChangeAspect="1"/>
          </p:cNvPicPr>
          <p:nvPr/>
        </p:nvPicPr>
        <p:blipFill>
          <a:blip r:embed="rId3"/>
          <a:stretch>
            <a:fillRect/>
          </a:stretch>
        </p:blipFill>
        <p:spPr>
          <a:xfrm>
            <a:off x="4323820" y="3830840"/>
            <a:ext cx="4667078" cy="2788304"/>
          </a:xfrm>
          <a:prstGeom prst="rect">
            <a:avLst/>
          </a:prstGeom>
          <a:ln w="25400">
            <a:solidFill>
              <a:schemeClr val="accent1"/>
            </a:solidFill>
          </a:ln>
        </p:spPr>
      </p:pic>
      <p:pic>
        <p:nvPicPr>
          <p:cNvPr id="11" name="Picture 10"/>
          <p:cNvPicPr>
            <a:picLocks noChangeAspect="1"/>
          </p:cNvPicPr>
          <p:nvPr/>
        </p:nvPicPr>
        <p:blipFill>
          <a:blip r:embed="rId4"/>
          <a:stretch>
            <a:fillRect/>
          </a:stretch>
        </p:blipFill>
        <p:spPr>
          <a:xfrm>
            <a:off x="106130" y="985848"/>
            <a:ext cx="4054638" cy="1210843"/>
          </a:xfrm>
          <a:prstGeom prst="rect">
            <a:avLst/>
          </a:prstGeom>
          <a:ln w="25400">
            <a:solidFill>
              <a:schemeClr val="accent1"/>
            </a:solidFill>
          </a:ln>
        </p:spPr>
      </p:pic>
      <p:pic>
        <p:nvPicPr>
          <p:cNvPr id="13" name="Picture 12"/>
          <p:cNvPicPr>
            <a:picLocks noChangeAspect="1"/>
          </p:cNvPicPr>
          <p:nvPr/>
        </p:nvPicPr>
        <p:blipFill>
          <a:blip r:embed="rId5"/>
          <a:stretch>
            <a:fillRect/>
          </a:stretch>
        </p:blipFill>
        <p:spPr>
          <a:xfrm>
            <a:off x="4323820" y="1713002"/>
            <a:ext cx="4667078" cy="2083644"/>
          </a:xfrm>
          <a:prstGeom prst="rect">
            <a:avLst/>
          </a:prstGeom>
          <a:ln w="25400">
            <a:solidFill>
              <a:schemeClr val="accent1"/>
            </a:solidFill>
          </a:ln>
        </p:spPr>
      </p:pic>
      <p:sp>
        <p:nvSpPr>
          <p:cNvPr id="4" name="Date Placeholder 3"/>
          <p:cNvSpPr>
            <a:spLocks noGrp="1"/>
          </p:cNvSpPr>
          <p:nvPr>
            <p:ph type="dt" sz="half" idx="10"/>
          </p:nvPr>
        </p:nvSpPr>
        <p:spPr/>
        <p:txBody>
          <a:bodyPr/>
          <a:lstStyle/>
          <a:p>
            <a:fld id="{FC93193D-C756-428D-98C3-4F4D39610525}" type="datetime1">
              <a:rPr lang="fi-FI" smtClean="0"/>
              <a:t>11.5.2017</a:t>
            </a:fld>
            <a:endParaRPr lang="fi-FI" dirty="0"/>
          </a:p>
        </p:txBody>
      </p:sp>
      <p:cxnSp>
        <p:nvCxnSpPr>
          <p:cNvPr id="25" name="Straight Arrow Connector 24"/>
          <p:cNvCxnSpPr/>
          <p:nvPr/>
        </p:nvCxnSpPr>
        <p:spPr>
          <a:xfrm>
            <a:off x="693420" y="4488136"/>
            <a:ext cx="3865635" cy="44962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96898" y="3573780"/>
            <a:ext cx="3962158" cy="79243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D1445509-8ED4-4F52-8BB2-3F9E164AAF11}" type="slidenum">
              <a:rPr lang="fi-FI" smtClean="0"/>
              <a:pPr/>
              <a:t>53</a:t>
            </a:fld>
            <a:endParaRPr lang="fi-FI" dirty="0"/>
          </a:p>
        </p:txBody>
      </p:sp>
      <p:cxnSp>
        <p:nvCxnSpPr>
          <p:cNvPr id="12" name="Straight Arrow Connector 11"/>
          <p:cNvCxnSpPr/>
          <p:nvPr/>
        </p:nvCxnSpPr>
        <p:spPr>
          <a:xfrm>
            <a:off x="3916680" y="1900204"/>
            <a:ext cx="731520" cy="155165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596898" y="189130"/>
            <a:ext cx="7959725" cy="527050"/>
          </a:xfrm>
          <a:prstGeom prst="rect">
            <a:avLst/>
          </a:prstGeom>
        </p:spPr>
        <p:txBody>
          <a:bodyPr vert="horz" lIns="91440" tIns="45720" rIns="91440" bIns="45720" rtlCol="0" anchor="ctr">
            <a:normAutofit fontScale="77500" lnSpcReduction="20000"/>
          </a:bodyPr>
          <a:lst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a:lstStyle>
          <a:p>
            <a:r>
              <a:rPr lang="fi-FI" sz="2800" dirty="0"/>
              <a:t>Strategiakartta-&gt;liiketoimintamalli-&gt;kehittämispaketti-&gt;tiekartta</a:t>
            </a:r>
          </a:p>
        </p:txBody>
      </p:sp>
    </p:spTree>
    <p:extLst>
      <p:ext uri="{BB962C8B-B14F-4D97-AF65-F5344CB8AC3E}">
        <p14:creationId xmlns:p14="http://schemas.microsoft.com/office/powerpoint/2010/main" val="340113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961252" y="4384713"/>
          <a:ext cx="5265814" cy="1741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a:xfrm>
            <a:off x="7620409" y="6417351"/>
            <a:ext cx="726917" cy="167166"/>
          </a:xfrm>
        </p:spPr>
        <p:txBody>
          <a:bodyPr/>
          <a:lstStyle/>
          <a:p>
            <a:fld id="{03F1D692-E0A2-451D-A8DA-4AD73BAE9B3F}" type="datetime1">
              <a:rPr lang="fi-FI" smtClean="0"/>
              <a:t>11.5.2017</a:t>
            </a:fld>
            <a:endParaRPr lang="fi-FI" dirty="0"/>
          </a:p>
        </p:txBody>
      </p:sp>
      <p:sp>
        <p:nvSpPr>
          <p:cNvPr id="7" name="Slide Number Placeholder 6"/>
          <p:cNvSpPr>
            <a:spLocks noGrp="1"/>
          </p:cNvSpPr>
          <p:nvPr>
            <p:ph type="sldNum" sz="quarter" idx="11"/>
          </p:nvPr>
        </p:nvSpPr>
        <p:spPr>
          <a:xfrm>
            <a:off x="8468663" y="6412393"/>
            <a:ext cx="414342" cy="161540"/>
          </a:xfrm>
        </p:spPr>
        <p:txBody>
          <a:bodyPr/>
          <a:lstStyle/>
          <a:p>
            <a:fld id="{D1445509-8ED4-4F52-8BB2-3F9E164AAF11}" type="slidenum">
              <a:rPr lang="fi-FI" smtClean="0"/>
              <a:pPr/>
              <a:t>54</a:t>
            </a:fld>
            <a:endParaRPr lang="fi-FI" dirty="0"/>
          </a:p>
        </p:txBody>
      </p:sp>
      <p:sp>
        <p:nvSpPr>
          <p:cNvPr id="8" name="Title 1"/>
          <p:cNvSpPr>
            <a:spLocks noGrp="1"/>
          </p:cNvSpPr>
          <p:nvPr>
            <p:ph type="title"/>
          </p:nvPr>
        </p:nvSpPr>
        <p:spPr>
          <a:xfrm>
            <a:off x="596900" y="234950"/>
            <a:ext cx="7959725" cy="1008063"/>
          </a:xfrm>
        </p:spPr>
        <p:txBody>
          <a:bodyPr/>
          <a:lstStyle/>
          <a:p>
            <a:pPr lvl="0"/>
            <a:r>
              <a:rPr lang="fi-FI" sz="3200" dirty="0"/>
              <a:t>Pohdinta- ja keskustelutuokio esitetyistä aiheista</a:t>
            </a:r>
          </a:p>
        </p:txBody>
      </p:sp>
      <p:sp>
        <p:nvSpPr>
          <p:cNvPr id="9" name="Content Placeholder 2"/>
          <p:cNvSpPr txBox="1">
            <a:spLocks/>
          </p:cNvSpPr>
          <p:nvPr/>
        </p:nvSpPr>
        <p:spPr bwMode="auto">
          <a:xfrm>
            <a:off x="379559" y="1243013"/>
            <a:ext cx="8677275" cy="40331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a:lstStyle>
          <a:p>
            <a:r>
              <a:rPr lang="fi-FI" sz="1800" b="1" kern="0" dirty="0"/>
              <a:t>Oman organisaation strategia – onko riittävän konkreettinen?</a:t>
            </a:r>
          </a:p>
          <a:p>
            <a:r>
              <a:rPr lang="fi-FI" sz="1800" b="1" kern="0" dirty="0"/>
              <a:t>Liiketoimintamalli – auttaisiko edellä esitetty jäsentely kokonaisuuden ymmärtämisessä?</a:t>
            </a:r>
          </a:p>
          <a:p>
            <a:r>
              <a:rPr lang="fi-FI" sz="1800" b="1" kern="0" dirty="0"/>
              <a:t>Kyvykkyydet – olisivatko hyvä punainen lanka strategiasta sen toimeenpanoon?</a:t>
            </a:r>
          </a:p>
          <a:p>
            <a:r>
              <a:rPr lang="fi-FI" sz="1800" b="1" kern="0" dirty="0"/>
              <a:t>Kehittämispakettiajattelu – toisiko se kokonaisarkkitehtuurin mukaisen ajattelun luonnollisella tavalla toiminnan kehittämiseen tarvitsematta korostaa kokonaisarkkitehtuurimenetelmää?</a:t>
            </a:r>
          </a:p>
          <a:p>
            <a:r>
              <a:rPr lang="fi-FI" sz="1800" b="1" kern="0" dirty="0"/>
              <a:t>Kehittämisen tiekartta – auttaisiko toimeenpanon suunnittelussa ja ohjaamaan strategian mukaisiin toteutuksiin?</a:t>
            </a:r>
          </a:p>
        </p:txBody>
      </p:sp>
    </p:spTree>
    <p:extLst>
      <p:ext uri="{BB962C8B-B14F-4D97-AF65-F5344CB8AC3E}">
        <p14:creationId xmlns:p14="http://schemas.microsoft.com/office/powerpoint/2010/main" val="424991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843020"/>
            <a:ext cx="7772400" cy="1362075"/>
          </a:xfrm>
        </p:spPr>
        <p:txBody>
          <a:bodyPr/>
          <a:lstStyle/>
          <a:p>
            <a:r>
              <a:rPr lang="fi-FI" sz="3600" dirty="0"/>
              <a:t>Toiminnan johtamisen kytkeminen </a:t>
            </a:r>
            <a:br>
              <a:rPr lang="fi-FI" sz="3600" dirty="0"/>
            </a:br>
            <a:r>
              <a:rPr lang="fi-FI" sz="3600" dirty="0"/>
              <a:t>toiminnan kehittämiseen</a:t>
            </a:r>
          </a:p>
        </p:txBody>
      </p:sp>
      <p:sp>
        <p:nvSpPr>
          <p:cNvPr id="3" name="Text Placeholder 2"/>
          <p:cNvSpPr>
            <a:spLocks noGrp="1"/>
          </p:cNvSpPr>
          <p:nvPr>
            <p:ph type="body" idx="1"/>
          </p:nvPr>
        </p:nvSpPr>
        <p:spPr>
          <a:xfrm>
            <a:off x="722313" y="2342833"/>
            <a:ext cx="7772400" cy="1500187"/>
          </a:xfrm>
        </p:spPr>
        <p:txBody>
          <a:bodyPr/>
          <a:lstStyle/>
          <a:p>
            <a:r>
              <a:rPr lang="fi-FI" dirty="0"/>
              <a:t>13:00-14:00</a:t>
            </a:r>
          </a:p>
        </p:txBody>
      </p:sp>
      <p:sp>
        <p:nvSpPr>
          <p:cNvPr id="4" name="Date Placeholder 3"/>
          <p:cNvSpPr>
            <a:spLocks noGrp="1"/>
          </p:cNvSpPr>
          <p:nvPr>
            <p:ph type="dt" sz="half" idx="10"/>
          </p:nvPr>
        </p:nvSpPr>
        <p:spPr/>
        <p:txBody>
          <a:bodyPr/>
          <a:lstStyle/>
          <a:p>
            <a:fld id="{FD3FC410-5C34-4B81-8832-41BF0F40863A}"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55</a:t>
            </a:fld>
            <a:endParaRPr lang="fi-FI"/>
          </a:p>
        </p:txBody>
      </p:sp>
      <p:sp>
        <p:nvSpPr>
          <p:cNvPr id="7" name="Rectangle 6"/>
          <p:cNvSpPr/>
          <p:nvPr/>
        </p:nvSpPr>
        <p:spPr>
          <a:xfrm>
            <a:off x="722312" y="5242769"/>
            <a:ext cx="8342235" cy="369332"/>
          </a:xfrm>
          <a:prstGeom prst="rect">
            <a:avLst/>
          </a:prstGeom>
        </p:spPr>
        <p:txBody>
          <a:bodyPr wrap="square">
            <a:spAutoFit/>
          </a:bodyPr>
          <a:lstStyle/>
          <a:p>
            <a:r>
              <a:rPr lang="fi-FI" sz="1800" dirty="0"/>
              <a:t>Strategiakartta, liiketoimintamalli, kyvykkyydet – case maistraatti</a:t>
            </a:r>
          </a:p>
        </p:txBody>
      </p:sp>
    </p:spTree>
    <p:extLst>
      <p:ext uri="{BB962C8B-B14F-4D97-AF65-F5344CB8AC3E}">
        <p14:creationId xmlns:p14="http://schemas.microsoft.com/office/powerpoint/2010/main" val="147870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 y="162290"/>
            <a:ext cx="8123959" cy="857623"/>
          </a:xfrm>
        </p:spPr>
        <p:txBody>
          <a:bodyPr/>
          <a:lstStyle/>
          <a:p>
            <a:r>
              <a:rPr lang="fi-FI" dirty="0"/>
              <a:t>Case maistraatti – esittely 1/2</a:t>
            </a:r>
          </a:p>
        </p:txBody>
      </p:sp>
      <p:sp>
        <p:nvSpPr>
          <p:cNvPr id="3" name="Content Placeholder 2"/>
          <p:cNvSpPr>
            <a:spLocks noGrp="1"/>
          </p:cNvSpPr>
          <p:nvPr>
            <p:ph idx="1"/>
          </p:nvPr>
        </p:nvSpPr>
        <p:spPr>
          <a:xfrm>
            <a:off x="704321" y="1397000"/>
            <a:ext cx="8187267" cy="4688520"/>
          </a:xfrm>
        </p:spPr>
        <p:txBody>
          <a:bodyPr/>
          <a:lstStyle/>
          <a:p>
            <a:r>
              <a:rPr lang="fi-FI" sz="2000" dirty="0"/>
              <a:t>Maistraatit ovat osa valtion paikallishallintoa. Ne vastaavat alueensa väestötietojärjestelmästä, holhousasioista sekä kuluttajaneuvonnasta.</a:t>
            </a:r>
          </a:p>
          <a:p>
            <a:r>
              <a:rPr lang="fi-FI" sz="2000" dirty="0"/>
              <a:t>Maistraattien muita tehtäviä ovat mm. avioliiton esteiden tutkinta, nimenmuutosasiat ja perukirjojen osakasluetteloiden vahvistaminen. Maistraatin henkikirjoittaja suorittaa siviilivihkimiset ja hän toimii myös julkisena notaarina ja kaupanvahvistajana.</a:t>
            </a:r>
          </a:p>
          <a:p>
            <a:r>
              <a:rPr lang="fi-FI" sz="2000" dirty="0"/>
              <a:t>Suomessa on 9 maistraattia ja niillä toimipisteitä yhteensä 36. Ahvenanmaalla tehtäviä hoitaa Ahvenanmaan valtionvirasto. Maistraatit työllistävät n. 650 henkilöä.</a:t>
            </a:r>
          </a:p>
          <a:p>
            <a:r>
              <a:rPr lang="fi-FI" sz="2000" i="1" u="sng" dirty="0"/>
              <a:t>Holhoustoimen palvelut </a:t>
            </a:r>
            <a:r>
              <a:rPr lang="fi-FI" sz="2000" dirty="0"/>
              <a:t>on yksi maistraattien liiketoimintamalleista. Sen operatiivinen toiminta ja kehittäminen on maistraateissa organisoitu Holhoustoimen edunvalvontapalvelut vastuualueeseen.</a:t>
            </a:r>
            <a:endParaRPr lang="fi-FI" sz="1800" dirty="0"/>
          </a:p>
          <a:p>
            <a:endParaRPr lang="fi-FI" sz="1600" dirty="0"/>
          </a:p>
          <a:p>
            <a:endParaRPr lang="fi-FI" sz="1600" dirty="0"/>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56</a:t>
            </a:fld>
            <a:endParaRPr lang="fi-FI"/>
          </a:p>
        </p:txBody>
      </p:sp>
    </p:spTree>
    <p:extLst>
      <p:ext uri="{BB962C8B-B14F-4D97-AF65-F5344CB8AC3E}">
        <p14:creationId xmlns:p14="http://schemas.microsoft.com/office/powerpoint/2010/main" val="902133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2544"/>
            <a:ext cx="8096250" cy="582014"/>
          </a:xfrm>
        </p:spPr>
        <p:txBody>
          <a:bodyPr/>
          <a:lstStyle/>
          <a:p>
            <a:r>
              <a:rPr lang="fi-FI" dirty="0"/>
              <a:t>Case maistraatti – esittely 2/2</a:t>
            </a:r>
          </a:p>
        </p:txBody>
      </p:sp>
      <p:sp>
        <p:nvSpPr>
          <p:cNvPr id="3" name="Content Placeholder 2"/>
          <p:cNvSpPr>
            <a:spLocks noGrp="1"/>
          </p:cNvSpPr>
          <p:nvPr>
            <p:ph idx="1"/>
          </p:nvPr>
        </p:nvSpPr>
        <p:spPr>
          <a:xfrm>
            <a:off x="590550" y="931333"/>
            <a:ext cx="8241030" cy="4930206"/>
          </a:xfrm>
        </p:spPr>
        <p:txBody>
          <a:bodyPr/>
          <a:lstStyle/>
          <a:p>
            <a:r>
              <a:rPr lang="fi-FI" sz="2400" dirty="0"/>
              <a:t>Kehitystarpeita on johdettu maistraattien strategiasta 2016-2019.</a:t>
            </a:r>
          </a:p>
          <a:p>
            <a:pPr lvl="1"/>
            <a:r>
              <a:rPr lang="fi-FI" sz="1800" dirty="0"/>
              <a:t>Kuvaus: Strategiakartta / Strategiset tavoitteet</a:t>
            </a:r>
          </a:p>
          <a:p>
            <a:r>
              <a:rPr lang="fi-FI" sz="2400" dirty="0"/>
              <a:t>Lisäksi kehitystarpeita ja vaatimuksia on tunnistettu keräämällä palautetta sekä holhoustoimen asiakkailta että maistraatin virkailijoilta, jotka työskentelevät </a:t>
            </a:r>
            <a:r>
              <a:rPr lang="fi-FI" sz="2400" dirty="0" err="1"/>
              <a:t>ko</a:t>
            </a:r>
            <a:r>
              <a:rPr lang="fi-FI" sz="2400" dirty="0"/>
              <a:t> vastuualueella.</a:t>
            </a:r>
          </a:p>
          <a:p>
            <a:pPr lvl="1"/>
            <a:r>
              <a:rPr lang="fi-FI" sz="1800" dirty="0"/>
              <a:t>Kuvaus: Kehittämisvaatimukset ja tavoitteet</a:t>
            </a:r>
          </a:p>
          <a:p>
            <a:r>
              <a:rPr lang="fi-FI" sz="2400" dirty="0"/>
              <a:t>Lisäksi tarkastellaan IT-näkökulmasta maistraattien rekisteriuudistushanketta, joka on esiselvitysvaiheessa. Yksi uudistettavista rekistereistä on holhousasioiden rekisteri (HOLLE).</a:t>
            </a:r>
          </a:p>
          <a:p>
            <a:pPr lvl="1"/>
            <a:r>
              <a:rPr lang="fi-FI" sz="1800" dirty="0"/>
              <a:t>Kuvaus: Kehittämisvaatimukset ja tavoitteet</a:t>
            </a:r>
          </a:p>
          <a:p>
            <a:endParaRPr lang="fi-FI" sz="2400" dirty="0"/>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57</a:t>
            </a:fld>
            <a:endParaRPr lang="fi-FI"/>
          </a:p>
        </p:txBody>
      </p:sp>
    </p:spTree>
    <p:extLst>
      <p:ext uri="{BB962C8B-B14F-4D97-AF65-F5344CB8AC3E}">
        <p14:creationId xmlns:p14="http://schemas.microsoft.com/office/powerpoint/2010/main" val="3282122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24818" y="1805338"/>
            <a:ext cx="7045459" cy="3983906"/>
          </a:xfrm>
          <a:prstGeom prst="rect">
            <a:avLst/>
          </a:prstGeom>
        </p:spPr>
      </p:pic>
      <p:sp>
        <p:nvSpPr>
          <p:cNvPr id="2" name="Title 1"/>
          <p:cNvSpPr>
            <a:spLocks noGrp="1"/>
          </p:cNvSpPr>
          <p:nvPr>
            <p:ph type="title"/>
          </p:nvPr>
        </p:nvSpPr>
        <p:spPr>
          <a:xfrm>
            <a:off x="607102" y="186112"/>
            <a:ext cx="7862341" cy="866775"/>
          </a:xfrm>
        </p:spPr>
        <p:txBody>
          <a:bodyPr>
            <a:noAutofit/>
          </a:bodyPr>
          <a:lstStyle/>
          <a:p>
            <a:r>
              <a:rPr lang="fi-FI" sz="3000" kern="1200" dirty="0" err="1"/>
              <a:t>Kehitettämiskohteen</a:t>
            </a:r>
            <a:r>
              <a:rPr lang="fi-FI" sz="3000" kern="1200" dirty="0"/>
              <a:t> </a:t>
            </a:r>
            <a:r>
              <a:rPr lang="fi-FI" sz="3000" kern="1200" dirty="0" err="1"/>
              <a:t>positiointi</a:t>
            </a:r>
            <a:r>
              <a:rPr lang="fi-FI" sz="3000" kern="1200" dirty="0"/>
              <a:t> maistraatin KA:ssa</a:t>
            </a:r>
          </a:p>
        </p:txBody>
      </p:sp>
      <p:sp>
        <p:nvSpPr>
          <p:cNvPr id="9" name="Date Placeholder 3"/>
          <p:cNvSpPr>
            <a:spLocks noGrp="1"/>
          </p:cNvSpPr>
          <p:nvPr>
            <p:ph type="dt" sz="half" idx="10"/>
          </p:nvPr>
        </p:nvSpPr>
        <p:spPr>
          <a:xfrm>
            <a:off x="5825717" y="5187462"/>
            <a:ext cx="910625" cy="248713"/>
          </a:xfrm>
        </p:spPr>
        <p:txBody>
          <a:bodyPr/>
          <a:lstStyle/>
          <a:p>
            <a:fld id="{64683352-E765-4861-AD4D-1CD23360EA43}" type="datetime1">
              <a:rPr lang="fi-FI" smtClean="0"/>
              <a:t>11.5.2017</a:t>
            </a:fld>
            <a:endParaRPr lang="fi-FI" dirty="0"/>
          </a:p>
        </p:txBody>
      </p:sp>
      <p:sp>
        <p:nvSpPr>
          <p:cNvPr id="10" name="Slide Number Placeholder 5"/>
          <p:cNvSpPr>
            <a:spLocks noGrp="1"/>
          </p:cNvSpPr>
          <p:nvPr>
            <p:ph type="sldNum" sz="quarter" idx="11"/>
          </p:nvPr>
        </p:nvSpPr>
        <p:spPr>
          <a:xfrm>
            <a:off x="6673971" y="5184287"/>
            <a:ext cx="519055" cy="240342"/>
          </a:xfrm>
        </p:spPr>
        <p:txBody>
          <a:bodyPr/>
          <a:lstStyle/>
          <a:p>
            <a:r>
              <a:rPr lang="fi-FI" dirty="0"/>
              <a:t>71</a:t>
            </a:r>
          </a:p>
        </p:txBody>
      </p:sp>
      <p:sp>
        <p:nvSpPr>
          <p:cNvPr id="4" name="TextBox 3"/>
          <p:cNvSpPr txBox="1"/>
          <p:nvPr/>
        </p:nvSpPr>
        <p:spPr>
          <a:xfrm>
            <a:off x="1030815" y="1133231"/>
            <a:ext cx="4794902" cy="461665"/>
          </a:xfrm>
          <a:prstGeom prst="rect">
            <a:avLst/>
          </a:prstGeom>
          <a:noFill/>
        </p:spPr>
        <p:txBody>
          <a:bodyPr wrap="none" rtlCol="0">
            <a:spAutoFit/>
          </a:bodyPr>
          <a:lstStyle/>
          <a:p>
            <a:pPr marL="342900" indent="-342900">
              <a:buFont typeface="Arial" panose="020B0604020202020204" pitchFamily="34" charset="0"/>
              <a:buChar char="•"/>
            </a:pPr>
            <a:r>
              <a:rPr lang="fi-FI" sz="2400" dirty="0"/>
              <a:t>Prosessialueet ja vastuualueet:</a:t>
            </a:r>
          </a:p>
        </p:txBody>
      </p:sp>
      <p:sp>
        <p:nvSpPr>
          <p:cNvPr id="11" name="Rectangle 10"/>
          <p:cNvSpPr/>
          <p:nvPr/>
        </p:nvSpPr>
        <p:spPr>
          <a:xfrm>
            <a:off x="5569638" y="2419437"/>
            <a:ext cx="930031" cy="301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t>Holhoustoimen palvelut</a:t>
            </a:r>
          </a:p>
        </p:txBody>
      </p:sp>
      <p:sp>
        <p:nvSpPr>
          <p:cNvPr id="8" name="Star: 4 Points 7"/>
          <p:cNvSpPr/>
          <p:nvPr/>
        </p:nvSpPr>
        <p:spPr>
          <a:xfrm>
            <a:off x="5825717" y="4183167"/>
            <a:ext cx="406400" cy="359508"/>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12466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392114" y="1330887"/>
            <a:ext cx="8500366" cy="2783311"/>
          </a:xfrm>
          <a:prstGeom prst="rect">
            <a:avLst/>
          </a:prstGeom>
          <a:solidFill>
            <a:srgbClr val="AFD4F0"/>
          </a:solidFill>
          <a:ln w="28575">
            <a:noFill/>
            <a:miter lim="800000"/>
            <a:headEnd/>
            <a:tailEnd/>
          </a:ln>
          <a:effectLst/>
        </p:spPr>
        <p:txBody>
          <a:bodyPr wrap="none" anchor="ctr"/>
          <a:lstStyle/>
          <a:p>
            <a:pPr algn="ctr" defTabSz="762000">
              <a:defRPr/>
            </a:pPr>
            <a:r>
              <a:rPr lang="en-GB" sz="1600" kern="0" dirty="0" err="1">
                <a:solidFill>
                  <a:sysClr val="windowText" lastClr="000000"/>
                </a:solidFill>
                <a:cs typeface="Arial" charset="0"/>
              </a:rPr>
              <a:t>Toiminnan</a:t>
            </a:r>
            <a:r>
              <a:rPr lang="en-GB" sz="1600" kern="0" dirty="0">
                <a:solidFill>
                  <a:sysClr val="windowText" lastClr="000000"/>
                </a:solidFill>
                <a:cs typeface="Arial" charset="0"/>
              </a:rPr>
              <a:t> </a:t>
            </a:r>
            <a:r>
              <a:rPr lang="en-GB" sz="1600" kern="0" dirty="0" err="1">
                <a:solidFill>
                  <a:sysClr val="windowText" lastClr="000000"/>
                </a:solidFill>
                <a:cs typeface="Arial" charset="0"/>
              </a:rPr>
              <a:t>kehitys</a:t>
            </a:r>
            <a:endParaRPr lang="en-GB" sz="1600"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p:txBody>
      </p:sp>
      <p:sp>
        <p:nvSpPr>
          <p:cNvPr id="86" name="Rectangle 112"/>
          <p:cNvSpPr>
            <a:spLocks noChangeArrowheads="1"/>
          </p:cNvSpPr>
          <p:nvPr/>
        </p:nvSpPr>
        <p:spPr bwMode="auto">
          <a:xfrm>
            <a:off x="458980" y="1959879"/>
            <a:ext cx="7080857" cy="2098063"/>
          </a:xfrm>
          <a:prstGeom prst="rect">
            <a:avLst/>
          </a:prstGeom>
          <a:solidFill>
            <a:srgbClr val="FFFFCC"/>
          </a:solidFill>
          <a:ln>
            <a:solidFill>
              <a:schemeClr val="accent6">
                <a:shade val="95000"/>
                <a:satMod val="105000"/>
              </a:schemeClr>
            </a:solidFill>
            <a:prstDash val="dash"/>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600" kern="0" dirty="0">
                <a:solidFill>
                  <a:sysClr val="windowText" lastClr="000000"/>
                </a:solidFill>
                <a:cs typeface="Arial" charset="0"/>
              </a:rPr>
              <a:t>	</a:t>
            </a:r>
            <a:r>
              <a:rPr lang="en-US" sz="1600" kern="0" dirty="0" err="1">
                <a:solidFill>
                  <a:sysClr val="windowText" lastClr="000000"/>
                </a:solidFill>
                <a:cs typeface="Arial" charset="0"/>
              </a:rPr>
              <a:t>Kokonaisarkkitehtuuri</a:t>
            </a:r>
            <a:endParaRPr lang="en-US" sz="1600" kern="0" dirty="0">
              <a:solidFill>
                <a:sysClr val="windowText" lastClr="000000"/>
              </a:solidFill>
              <a:cs typeface="Arial" charset="0"/>
            </a:endParaRPr>
          </a:p>
        </p:txBody>
      </p:sp>
      <p:sp>
        <p:nvSpPr>
          <p:cNvPr id="2" name="Title 1"/>
          <p:cNvSpPr>
            <a:spLocks noGrp="1"/>
          </p:cNvSpPr>
          <p:nvPr>
            <p:ph type="title"/>
          </p:nvPr>
        </p:nvSpPr>
        <p:spPr>
          <a:xfrm>
            <a:off x="408281" y="209669"/>
            <a:ext cx="8264631" cy="1003035"/>
          </a:xfrm>
        </p:spPr>
        <p:txBody>
          <a:bodyPr>
            <a:noAutofit/>
          </a:bodyPr>
          <a:lstStyle/>
          <a:p>
            <a:pPr eaLnBrk="1" hangingPunct="1">
              <a:defRPr/>
            </a:pPr>
            <a:r>
              <a:rPr lang="en-US" sz="3000" dirty="0" err="1"/>
              <a:t>Strategian</a:t>
            </a:r>
            <a:r>
              <a:rPr lang="en-US" sz="3000" dirty="0"/>
              <a:t> </a:t>
            </a:r>
            <a:r>
              <a:rPr lang="en-US" sz="3200" dirty="0" err="1"/>
              <a:t>jalkauttamisen</a:t>
            </a:r>
            <a:r>
              <a:rPr lang="en-US" sz="3000" dirty="0"/>
              <a:t> </a:t>
            </a:r>
            <a:r>
              <a:rPr lang="en-US" sz="3000" dirty="0" err="1"/>
              <a:t>suunnittelu</a:t>
            </a:r>
            <a:r>
              <a:rPr lang="en-US" sz="3000" dirty="0"/>
              <a:t> </a:t>
            </a:r>
            <a:r>
              <a:rPr lang="fi-FI" sz="3000" dirty="0" err="1"/>
              <a:t>KA:n</a:t>
            </a:r>
            <a:r>
              <a:rPr lang="fi-FI" sz="3000" dirty="0"/>
              <a:t> avulla</a:t>
            </a:r>
            <a:endParaRPr lang="en-US" sz="3000" dirty="0"/>
          </a:p>
        </p:txBody>
      </p:sp>
      <p:sp>
        <p:nvSpPr>
          <p:cNvPr id="102" name="AutoShape 12"/>
          <p:cNvSpPr>
            <a:spLocks noChangeArrowheads="1"/>
          </p:cNvSpPr>
          <p:nvPr/>
        </p:nvSpPr>
        <p:spPr bwMode="auto">
          <a:xfrm>
            <a:off x="441220" y="1402896"/>
            <a:ext cx="2258572" cy="558676"/>
          </a:xfrm>
          <a:prstGeom prst="triangle">
            <a:avLst>
              <a:gd name="adj" fmla="val 50000"/>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lgn="ctr">
              <a:defRPr/>
            </a:pPr>
            <a:r>
              <a:rPr lang="en-US" sz="1400" kern="0" dirty="0" err="1">
                <a:solidFill>
                  <a:sysClr val="windowText" lastClr="000000"/>
                </a:solidFill>
                <a:cs typeface="Arial" charset="0"/>
              </a:rPr>
              <a:t>Strategia</a:t>
            </a:r>
            <a:endParaRPr lang="en-GB" sz="1400" kern="0" dirty="0">
              <a:solidFill>
                <a:sysClr val="windowText" lastClr="000000"/>
              </a:solidFill>
              <a:cs typeface="Arial" charset="0"/>
            </a:endParaRPr>
          </a:p>
        </p:txBody>
      </p:sp>
      <p:grpSp>
        <p:nvGrpSpPr>
          <p:cNvPr id="23566" name="Group 23"/>
          <p:cNvGrpSpPr>
            <a:grpSpLocks/>
          </p:cNvGrpSpPr>
          <p:nvPr/>
        </p:nvGrpSpPr>
        <p:grpSpPr bwMode="auto">
          <a:xfrm>
            <a:off x="4911593" y="2855336"/>
            <a:ext cx="1760659" cy="1209746"/>
            <a:chOff x="2102557" y="2708743"/>
            <a:chExt cx="1845063" cy="1209575"/>
          </a:xfrm>
        </p:grpSpPr>
        <p:sp>
          <p:nvSpPr>
            <p:cNvPr id="94" name="Rectangle 64"/>
            <p:cNvSpPr>
              <a:spLocks noChangeArrowheads="1"/>
            </p:cNvSpPr>
            <p:nvPr/>
          </p:nvSpPr>
          <p:spPr bwMode="auto">
            <a:xfrm>
              <a:off x="2144943" y="2708743"/>
              <a:ext cx="1775439" cy="1099020"/>
            </a:xfrm>
            <a:prstGeom prst="rect">
              <a:avLst/>
            </a:prstGeom>
            <a:solidFill>
              <a:schemeClr val="bg1"/>
            </a:solidFill>
            <a:ln w="28575">
              <a:solidFill>
                <a:srgbClr val="FFFFFF"/>
              </a:solidFill>
              <a:miter lim="800000"/>
              <a:headEnd/>
              <a:tailEnd/>
            </a:ln>
            <a:effectLst/>
          </p:spPr>
          <p:txBody>
            <a:bodyPr wrap="none"/>
            <a:lstStyle/>
            <a:p>
              <a:pPr algn="ctr" defTabSz="762000">
                <a:defRPr/>
              </a:pPr>
              <a:r>
                <a:rPr lang="en-US" sz="1600" kern="0" dirty="0">
                  <a:solidFill>
                    <a:sysClr val="windowText" lastClr="000000"/>
                  </a:solidFill>
                  <a:cs typeface="Arial" charset="0"/>
                </a:rPr>
                <a:t> </a:t>
              </a:r>
              <a:r>
                <a:rPr lang="en-US" sz="1400" kern="0" dirty="0" err="1">
                  <a:solidFill>
                    <a:sysClr val="windowText" lastClr="000000"/>
                  </a:solidFill>
                  <a:cs typeface="Arial" charset="0"/>
                </a:rPr>
                <a:t>Kehittämissuunnitelma</a:t>
              </a:r>
              <a:endParaRPr lang="en-US" sz="1400" kern="0" dirty="0">
                <a:solidFill>
                  <a:sysClr val="windowText" lastClr="000000"/>
                </a:solidFill>
                <a:cs typeface="Arial" charset="0"/>
              </a:endParaRPr>
            </a:p>
          </p:txBody>
        </p:sp>
        <p:sp>
          <p:nvSpPr>
            <p:cNvPr id="95" name="Line 65"/>
            <p:cNvSpPr>
              <a:spLocks noChangeShapeType="1"/>
            </p:cNvSpPr>
            <p:nvPr/>
          </p:nvSpPr>
          <p:spPr bwMode="auto">
            <a:xfrm flipH="1">
              <a:off x="2252024" y="2959141"/>
              <a:ext cx="17465" cy="730452"/>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6" name="Line 66"/>
            <p:cNvSpPr>
              <a:spLocks noChangeShapeType="1"/>
            </p:cNvSpPr>
            <p:nvPr/>
          </p:nvSpPr>
          <p:spPr bwMode="auto">
            <a:xfrm>
              <a:off x="2252025" y="3689595"/>
              <a:ext cx="1520340" cy="0"/>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7" name="Text Box 68"/>
            <p:cNvSpPr txBox="1">
              <a:spLocks noChangeArrowheads="1"/>
            </p:cNvSpPr>
            <p:nvPr/>
          </p:nvSpPr>
          <p:spPr bwMode="auto">
            <a:xfrm>
              <a:off x="2102557" y="3667645"/>
              <a:ext cx="597036"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Nykytila</a:t>
              </a:r>
              <a:endParaRPr lang="en-US" sz="1000" kern="0" dirty="0">
                <a:solidFill>
                  <a:sysClr val="windowText" lastClr="000000"/>
                </a:solidFill>
                <a:cs typeface="Arial" charset="0"/>
              </a:endParaRPr>
            </a:p>
          </p:txBody>
        </p:sp>
        <p:sp>
          <p:nvSpPr>
            <p:cNvPr id="98" name="Text Box 69"/>
            <p:cNvSpPr txBox="1">
              <a:spLocks noChangeArrowheads="1"/>
            </p:cNvSpPr>
            <p:nvPr/>
          </p:nvSpPr>
          <p:spPr bwMode="auto">
            <a:xfrm>
              <a:off x="3223623" y="3667645"/>
              <a:ext cx="723997"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Tavoitetila</a:t>
              </a:r>
              <a:endParaRPr lang="en-US" sz="1000" kern="0" dirty="0">
                <a:solidFill>
                  <a:sysClr val="windowText" lastClr="000000"/>
                </a:solidFill>
                <a:cs typeface="Arial" charset="0"/>
              </a:endParaRPr>
            </a:p>
          </p:txBody>
        </p:sp>
        <p:sp>
          <p:nvSpPr>
            <p:cNvPr id="99" name="Pentagon 98"/>
            <p:cNvSpPr/>
            <p:nvPr/>
          </p:nvSpPr>
          <p:spPr>
            <a:xfrm>
              <a:off x="2340145" y="3042096"/>
              <a:ext cx="857770"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0" name="Pentagon 99"/>
            <p:cNvSpPr/>
            <p:nvPr/>
          </p:nvSpPr>
          <p:spPr>
            <a:xfrm>
              <a:off x="2436072" y="3258843"/>
              <a:ext cx="856655"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1" name="Pentagon 100"/>
            <p:cNvSpPr/>
            <p:nvPr/>
          </p:nvSpPr>
          <p:spPr>
            <a:xfrm>
              <a:off x="2864400" y="3474219"/>
              <a:ext cx="857770" cy="18519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4" name="Group 3"/>
          <p:cNvGrpSpPr/>
          <p:nvPr/>
        </p:nvGrpSpPr>
        <p:grpSpPr>
          <a:xfrm>
            <a:off x="6902884" y="2877871"/>
            <a:ext cx="1770028" cy="1226848"/>
            <a:chOff x="7092280" y="2886015"/>
            <a:chExt cx="1770028" cy="1226848"/>
          </a:xfrm>
        </p:grpSpPr>
        <p:sp>
          <p:nvSpPr>
            <p:cNvPr id="85" name="Rectangle 64"/>
            <p:cNvSpPr>
              <a:spLocks noChangeArrowheads="1"/>
            </p:cNvSpPr>
            <p:nvPr/>
          </p:nvSpPr>
          <p:spPr bwMode="auto">
            <a:xfrm>
              <a:off x="7099465" y="2886015"/>
              <a:ext cx="1762843" cy="1156428"/>
            </a:xfrm>
            <a:prstGeom prst="rect">
              <a:avLst/>
            </a:prstGeom>
            <a:solidFill>
              <a:schemeClr val="bg1"/>
            </a:solidFill>
            <a:ln w="28575">
              <a:solidFill>
                <a:srgbClr val="FFFFFF"/>
              </a:solidFill>
              <a:miter lim="800000"/>
              <a:headEnd/>
              <a:tailEnd/>
            </a:ln>
            <a:effectLst/>
          </p:spPr>
          <p:txBody>
            <a:bodyPr wrap="none" tIns="0"/>
            <a:lstStyle/>
            <a:p>
              <a:pPr defTabSz="762000">
                <a:defRPr/>
              </a:pPr>
              <a:r>
                <a:rPr lang="en-US" sz="1400" kern="0" dirty="0" err="1">
                  <a:solidFill>
                    <a:sysClr val="windowText" lastClr="000000"/>
                  </a:solidFill>
                  <a:cs typeface="Arial" charset="0"/>
                </a:rPr>
                <a:t>Kehityssalkun</a:t>
              </a:r>
              <a:r>
                <a:rPr lang="en-US" sz="1400" kern="0" dirty="0">
                  <a:solidFill>
                    <a:sysClr val="windowText" lastClr="000000"/>
                  </a:solidFill>
                  <a:cs typeface="Arial" charset="0"/>
                </a:rPr>
                <a:t> ja </a:t>
              </a:r>
            </a:p>
            <a:p>
              <a:pPr defTabSz="762000">
                <a:defRPr/>
              </a:pPr>
              <a:r>
                <a:rPr lang="en-US" sz="1400" kern="0" dirty="0" err="1">
                  <a:solidFill>
                    <a:sysClr val="windowText" lastClr="000000"/>
                  </a:solidFill>
                  <a:cs typeface="Arial" charset="0"/>
                </a:rPr>
                <a:t>muutoksen</a:t>
              </a:r>
              <a:r>
                <a:rPr lang="en-US" sz="1400" kern="0" dirty="0">
                  <a:solidFill>
                    <a:sysClr val="windowText" lastClr="000000"/>
                  </a:solidFill>
                  <a:cs typeface="Arial" charset="0"/>
                </a:rPr>
                <a:t> </a:t>
              </a:r>
              <a:r>
                <a:rPr lang="en-US" sz="1400" kern="0" dirty="0" err="1">
                  <a:solidFill>
                    <a:sysClr val="windowText" lastClr="000000"/>
                  </a:solidFill>
                  <a:cs typeface="Arial" charset="0"/>
                </a:rPr>
                <a:t>hallinta</a:t>
              </a:r>
              <a:endParaRPr lang="en-US" sz="1400" kern="0" dirty="0">
                <a:solidFill>
                  <a:sysClr val="windowText" lastClr="000000"/>
                </a:solidFill>
                <a:cs typeface="Arial" charset="0"/>
              </a:endParaRPr>
            </a:p>
          </p:txBody>
        </p:sp>
        <p:sp>
          <p:nvSpPr>
            <p:cNvPr id="87" name="Rectangle 86"/>
            <p:cNvSpPr/>
            <p:nvPr/>
          </p:nvSpPr>
          <p:spPr bwMode="auto">
            <a:xfrm>
              <a:off x="7216526" y="3395864"/>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8" name="Rectangle 87"/>
            <p:cNvSpPr/>
            <p:nvPr/>
          </p:nvSpPr>
          <p:spPr bwMode="auto">
            <a:xfrm>
              <a:off x="7643111" y="3549268"/>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9" name="Rectangle 88"/>
            <p:cNvSpPr/>
            <p:nvPr/>
          </p:nvSpPr>
          <p:spPr bwMode="auto">
            <a:xfrm>
              <a:off x="8102577" y="3710164"/>
              <a:ext cx="482101" cy="9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90" name="Line 65"/>
            <p:cNvSpPr>
              <a:spLocks noChangeShapeType="1"/>
            </p:cNvSpPr>
            <p:nvPr/>
          </p:nvSpPr>
          <p:spPr bwMode="auto">
            <a:xfrm flipH="1">
              <a:off x="7135737" y="3015693"/>
              <a:ext cx="5291" cy="862385"/>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1" name="Line 66"/>
            <p:cNvSpPr>
              <a:spLocks noChangeShapeType="1"/>
            </p:cNvSpPr>
            <p:nvPr/>
          </p:nvSpPr>
          <p:spPr bwMode="auto">
            <a:xfrm>
              <a:off x="7135738" y="3860200"/>
              <a:ext cx="1576810" cy="8144"/>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2" name="Text Box 69"/>
            <p:cNvSpPr txBox="1">
              <a:spLocks noChangeArrowheads="1"/>
            </p:cNvSpPr>
            <p:nvPr/>
          </p:nvSpPr>
          <p:spPr bwMode="auto">
            <a:xfrm>
              <a:off x="8280042" y="3828361"/>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2019</a:t>
              </a:r>
            </a:p>
          </p:txBody>
        </p:sp>
        <p:sp>
          <p:nvSpPr>
            <p:cNvPr id="93" name="Text Box 69"/>
            <p:cNvSpPr txBox="1">
              <a:spLocks noChangeArrowheads="1"/>
            </p:cNvSpPr>
            <p:nvPr/>
          </p:nvSpPr>
          <p:spPr bwMode="auto">
            <a:xfrm>
              <a:off x="7092280" y="3844275"/>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2014</a:t>
              </a:r>
            </a:p>
          </p:txBody>
        </p:sp>
      </p:grpSp>
      <p:grpSp>
        <p:nvGrpSpPr>
          <p:cNvPr id="23568" name="Group 31"/>
          <p:cNvGrpSpPr>
            <a:grpSpLocks/>
          </p:cNvGrpSpPr>
          <p:nvPr/>
        </p:nvGrpSpPr>
        <p:grpSpPr bwMode="auto">
          <a:xfrm>
            <a:off x="514351" y="2876991"/>
            <a:ext cx="2187970" cy="1079500"/>
            <a:chOff x="513735" y="2637373"/>
            <a:chExt cx="2470455" cy="1079663"/>
          </a:xfrm>
        </p:grpSpPr>
        <p:sp>
          <p:nvSpPr>
            <p:cNvPr id="84" name="Rectangle 112"/>
            <p:cNvSpPr>
              <a:spLocks noChangeArrowheads="1"/>
            </p:cNvSpPr>
            <p:nvPr/>
          </p:nvSpPr>
          <p:spPr bwMode="auto">
            <a:xfrm>
              <a:off x="513735" y="2637373"/>
              <a:ext cx="2470455" cy="1079663"/>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a:solidFill>
                    <a:sysClr val="windowText" lastClr="000000"/>
                  </a:solidFill>
                  <a:cs typeface="Arial" charset="0"/>
                </a:rPr>
                <a:t>Kyvykkyydet</a:t>
              </a:r>
            </a:p>
          </p:txBody>
        </p:sp>
        <p:grpSp>
          <p:nvGrpSpPr>
            <p:cNvPr id="23590" name="Group 116"/>
            <p:cNvGrpSpPr>
              <a:grpSpLocks/>
            </p:cNvGrpSpPr>
            <p:nvPr/>
          </p:nvGrpSpPr>
          <p:grpSpPr bwMode="auto">
            <a:xfrm>
              <a:off x="596702" y="2959728"/>
              <a:ext cx="2317428" cy="661212"/>
              <a:chOff x="666720" y="4429132"/>
              <a:chExt cx="2928958" cy="1143008"/>
            </a:xfrm>
          </p:grpSpPr>
          <p:grpSp>
            <p:nvGrpSpPr>
              <p:cNvPr id="23591" name="Group 215"/>
              <p:cNvGrpSpPr>
                <a:grpSpLocks/>
              </p:cNvGrpSpPr>
              <p:nvPr/>
            </p:nvGrpSpPr>
            <p:grpSpPr bwMode="auto">
              <a:xfrm>
                <a:off x="666720" y="5214950"/>
                <a:ext cx="2928958" cy="357190"/>
                <a:chOff x="666720" y="5429264"/>
                <a:chExt cx="2928958" cy="357190"/>
              </a:xfrm>
            </p:grpSpPr>
            <p:sp>
              <p:nvSpPr>
                <p:cNvPr id="78" name="Rectangle 10"/>
                <p:cNvSpPr>
                  <a:spLocks noChangeArrowheads="1"/>
                </p:cNvSpPr>
                <p:nvPr/>
              </p:nvSpPr>
              <p:spPr bwMode="auto">
                <a:xfrm>
                  <a:off x="666206" y="5436576"/>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9" name="Rectangle 17"/>
                <p:cNvSpPr>
                  <a:spLocks noChangeArrowheads="1"/>
                </p:cNvSpPr>
                <p:nvPr/>
              </p:nvSpPr>
              <p:spPr bwMode="auto">
                <a:xfrm>
                  <a:off x="808679" y="565065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80" name="Rectangle 17"/>
                <p:cNvSpPr>
                  <a:spLocks noChangeArrowheads="1"/>
                </p:cNvSpPr>
                <p:nvPr/>
              </p:nvSpPr>
              <p:spPr bwMode="auto">
                <a:xfrm>
                  <a:off x="808679" y="5524404"/>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2" name="Group 247"/>
              <p:cNvGrpSpPr>
                <a:grpSpLocks/>
              </p:cNvGrpSpPr>
              <p:nvPr/>
            </p:nvGrpSpPr>
            <p:grpSpPr bwMode="auto">
              <a:xfrm>
                <a:off x="2666984" y="4786322"/>
                <a:ext cx="928694" cy="428628"/>
                <a:chOff x="2666984" y="4786322"/>
                <a:chExt cx="928694" cy="428628"/>
              </a:xfrm>
            </p:grpSpPr>
            <p:sp>
              <p:nvSpPr>
                <p:cNvPr id="75" name="Rectangle 6"/>
                <p:cNvSpPr>
                  <a:spLocks noChangeArrowheads="1"/>
                </p:cNvSpPr>
                <p:nvPr/>
              </p:nvSpPr>
              <p:spPr bwMode="auto">
                <a:xfrm>
                  <a:off x="2658822" y="4785862"/>
                  <a:ext cx="931091"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6" name="Rectangle 14"/>
                <p:cNvSpPr>
                  <a:spLocks noChangeArrowheads="1"/>
                </p:cNvSpPr>
                <p:nvPr/>
              </p:nvSpPr>
              <p:spPr bwMode="auto">
                <a:xfrm>
                  <a:off x="2735075" y="5057582"/>
                  <a:ext cx="774571"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7" name="Rectangle 13"/>
                <p:cNvSpPr>
                  <a:spLocks noChangeArrowheads="1"/>
                </p:cNvSpPr>
                <p:nvPr/>
              </p:nvSpPr>
              <p:spPr bwMode="auto">
                <a:xfrm>
                  <a:off x="2735075" y="4895648"/>
                  <a:ext cx="774571"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3" name="Group 216"/>
              <p:cNvGrpSpPr>
                <a:grpSpLocks/>
              </p:cNvGrpSpPr>
              <p:nvPr/>
            </p:nvGrpSpPr>
            <p:grpSpPr bwMode="auto">
              <a:xfrm>
                <a:off x="666720" y="4429132"/>
                <a:ext cx="2928958" cy="357190"/>
                <a:chOff x="666720" y="5429264"/>
                <a:chExt cx="2928958" cy="357190"/>
              </a:xfrm>
            </p:grpSpPr>
            <p:sp>
              <p:nvSpPr>
                <p:cNvPr id="72" name="Rectangle 10"/>
                <p:cNvSpPr>
                  <a:spLocks noChangeArrowheads="1"/>
                </p:cNvSpPr>
                <p:nvPr/>
              </p:nvSpPr>
              <p:spPr bwMode="auto">
                <a:xfrm>
                  <a:off x="666206" y="5429190"/>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3" name="Rectangle 17"/>
                <p:cNvSpPr>
                  <a:spLocks noChangeArrowheads="1"/>
                </p:cNvSpPr>
                <p:nvPr/>
              </p:nvSpPr>
              <p:spPr bwMode="auto">
                <a:xfrm>
                  <a:off x="808679" y="5640527"/>
                  <a:ext cx="2514347" cy="57639"/>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4" name="Rectangle 17"/>
                <p:cNvSpPr>
                  <a:spLocks noChangeArrowheads="1"/>
                </p:cNvSpPr>
                <p:nvPr/>
              </p:nvSpPr>
              <p:spPr bwMode="auto">
                <a:xfrm>
                  <a:off x="808679" y="551701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4" name="Group 248"/>
              <p:cNvGrpSpPr>
                <a:grpSpLocks/>
              </p:cNvGrpSpPr>
              <p:nvPr/>
            </p:nvGrpSpPr>
            <p:grpSpPr bwMode="auto">
              <a:xfrm>
                <a:off x="1666852" y="4786322"/>
                <a:ext cx="928694" cy="428628"/>
                <a:chOff x="2666984" y="4786322"/>
                <a:chExt cx="928694" cy="428628"/>
              </a:xfrm>
            </p:grpSpPr>
            <p:sp>
              <p:nvSpPr>
                <p:cNvPr id="69" name="Rectangle 6"/>
                <p:cNvSpPr>
                  <a:spLocks noChangeArrowheads="1"/>
                </p:cNvSpPr>
                <p:nvPr/>
              </p:nvSpPr>
              <p:spPr bwMode="auto">
                <a:xfrm>
                  <a:off x="2665655"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0" name="Rectangle 14"/>
                <p:cNvSpPr>
                  <a:spLocks noChangeArrowheads="1"/>
                </p:cNvSpPr>
                <p:nvPr/>
              </p:nvSpPr>
              <p:spPr bwMode="auto">
                <a:xfrm>
                  <a:off x="2741909"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1" name="Rectangle 13"/>
                <p:cNvSpPr>
                  <a:spLocks noChangeArrowheads="1"/>
                </p:cNvSpPr>
                <p:nvPr/>
              </p:nvSpPr>
              <p:spPr bwMode="auto">
                <a:xfrm>
                  <a:off x="2741909"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5" name="Group 252"/>
              <p:cNvGrpSpPr>
                <a:grpSpLocks/>
              </p:cNvGrpSpPr>
              <p:nvPr/>
            </p:nvGrpSpPr>
            <p:grpSpPr bwMode="auto">
              <a:xfrm>
                <a:off x="666720" y="4786322"/>
                <a:ext cx="928694" cy="428628"/>
                <a:chOff x="2666984" y="4786322"/>
                <a:chExt cx="928694" cy="428628"/>
              </a:xfrm>
            </p:grpSpPr>
            <p:sp>
              <p:nvSpPr>
                <p:cNvPr id="66" name="Rectangle 6"/>
                <p:cNvSpPr>
                  <a:spLocks noChangeArrowheads="1"/>
                </p:cNvSpPr>
                <p:nvPr/>
              </p:nvSpPr>
              <p:spPr bwMode="auto">
                <a:xfrm>
                  <a:off x="2666470"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7" name="Rectangle 14"/>
                <p:cNvSpPr>
                  <a:spLocks noChangeArrowheads="1"/>
                </p:cNvSpPr>
                <p:nvPr/>
              </p:nvSpPr>
              <p:spPr bwMode="auto">
                <a:xfrm>
                  <a:off x="2742723"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8" name="Rectangle 13"/>
                <p:cNvSpPr>
                  <a:spLocks noChangeArrowheads="1"/>
                </p:cNvSpPr>
                <p:nvPr/>
              </p:nvSpPr>
              <p:spPr bwMode="auto">
                <a:xfrm>
                  <a:off x="2742723"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grpSp>
      <p:sp>
        <p:nvSpPr>
          <p:cNvPr id="55" name="Rectangle 54"/>
          <p:cNvSpPr/>
          <p:nvPr/>
        </p:nvSpPr>
        <p:spPr bwMode="auto">
          <a:xfrm>
            <a:off x="514375" y="1963160"/>
            <a:ext cx="2150852" cy="725487"/>
          </a:xfrm>
          <a:prstGeom prst="rect">
            <a:avLst/>
          </a:prstGeom>
          <a:solidFill>
            <a:srgbClr val="FFFF99"/>
          </a:solidFill>
          <a:ln/>
        </p:spPr>
        <p:style>
          <a:lnRef idx="1">
            <a:schemeClr val="accent6"/>
          </a:lnRef>
          <a:fillRef idx="2">
            <a:schemeClr val="accent6"/>
          </a:fillRef>
          <a:effectRef idx="1">
            <a:schemeClr val="accent6"/>
          </a:effectRef>
          <a:fontRef idx="minor">
            <a:schemeClr val="dk1"/>
          </a:fontRef>
        </p:style>
        <p:txBody>
          <a:bodyPr anchor="b"/>
          <a:lstStyle/>
          <a:p>
            <a:pPr>
              <a:defRPr/>
            </a:pPr>
            <a:r>
              <a:rPr lang="en-US" sz="1400" dirty="0" err="1">
                <a:solidFill>
                  <a:prstClr val="black"/>
                </a:solidFill>
              </a:rPr>
              <a:t>Liiketoimintamallit</a:t>
            </a:r>
            <a:endParaRPr lang="en-US" sz="1400" dirty="0">
              <a:solidFill>
                <a:prstClr val="black"/>
              </a:solidFill>
            </a:endParaRPr>
          </a:p>
        </p:txBody>
      </p:sp>
      <p:sp>
        <p:nvSpPr>
          <p:cNvPr id="56" name="AutoShape 15"/>
          <p:cNvSpPr>
            <a:spLocks noChangeArrowheads="1"/>
          </p:cNvSpPr>
          <p:nvPr/>
        </p:nvSpPr>
        <p:spPr bwMode="auto">
          <a:xfrm rot="5400000">
            <a:off x="2405898" y="2616152"/>
            <a:ext cx="173038"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7" name="AutoShape 15"/>
          <p:cNvSpPr>
            <a:spLocks noChangeArrowheads="1"/>
          </p:cNvSpPr>
          <p:nvPr/>
        </p:nvSpPr>
        <p:spPr bwMode="auto">
          <a:xfrm rot="5400000">
            <a:off x="1593228" y="2625676"/>
            <a:ext cx="176212"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8" name="AutoShape 15"/>
          <p:cNvSpPr>
            <a:spLocks noChangeArrowheads="1"/>
          </p:cNvSpPr>
          <p:nvPr/>
        </p:nvSpPr>
        <p:spPr bwMode="auto">
          <a:xfrm rot="5400000">
            <a:off x="639305" y="2635996"/>
            <a:ext cx="174626"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pic>
        <p:nvPicPr>
          <p:cNvPr id="235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504" y="1995007"/>
            <a:ext cx="1365288" cy="6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12"/>
          <p:cNvSpPr>
            <a:spLocks noChangeArrowheads="1"/>
          </p:cNvSpPr>
          <p:nvPr/>
        </p:nvSpPr>
        <p:spPr bwMode="auto">
          <a:xfrm>
            <a:off x="2848879" y="2876991"/>
            <a:ext cx="1881667" cy="1079499"/>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err="1">
                <a:solidFill>
                  <a:sysClr val="windowText" lastClr="000000"/>
                </a:solidFill>
                <a:cs typeface="Arial" charset="0"/>
              </a:rPr>
              <a:t>Arkkitehtuurinäkökulmat</a:t>
            </a:r>
            <a:endParaRPr lang="en-US" sz="1400" kern="0" dirty="0">
              <a:solidFill>
                <a:sysClr val="windowText" lastClr="000000"/>
              </a:solidFill>
              <a:cs typeface="Arial" charset="0"/>
            </a:endParaRPr>
          </a:p>
        </p:txBody>
      </p:sp>
      <p:sp>
        <p:nvSpPr>
          <p:cNvPr id="52" name="AutoShape 15"/>
          <p:cNvSpPr>
            <a:spLocks noChangeArrowheads="1"/>
          </p:cNvSpPr>
          <p:nvPr/>
        </p:nvSpPr>
        <p:spPr bwMode="auto">
          <a:xfrm rot="10800000" flipH="1">
            <a:off x="4716016" y="3206177"/>
            <a:ext cx="161911"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7" name="AutoShape 15"/>
          <p:cNvSpPr>
            <a:spLocks noChangeArrowheads="1"/>
          </p:cNvSpPr>
          <p:nvPr/>
        </p:nvSpPr>
        <p:spPr bwMode="auto">
          <a:xfrm rot="10800000" flipH="1">
            <a:off x="2699793" y="3234753"/>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8" name="AutoShape 15"/>
          <p:cNvSpPr>
            <a:spLocks noChangeArrowheads="1"/>
          </p:cNvSpPr>
          <p:nvPr/>
        </p:nvSpPr>
        <p:spPr bwMode="auto">
          <a:xfrm rot="10800000" flipH="1">
            <a:off x="6683529" y="3219735"/>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9" name="Rectangle 112"/>
          <p:cNvSpPr>
            <a:spLocks noChangeArrowheads="1"/>
          </p:cNvSpPr>
          <p:nvPr/>
        </p:nvSpPr>
        <p:spPr bwMode="auto">
          <a:xfrm>
            <a:off x="392114" y="4645620"/>
            <a:ext cx="8500366" cy="1509804"/>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endParaRPr lang="en-US" sz="1600" kern="0" dirty="0">
              <a:solidFill>
                <a:sysClr val="windowText" lastClr="000000"/>
              </a:solidFill>
              <a:cs typeface="Arial" charset="0"/>
            </a:endParaRPr>
          </a:p>
          <a:p>
            <a:pPr algn="ctr">
              <a:defRPr/>
            </a:pPr>
            <a:r>
              <a:rPr lang="en-US" sz="1600" kern="0" dirty="0" err="1">
                <a:solidFill>
                  <a:sysClr val="windowText" lastClr="000000"/>
                </a:solidFill>
                <a:cs typeface="Arial" charset="0"/>
              </a:rPr>
              <a:t>Operatiivinen</a:t>
            </a:r>
            <a:r>
              <a:rPr lang="en-US" sz="1600" kern="0" dirty="0">
                <a:solidFill>
                  <a:sysClr val="windowText" lastClr="000000"/>
                </a:solidFill>
                <a:cs typeface="Arial" charset="0"/>
              </a:rPr>
              <a:t> </a:t>
            </a:r>
            <a:r>
              <a:rPr lang="en-US" sz="1600" kern="0" dirty="0" err="1">
                <a:solidFill>
                  <a:sysClr val="windowText" lastClr="000000"/>
                </a:solidFill>
                <a:cs typeface="Arial" charset="0"/>
              </a:rPr>
              <a:t>toiminta</a:t>
            </a:r>
            <a:endParaRPr lang="en-US" sz="600" kern="0" dirty="0">
              <a:solidFill>
                <a:sysClr val="windowText" lastClr="000000"/>
              </a:solidFill>
              <a:cs typeface="Arial" charset="0"/>
            </a:endParaRPr>
          </a:p>
        </p:txBody>
      </p:sp>
      <p:sp>
        <p:nvSpPr>
          <p:cNvPr id="121" name="AutoShape 15"/>
          <p:cNvSpPr>
            <a:spLocks noChangeArrowheads="1"/>
          </p:cNvSpPr>
          <p:nvPr/>
        </p:nvSpPr>
        <p:spPr bwMode="auto">
          <a:xfrm rot="16200000" flipV="1">
            <a:off x="1737633"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2" name="AutoShape 15"/>
          <p:cNvSpPr>
            <a:spLocks noChangeArrowheads="1"/>
          </p:cNvSpPr>
          <p:nvPr/>
        </p:nvSpPr>
        <p:spPr bwMode="auto">
          <a:xfrm rot="16200000" flipV="1">
            <a:off x="785018" y="4187253"/>
            <a:ext cx="462658"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4" name="AutoShape 15"/>
          <p:cNvSpPr>
            <a:spLocks noChangeArrowheads="1"/>
          </p:cNvSpPr>
          <p:nvPr/>
        </p:nvSpPr>
        <p:spPr bwMode="auto">
          <a:xfrm rot="5400000">
            <a:off x="7174795"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grpSp>
        <p:nvGrpSpPr>
          <p:cNvPr id="126" name="Group 12"/>
          <p:cNvGrpSpPr>
            <a:grpSpLocks/>
          </p:cNvGrpSpPr>
          <p:nvPr/>
        </p:nvGrpSpPr>
        <p:grpSpPr bwMode="auto">
          <a:xfrm>
            <a:off x="1291030" y="5400472"/>
            <a:ext cx="6999604" cy="580980"/>
            <a:chOff x="378212" y="2400617"/>
            <a:chExt cx="3215213" cy="654606"/>
          </a:xfrm>
        </p:grpSpPr>
        <p:sp>
          <p:nvSpPr>
            <p:cNvPr id="127" name="Chevron 126"/>
            <p:cNvSpPr/>
            <p:nvPr/>
          </p:nvSpPr>
          <p:spPr>
            <a:xfrm>
              <a:off x="378212" y="2400617"/>
              <a:ext cx="1427979" cy="357736"/>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8" name="Chevron 127"/>
            <p:cNvSpPr/>
            <p:nvPr/>
          </p:nvSpPr>
          <p:spPr>
            <a:xfrm>
              <a:off x="748830" y="2697487"/>
              <a:ext cx="1432498" cy="357736"/>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9" name="Chevron 128"/>
            <p:cNvSpPr/>
            <p:nvPr/>
          </p:nvSpPr>
          <p:spPr>
            <a:xfrm>
              <a:off x="1806191" y="2400617"/>
              <a:ext cx="1430239" cy="35773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30" name="Chevron 129"/>
            <p:cNvSpPr/>
            <p:nvPr/>
          </p:nvSpPr>
          <p:spPr>
            <a:xfrm>
              <a:off x="2165446" y="2686806"/>
              <a:ext cx="1427979" cy="35773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grpSp>
      <p:sp>
        <p:nvSpPr>
          <p:cNvPr id="131" name="AutoShape 15"/>
          <p:cNvSpPr>
            <a:spLocks noChangeArrowheads="1"/>
          </p:cNvSpPr>
          <p:nvPr/>
        </p:nvSpPr>
        <p:spPr bwMode="auto">
          <a:xfrm rot="16200000" flipV="1">
            <a:off x="8178540" y="4194964"/>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 name="TextBox 4"/>
          <p:cNvSpPr txBox="1"/>
          <p:nvPr/>
        </p:nvSpPr>
        <p:spPr>
          <a:xfrm>
            <a:off x="6253" y="4294249"/>
            <a:ext cx="956287" cy="276999"/>
          </a:xfrm>
          <a:prstGeom prst="rect">
            <a:avLst/>
          </a:prstGeom>
          <a:noFill/>
        </p:spPr>
        <p:txBody>
          <a:bodyPr wrap="none" rtlCol="0">
            <a:spAutoFit/>
          </a:bodyPr>
          <a:lstStyle/>
          <a:p>
            <a:r>
              <a:rPr lang="en-US" sz="1200" dirty="0" err="1">
                <a:solidFill>
                  <a:prstClr val="black"/>
                </a:solidFill>
              </a:rPr>
              <a:t>Vaatimukset</a:t>
            </a:r>
            <a:endParaRPr lang="en-US" sz="1200" dirty="0">
              <a:solidFill>
                <a:prstClr val="black"/>
              </a:solidFill>
            </a:endParaRPr>
          </a:p>
        </p:txBody>
      </p:sp>
      <p:sp>
        <p:nvSpPr>
          <p:cNvPr id="133" name="TextBox 132"/>
          <p:cNvSpPr txBox="1"/>
          <p:nvPr/>
        </p:nvSpPr>
        <p:spPr>
          <a:xfrm>
            <a:off x="2036662" y="4290988"/>
            <a:ext cx="663130" cy="276999"/>
          </a:xfrm>
          <a:prstGeom prst="rect">
            <a:avLst/>
          </a:prstGeom>
          <a:noFill/>
        </p:spPr>
        <p:txBody>
          <a:bodyPr wrap="none" rtlCol="0">
            <a:spAutoFit/>
          </a:bodyPr>
          <a:lstStyle/>
          <a:p>
            <a:r>
              <a:rPr lang="en-US" sz="1200" dirty="0" err="1">
                <a:solidFill>
                  <a:prstClr val="black"/>
                </a:solidFill>
              </a:rPr>
              <a:t>Mittarit</a:t>
            </a:r>
            <a:endParaRPr lang="en-US" sz="1200" dirty="0">
              <a:solidFill>
                <a:prstClr val="black"/>
              </a:solidFill>
            </a:endParaRPr>
          </a:p>
        </p:txBody>
      </p:sp>
      <p:sp>
        <p:nvSpPr>
          <p:cNvPr id="134" name="TextBox 133"/>
          <p:cNvSpPr txBox="1"/>
          <p:nvPr/>
        </p:nvSpPr>
        <p:spPr>
          <a:xfrm>
            <a:off x="6470120" y="4241393"/>
            <a:ext cx="727187" cy="276999"/>
          </a:xfrm>
          <a:prstGeom prst="rect">
            <a:avLst/>
          </a:prstGeom>
          <a:noFill/>
        </p:spPr>
        <p:txBody>
          <a:bodyPr wrap="none" rtlCol="0">
            <a:spAutoFit/>
          </a:bodyPr>
          <a:lstStyle/>
          <a:p>
            <a:r>
              <a:rPr lang="en-US" sz="1200" dirty="0" err="1">
                <a:solidFill>
                  <a:prstClr val="black"/>
                </a:solidFill>
              </a:rPr>
              <a:t>Toteutus</a:t>
            </a:r>
            <a:endParaRPr lang="en-US" sz="1200" dirty="0">
              <a:solidFill>
                <a:prstClr val="black"/>
              </a:solidFill>
            </a:endParaRPr>
          </a:p>
        </p:txBody>
      </p:sp>
      <p:sp>
        <p:nvSpPr>
          <p:cNvPr id="135" name="TextBox 134"/>
          <p:cNvSpPr txBox="1"/>
          <p:nvPr/>
        </p:nvSpPr>
        <p:spPr>
          <a:xfrm>
            <a:off x="8445937" y="4238132"/>
            <a:ext cx="650947" cy="276999"/>
          </a:xfrm>
          <a:prstGeom prst="rect">
            <a:avLst/>
          </a:prstGeom>
          <a:noFill/>
        </p:spPr>
        <p:txBody>
          <a:bodyPr wrap="none" rtlCol="0">
            <a:spAutoFit/>
          </a:bodyPr>
          <a:lstStyle/>
          <a:p>
            <a:r>
              <a:rPr lang="en-US" sz="1200" dirty="0" err="1">
                <a:solidFill>
                  <a:prstClr val="black"/>
                </a:solidFill>
              </a:rPr>
              <a:t>Palaute</a:t>
            </a:r>
            <a:endParaRPr lang="en-US" sz="1200" dirty="0">
              <a:solidFill>
                <a:prstClr val="black"/>
              </a:solidFill>
            </a:endParaRPr>
          </a:p>
        </p:txBody>
      </p:sp>
      <p:sp>
        <p:nvSpPr>
          <p:cNvPr id="6" name="Rectangle 5"/>
          <p:cNvSpPr/>
          <p:nvPr/>
        </p:nvSpPr>
        <p:spPr>
          <a:xfrm>
            <a:off x="714344" y="4675578"/>
            <a:ext cx="7826436" cy="24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rPr>
              <a:t>Operatiivinen</a:t>
            </a:r>
            <a:r>
              <a:rPr lang="en-US" sz="1600" dirty="0">
                <a:solidFill>
                  <a:prstClr val="white"/>
                </a:solidFill>
              </a:rPr>
              <a:t> </a:t>
            </a:r>
            <a:r>
              <a:rPr lang="en-US" sz="1600" dirty="0" err="1">
                <a:solidFill>
                  <a:prstClr val="white"/>
                </a:solidFill>
              </a:rPr>
              <a:t>johtaminen</a:t>
            </a:r>
            <a:r>
              <a:rPr lang="en-US" sz="1600" dirty="0">
                <a:solidFill>
                  <a:prstClr val="white"/>
                </a:solidFill>
              </a:rPr>
              <a:t> ja </a:t>
            </a:r>
            <a:r>
              <a:rPr lang="en-US" sz="1600" dirty="0" err="1">
                <a:solidFill>
                  <a:prstClr val="white"/>
                </a:solidFill>
              </a:rPr>
              <a:t>vaatimusten</a:t>
            </a:r>
            <a:r>
              <a:rPr lang="en-US" sz="1600" dirty="0">
                <a:solidFill>
                  <a:prstClr val="white"/>
                </a:solidFill>
              </a:rPr>
              <a:t> </a:t>
            </a:r>
            <a:r>
              <a:rPr lang="en-US" sz="1600" dirty="0" err="1">
                <a:solidFill>
                  <a:prstClr val="white"/>
                </a:solidFill>
              </a:rPr>
              <a:t>kokoaminen</a:t>
            </a:r>
            <a:endParaRPr lang="en-US" sz="1600" dirty="0">
              <a:solidFill>
                <a:prstClr val="white"/>
              </a:solidFill>
            </a:endParaRPr>
          </a:p>
        </p:txBody>
      </p:sp>
      <p:sp>
        <p:nvSpPr>
          <p:cNvPr id="3" name="Rectangle 2"/>
          <p:cNvSpPr/>
          <p:nvPr/>
        </p:nvSpPr>
        <p:spPr>
          <a:xfrm>
            <a:off x="2951908" y="3181552"/>
            <a:ext cx="342930" cy="71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a:solidFill>
                  <a:prstClr val="white"/>
                </a:solidFill>
              </a:rPr>
              <a:t>Toiminta-</a:t>
            </a:r>
          </a:p>
          <a:p>
            <a:pPr algn="ctr"/>
            <a:r>
              <a:rPr lang="en-US" sz="1000" dirty="0">
                <a:solidFill>
                  <a:prstClr val="white"/>
                </a:solidFill>
              </a:rPr>
              <a:t> </a:t>
            </a:r>
            <a:r>
              <a:rPr lang="en-US" sz="1000" dirty="0" err="1">
                <a:solidFill>
                  <a:prstClr val="white"/>
                </a:solidFill>
              </a:rPr>
              <a:t>arkkitehtuuri</a:t>
            </a:r>
            <a:endParaRPr lang="en-US" sz="1000" dirty="0">
              <a:solidFill>
                <a:prstClr val="white"/>
              </a:solidFill>
            </a:endParaRPr>
          </a:p>
        </p:txBody>
      </p:sp>
      <p:sp>
        <p:nvSpPr>
          <p:cNvPr id="81" name="Rectangle 80"/>
          <p:cNvSpPr/>
          <p:nvPr/>
        </p:nvSpPr>
        <p:spPr>
          <a:xfrm>
            <a:off x="3401066" y="3181552"/>
            <a:ext cx="342930" cy="7177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Tieto</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2" name="Rectangle 81"/>
          <p:cNvSpPr/>
          <p:nvPr/>
        </p:nvSpPr>
        <p:spPr>
          <a:xfrm>
            <a:off x="3850224" y="3181552"/>
            <a:ext cx="342930" cy="717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Järjestelmä</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3" name="Rectangle 82"/>
          <p:cNvSpPr/>
          <p:nvPr/>
        </p:nvSpPr>
        <p:spPr>
          <a:xfrm>
            <a:off x="4299382" y="3181552"/>
            <a:ext cx="342930" cy="7177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Teknologia</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7" name="Date Placeholder 6"/>
          <p:cNvSpPr>
            <a:spLocks noGrp="1"/>
          </p:cNvSpPr>
          <p:nvPr>
            <p:ph type="dt" sz="half" idx="10"/>
          </p:nvPr>
        </p:nvSpPr>
        <p:spPr/>
        <p:txBody>
          <a:bodyPr/>
          <a:lstStyle/>
          <a:p>
            <a:fld id="{84F53032-B473-47A2-B001-4877491CC50D}" type="datetime1">
              <a:rPr lang="fi-FI" smtClean="0"/>
              <a:t>11.5.2017</a:t>
            </a:fld>
            <a:endParaRPr lang="fi-FI" dirty="0"/>
          </a:p>
        </p:txBody>
      </p:sp>
      <p:sp>
        <p:nvSpPr>
          <p:cNvPr id="8" name="Slide Number Placeholder 7"/>
          <p:cNvSpPr>
            <a:spLocks noGrp="1"/>
          </p:cNvSpPr>
          <p:nvPr>
            <p:ph type="sldNum" sz="quarter" idx="11"/>
          </p:nvPr>
        </p:nvSpPr>
        <p:spPr/>
        <p:txBody>
          <a:bodyPr/>
          <a:lstStyle/>
          <a:p>
            <a:fld id="{D1445509-8ED4-4F52-8BB2-3F9E164AAF11}" type="slidenum">
              <a:rPr lang="fi-FI" smtClean="0"/>
              <a:pPr/>
              <a:t>59</a:t>
            </a:fld>
            <a:endParaRPr lang="fi-FI"/>
          </a:p>
        </p:txBody>
      </p:sp>
    </p:spTree>
    <p:extLst>
      <p:ext uri="{BB962C8B-B14F-4D97-AF65-F5344CB8AC3E}">
        <p14:creationId xmlns:p14="http://schemas.microsoft.com/office/powerpoint/2010/main" val="1259059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fi-FI" dirty="0"/>
              <a:t>09:30 – 10:30</a:t>
            </a:r>
          </a:p>
        </p:txBody>
      </p:sp>
      <p:sp>
        <p:nvSpPr>
          <p:cNvPr id="4" name="Date Placeholder 3"/>
          <p:cNvSpPr>
            <a:spLocks noGrp="1"/>
          </p:cNvSpPr>
          <p:nvPr>
            <p:ph type="dt" sz="half" idx="10"/>
          </p:nvPr>
        </p:nvSpPr>
        <p:spPr/>
        <p:txBody>
          <a:bodyPr/>
          <a:lstStyle/>
          <a:p>
            <a:fld id="{B06A863C-F8DC-4941-B202-C5727CD84E44}"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6</a:t>
            </a:fld>
            <a:endParaRPr lang="fi-FI"/>
          </a:p>
        </p:txBody>
      </p:sp>
      <p:sp>
        <p:nvSpPr>
          <p:cNvPr id="9" name="Title 1"/>
          <p:cNvSpPr>
            <a:spLocks noGrp="1"/>
          </p:cNvSpPr>
          <p:nvPr>
            <p:ph type="title"/>
          </p:nvPr>
        </p:nvSpPr>
        <p:spPr>
          <a:xfrm>
            <a:off x="722313" y="4406900"/>
            <a:ext cx="7772400" cy="1654941"/>
          </a:xfrm>
        </p:spPr>
        <p:txBody>
          <a:bodyPr/>
          <a:lstStyle/>
          <a:p>
            <a:pPr fontAlgn="t">
              <a:spcBef>
                <a:spcPts val="0"/>
              </a:spcBef>
              <a:spcAft>
                <a:spcPts val="0"/>
              </a:spcAft>
              <a:defRPr/>
            </a:pPr>
            <a:r>
              <a:rPr lang="fi-FI" sz="3200" kern="1200" dirty="0">
                <a:latin typeface="Arial" panose="020B0604020202020204" pitchFamily="34" charset="0"/>
                <a:cs typeface="Arial" panose="020B0604020202020204" pitchFamily="34" charset="0"/>
              </a:rPr>
              <a:t>Julkisen hallinnon kokonaisarkkitehtuuri (JHKA)</a:t>
            </a:r>
          </a:p>
        </p:txBody>
      </p:sp>
    </p:spTree>
    <p:extLst>
      <p:ext uri="{BB962C8B-B14F-4D97-AF65-F5344CB8AC3E}">
        <p14:creationId xmlns:p14="http://schemas.microsoft.com/office/powerpoint/2010/main" val="414643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392114" y="1330887"/>
            <a:ext cx="8500366" cy="2783311"/>
          </a:xfrm>
          <a:prstGeom prst="rect">
            <a:avLst/>
          </a:prstGeom>
          <a:solidFill>
            <a:srgbClr val="AFD4F0"/>
          </a:solidFill>
          <a:ln w="28575">
            <a:noFill/>
            <a:miter lim="800000"/>
            <a:headEnd/>
            <a:tailEnd/>
          </a:ln>
          <a:effectLst/>
        </p:spPr>
        <p:txBody>
          <a:bodyPr wrap="none" anchor="ctr"/>
          <a:lstStyle/>
          <a:p>
            <a:pPr algn="ctr" defTabSz="762000">
              <a:defRPr/>
            </a:pPr>
            <a:r>
              <a:rPr lang="en-GB" sz="1600" kern="0" dirty="0" err="1">
                <a:solidFill>
                  <a:sysClr val="windowText" lastClr="000000"/>
                </a:solidFill>
                <a:cs typeface="Arial" charset="0"/>
              </a:rPr>
              <a:t>Toiminnan</a:t>
            </a:r>
            <a:r>
              <a:rPr lang="en-GB" sz="1600" kern="0" dirty="0">
                <a:solidFill>
                  <a:sysClr val="windowText" lastClr="000000"/>
                </a:solidFill>
                <a:cs typeface="Arial" charset="0"/>
              </a:rPr>
              <a:t> </a:t>
            </a:r>
            <a:r>
              <a:rPr lang="en-GB" sz="1600" kern="0" dirty="0" err="1">
                <a:solidFill>
                  <a:sysClr val="windowText" lastClr="000000"/>
                </a:solidFill>
                <a:cs typeface="Arial" charset="0"/>
              </a:rPr>
              <a:t>kehitys</a:t>
            </a:r>
            <a:endParaRPr lang="en-GB" sz="1600"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p:txBody>
      </p:sp>
      <p:sp>
        <p:nvSpPr>
          <p:cNvPr id="86" name="Rectangle 112"/>
          <p:cNvSpPr>
            <a:spLocks noChangeArrowheads="1"/>
          </p:cNvSpPr>
          <p:nvPr/>
        </p:nvSpPr>
        <p:spPr bwMode="auto">
          <a:xfrm>
            <a:off x="458980" y="1959879"/>
            <a:ext cx="7080857" cy="2098063"/>
          </a:xfrm>
          <a:prstGeom prst="rect">
            <a:avLst/>
          </a:prstGeom>
          <a:solidFill>
            <a:srgbClr val="FFFFCC"/>
          </a:solidFill>
          <a:ln>
            <a:solidFill>
              <a:schemeClr val="accent6">
                <a:shade val="95000"/>
                <a:satMod val="105000"/>
              </a:schemeClr>
            </a:solidFill>
            <a:prstDash val="dash"/>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600" kern="0" dirty="0">
                <a:solidFill>
                  <a:sysClr val="windowText" lastClr="000000"/>
                </a:solidFill>
                <a:cs typeface="Arial" charset="0"/>
              </a:rPr>
              <a:t>	</a:t>
            </a:r>
            <a:r>
              <a:rPr lang="en-US" sz="1600" kern="0" dirty="0" err="1">
                <a:solidFill>
                  <a:sysClr val="windowText" lastClr="000000"/>
                </a:solidFill>
                <a:cs typeface="Arial" charset="0"/>
              </a:rPr>
              <a:t>Kokonaisarkkitehtuuri</a:t>
            </a:r>
            <a:endParaRPr lang="en-US" sz="1600" kern="0" dirty="0">
              <a:solidFill>
                <a:sysClr val="windowText" lastClr="000000"/>
              </a:solidFill>
              <a:cs typeface="Arial" charset="0"/>
            </a:endParaRPr>
          </a:p>
        </p:txBody>
      </p:sp>
      <p:sp>
        <p:nvSpPr>
          <p:cNvPr id="2" name="Title 1"/>
          <p:cNvSpPr>
            <a:spLocks noGrp="1"/>
          </p:cNvSpPr>
          <p:nvPr>
            <p:ph type="title"/>
          </p:nvPr>
        </p:nvSpPr>
        <p:spPr>
          <a:xfrm>
            <a:off x="111565" y="353241"/>
            <a:ext cx="8958234" cy="708871"/>
          </a:xfrm>
        </p:spPr>
        <p:txBody>
          <a:bodyPr>
            <a:noAutofit/>
          </a:bodyPr>
          <a:lstStyle/>
          <a:p>
            <a:pPr eaLnBrk="1" hangingPunct="1">
              <a:defRPr/>
            </a:pPr>
            <a:r>
              <a:rPr lang="fi-FI" sz="3000" dirty="0"/>
              <a:t>Strategian jäsentäminen ja analyysi lähtökohtana kehittämiselle</a:t>
            </a:r>
            <a:endParaRPr lang="en-US" sz="3000" dirty="0"/>
          </a:p>
        </p:txBody>
      </p:sp>
      <p:grpSp>
        <p:nvGrpSpPr>
          <p:cNvPr id="23566" name="Group 23"/>
          <p:cNvGrpSpPr>
            <a:grpSpLocks/>
          </p:cNvGrpSpPr>
          <p:nvPr/>
        </p:nvGrpSpPr>
        <p:grpSpPr bwMode="auto">
          <a:xfrm>
            <a:off x="4911593" y="2855336"/>
            <a:ext cx="1760659" cy="1209746"/>
            <a:chOff x="2102557" y="2708743"/>
            <a:chExt cx="1845063" cy="1209575"/>
          </a:xfrm>
        </p:grpSpPr>
        <p:sp>
          <p:nvSpPr>
            <p:cNvPr id="94" name="Rectangle 64"/>
            <p:cNvSpPr>
              <a:spLocks noChangeArrowheads="1"/>
            </p:cNvSpPr>
            <p:nvPr/>
          </p:nvSpPr>
          <p:spPr bwMode="auto">
            <a:xfrm>
              <a:off x="2144943" y="2708743"/>
              <a:ext cx="1775439" cy="1099020"/>
            </a:xfrm>
            <a:prstGeom prst="rect">
              <a:avLst/>
            </a:prstGeom>
            <a:solidFill>
              <a:schemeClr val="bg1"/>
            </a:solidFill>
            <a:ln w="28575">
              <a:solidFill>
                <a:srgbClr val="FFFFFF"/>
              </a:solidFill>
              <a:miter lim="800000"/>
              <a:headEnd/>
              <a:tailEnd/>
            </a:ln>
            <a:effectLst/>
          </p:spPr>
          <p:txBody>
            <a:bodyPr wrap="none"/>
            <a:lstStyle/>
            <a:p>
              <a:pPr algn="ctr" defTabSz="762000">
                <a:defRPr/>
              </a:pPr>
              <a:r>
                <a:rPr lang="en-US" sz="1600" kern="0" dirty="0">
                  <a:solidFill>
                    <a:sysClr val="windowText" lastClr="000000"/>
                  </a:solidFill>
                  <a:cs typeface="Arial" charset="0"/>
                </a:rPr>
                <a:t> </a:t>
              </a:r>
              <a:r>
                <a:rPr lang="en-US" sz="1400" kern="0" dirty="0" err="1">
                  <a:solidFill>
                    <a:sysClr val="windowText" lastClr="000000"/>
                  </a:solidFill>
                  <a:cs typeface="Arial" charset="0"/>
                </a:rPr>
                <a:t>Kehittämissuunnitelma</a:t>
              </a:r>
              <a:endParaRPr lang="en-US" sz="1400" kern="0" dirty="0">
                <a:solidFill>
                  <a:sysClr val="windowText" lastClr="000000"/>
                </a:solidFill>
                <a:cs typeface="Arial" charset="0"/>
              </a:endParaRPr>
            </a:p>
          </p:txBody>
        </p:sp>
        <p:sp>
          <p:nvSpPr>
            <p:cNvPr id="95" name="Line 65"/>
            <p:cNvSpPr>
              <a:spLocks noChangeShapeType="1"/>
            </p:cNvSpPr>
            <p:nvPr/>
          </p:nvSpPr>
          <p:spPr bwMode="auto">
            <a:xfrm flipH="1">
              <a:off x="2252024" y="2959141"/>
              <a:ext cx="17465" cy="730452"/>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6" name="Line 66"/>
            <p:cNvSpPr>
              <a:spLocks noChangeShapeType="1"/>
            </p:cNvSpPr>
            <p:nvPr/>
          </p:nvSpPr>
          <p:spPr bwMode="auto">
            <a:xfrm>
              <a:off x="2252025" y="3689595"/>
              <a:ext cx="1520340" cy="0"/>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7" name="Text Box 68"/>
            <p:cNvSpPr txBox="1">
              <a:spLocks noChangeArrowheads="1"/>
            </p:cNvSpPr>
            <p:nvPr/>
          </p:nvSpPr>
          <p:spPr bwMode="auto">
            <a:xfrm>
              <a:off x="2102557" y="3667645"/>
              <a:ext cx="597036"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Nykytila</a:t>
              </a:r>
              <a:endParaRPr lang="en-US" sz="1000" kern="0" dirty="0">
                <a:solidFill>
                  <a:sysClr val="windowText" lastClr="000000"/>
                </a:solidFill>
                <a:cs typeface="Arial" charset="0"/>
              </a:endParaRPr>
            </a:p>
          </p:txBody>
        </p:sp>
        <p:sp>
          <p:nvSpPr>
            <p:cNvPr id="98" name="Text Box 69"/>
            <p:cNvSpPr txBox="1">
              <a:spLocks noChangeArrowheads="1"/>
            </p:cNvSpPr>
            <p:nvPr/>
          </p:nvSpPr>
          <p:spPr bwMode="auto">
            <a:xfrm>
              <a:off x="3223623" y="3667645"/>
              <a:ext cx="723997"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Tavoitetila</a:t>
              </a:r>
              <a:endParaRPr lang="en-US" sz="1000" kern="0" dirty="0">
                <a:solidFill>
                  <a:sysClr val="windowText" lastClr="000000"/>
                </a:solidFill>
                <a:cs typeface="Arial" charset="0"/>
              </a:endParaRPr>
            </a:p>
          </p:txBody>
        </p:sp>
        <p:sp>
          <p:nvSpPr>
            <p:cNvPr id="99" name="Pentagon 98"/>
            <p:cNvSpPr/>
            <p:nvPr/>
          </p:nvSpPr>
          <p:spPr>
            <a:xfrm>
              <a:off x="2340145" y="3042096"/>
              <a:ext cx="857770"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0" name="Pentagon 99"/>
            <p:cNvSpPr/>
            <p:nvPr/>
          </p:nvSpPr>
          <p:spPr>
            <a:xfrm>
              <a:off x="2436072" y="3258843"/>
              <a:ext cx="856655"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1" name="Pentagon 100"/>
            <p:cNvSpPr/>
            <p:nvPr/>
          </p:nvSpPr>
          <p:spPr>
            <a:xfrm>
              <a:off x="2864400" y="3474219"/>
              <a:ext cx="857770" cy="18519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4" name="Group 3"/>
          <p:cNvGrpSpPr/>
          <p:nvPr/>
        </p:nvGrpSpPr>
        <p:grpSpPr>
          <a:xfrm>
            <a:off x="6902884" y="2877871"/>
            <a:ext cx="1770028" cy="1226848"/>
            <a:chOff x="7092280" y="2886015"/>
            <a:chExt cx="1770028" cy="1226848"/>
          </a:xfrm>
        </p:grpSpPr>
        <p:sp>
          <p:nvSpPr>
            <p:cNvPr id="85" name="Rectangle 64"/>
            <p:cNvSpPr>
              <a:spLocks noChangeArrowheads="1"/>
            </p:cNvSpPr>
            <p:nvPr/>
          </p:nvSpPr>
          <p:spPr bwMode="auto">
            <a:xfrm>
              <a:off x="7099465" y="2886015"/>
              <a:ext cx="1762843" cy="1156428"/>
            </a:xfrm>
            <a:prstGeom prst="rect">
              <a:avLst/>
            </a:prstGeom>
            <a:solidFill>
              <a:schemeClr val="bg1"/>
            </a:solidFill>
            <a:ln w="28575">
              <a:solidFill>
                <a:srgbClr val="FFFFFF"/>
              </a:solidFill>
              <a:miter lim="800000"/>
              <a:headEnd/>
              <a:tailEnd/>
            </a:ln>
            <a:effectLst/>
          </p:spPr>
          <p:txBody>
            <a:bodyPr wrap="none" tIns="0"/>
            <a:lstStyle/>
            <a:p>
              <a:pPr defTabSz="762000">
                <a:defRPr/>
              </a:pPr>
              <a:r>
                <a:rPr lang="en-US" sz="1400" kern="0" dirty="0" err="1">
                  <a:solidFill>
                    <a:sysClr val="windowText" lastClr="000000"/>
                  </a:solidFill>
                  <a:cs typeface="Arial" charset="0"/>
                </a:rPr>
                <a:t>Kehityssalkun</a:t>
              </a:r>
              <a:r>
                <a:rPr lang="en-US" sz="1400" kern="0" dirty="0">
                  <a:solidFill>
                    <a:sysClr val="windowText" lastClr="000000"/>
                  </a:solidFill>
                  <a:cs typeface="Arial" charset="0"/>
                </a:rPr>
                <a:t> ja </a:t>
              </a:r>
            </a:p>
            <a:p>
              <a:pPr defTabSz="762000">
                <a:defRPr/>
              </a:pPr>
              <a:r>
                <a:rPr lang="en-US" sz="1400" kern="0" dirty="0" err="1">
                  <a:solidFill>
                    <a:sysClr val="windowText" lastClr="000000"/>
                  </a:solidFill>
                  <a:cs typeface="Arial" charset="0"/>
                </a:rPr>
                <a:t>muutoksen</a:t>
              </a:r>
              <a:r>
                <a:rPr lang="en-US" sz="1400" kern="0" dirty="0">
                  <a:solidFill>
                    <a:sysClr val="windowText" lastClr="000000"/>
                  </a:solidFill>
                  <a:cs typeface="Arial" charset="0"/>
                </a:rPr>
                <a:t> </a:t>
              </a:r>
              <a:r>
                <a:rPr lang="en-US" sz="1400" kern="0" dirty="0" err="1">
                  <a:solidFill>
                    <a:sysClr val="windowText" lastClr="000000"/>
                  </a:solidFill>
                  <a:cs typeface="Arial" charset="0"/>
                </a:rPr>
                <a:t>hallinta</a:t>
              </a:r>
              <a:endParaRPr lang="en-US" sz="1400" kern="0" dirty="0">
                <a:solidFill>
                  <a:sysClr val="windowText" lastClr="000000"/>
                </a:solidFill>
                <a:cs typeface="Arial" charset="0"/>
              </a:endParaRPr>
            </a:p>
          </p:txBody>
        </p:sp>
        <p:sp>
          <p:nvSpPr>
            <p:cNvPr id="87" name="Rectangle 86"/>
            <p:cNvSpPr/>
            <p:nvPr/>
          </p:nvSpPr>
          <p:spPr bwMode="auto">
            <a:xfrm>
              <a:off x="7216526" y="3395864"/>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8" name="Rectangle 87"/>
            <p:cNvSpPr/>
            <p:nvPr/>
          </p:nvSpPr>
          <p:spPr bwMode="auto">
            <a:xfrm>
              <a:off x="7643111" y="3549268"/>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9" name="Rectangle 88"/>
            <p:cNvSpPr/>
            <p:nvPr/>
          </p:nvSpPr>
          <p:spPr bwMode="auto">
            <a:xfrm>
              <a:off x="8102577" y="3710164"/>
              <a:ext cx="482101" cy="9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90" name="Line 65"/>
            <p:cNvSpPr>
              <a:spLocks noChangeShapeType="1"/>
            </p:cNvSpPr>
            <p:nvPr/>
          </p:nvSpPr>
          <p:spPr bwMode="auto">
            <a:xfrm flipH="1">
              <a:off x="7135737" y="3015693"/>
              <a:ext cx="5291" cy="862385"/>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1" name="Line 66"/>
            <p:cNvSpPr>
              <a:spLocks noChangeShapeType="1"/>
            </p:cNvSpPr>
            <p:nvPr/>
          </p:nvSpPr>
          <p:spPr bwMode="auto">
            <a:xfrm>
              <a:off x="7135738" y="3860200"/>
              <a:ext cx="1576810" cy="8144"/>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2" name="Text Box 69"/>
            <p:cNvSpPr txBox="1">
              <a:spLocks noChangeArrowheads="1"/>
            </p:cNvSpPr>
            <p:nvPr/>
          </p:nvSpPr>
          <p:spPr bwMode="auto">
            <a:xfrm>
              <a:off x="8280042" y="3828361"/>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2019</a:t>
              </a:r>
            </a:p>
          </p:txBody>
        </p:sp>
        <p:sp>
          <p:nvSpPr>
            <p:cNvPr id="93" name="Text Box 69"/>
            <p:cNvSpPr txBox="1">
              <a:spLocks noChangeArrowheads="1"/>
            </p:cNvSpPr>
            <p:nvPr/>
          </p:nvSpPr>
          <p:spPr bwMode="auto">
            <a:xfrm>
              <a:off x="7092280" y="3844275"/>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2014</a:t>
              </a:r>
            </a:p>
          </p:txBody>
        </p:sp>
      </p:grpSp>
      <p:grpSp>
        <p:nvGrpSpPr>
          <p:cNvPr id="23568" name="Group 31"/>
          <p:cNvGrpSpPr>
            <a:grpSpLocks/>
          </p:cNvGrpSpPr>
          <p:nvPr/>
        </p:nvGrpSpPr>
        <p:grpSpPr bwMode="auto">
          <a:xfrm>
            <a:off x="514351" y="2876991"/>
            <a:ext cx="2187970" cy="1079500"/>
            <a:chOff x="513735" y="2637373"/>
            <a:chExt cx="2470455" cy="1079663"/>
          </a:xfrm>
        </p:grpSpPr>
        <p:sp>
          <p:nvSpPr>
            <p:cNvPr id="84" name="Rectangle 112"/>
            <p:cNvSpPr>
              <a:spLocks noChangeArrowheads="1"/>
            </p:cNvSpPr>
            <p:nvPr/>
          </p:nvSpPr>
          <p:spPr bwMode="auto">
            <a:xfrm>
              <a:off x="513735" y="2637373"/>
              <a:ext cx="2470455" cy="1079663"/>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a:solidFill>
                    <a:sysClr val="windowText" lastClr="000000"/>
                  </a:solidFill>
                  <a:cs typeface="Arial" charset="0"/>
                </a:rPr>
                <a:t>Kyvykkyydet</a:t>
              </a:r>
            </a:p>
          </p:txBody>
        </p:sp>
        <p:grpSp>
          <p:nvGrpSpPr>
            <p:cNvPr id="23590" name="Group 116"/>
            <p:cNvGrpSpPr>
              <a:grpSpLocks/>
            </p:cNvGrpSpPr>
            <p:nvPr/>
          </p:nvGrpSpPr>
          <p:grpSpPr bwMode="auto">
            <a:xfrm>
              <a:off x="596702" y="2959728"/>
              <a:ext cx="2317428" cy="661212"/>
              <a:chOff x="666720" y="4429132"/>
              <a:chExt cx="2928958" cy="1143008"/>
            </a:xfrm>
          </p:grpSpPr>
          <p:grpSp>
            <p:nvGrpSpPr>
              <p:cNvPr id="23591" name="Group 215"/>
              <p:cNvGrpSpPr>
                <a:grpSpLocks/>
              </p:cNvGrpSpPr>
              <p:nvPr/>
            </p:nvGrpSpPr>
            <p:grpSpPr bwMode="auto">
              <a:xfrm>
                <a:off x="666720" y="5214950"/>
                <a:ext cx="2928958" cy="357190"/>
                <a:chOff x="666720" y="5429264"/>
                <a:chExt cx="2928958" cy="357190"/>
              </a:xfrm>
            </p:grpSpPr>
            <p:sp>
              <p:nvSpPr>
                <p:cNvPr id="78" name="Rectangle 10"/>
                <p:cNvSpPr>
                  <a:spLocks noChangeArrowheads="1"/>
                </p:cNvSpPr>
                <p:nvPr/>
              </p:nvSpPr>
              <p:spPr bwMode="auto">
                <a:xfrm>
                  <a:off x="666206" y="5436576"/>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9" name="Rectangle 17"/>
                <p:cNvSpPr>
                  <a:spLocks noChangeArrowheads="1"/>
                </p:cNvSpPr>
                <p:nvPr/>
              </p:nvSpPr>
              <p:spPr bwMode="auto">
                <a:xfrm>
                  <a:off x="808679" y="565065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80" name="Rectangle 17"/>
                <p:cNvSpPr>
                  <a:spLocks noChangeArrowheads="1"/>
                </p:cNvSpPr>
                <p:nvPr/>
              </p:nvSpPr>
              <p:spPr bwMode="auto">
                <a:xfrm>
                  <a:off x="808679" y="5524404"/>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2" name="Group 247"/>
              <p:cNvGrpSpPr>
                <a:grpSpLocks/>
              </p:cNvGrpSpPr>
              <p:nvPr/>
            </p:nvGrpSpPr>
            <p:grpSpPr bwMode="auto">
              <a:xfrm>
                <a:off x="2666984" y="4786322"/>
                <a:ext cx="928694" cy="428628"/>
                <a:chOff x="2666984" y="4786322"/>
                <a:chExt cx="928694" cy="428628"/>
              </a:xfrm>
            </p:grpSpPr>
            <p:sp>
              <p:nvSpPr>
                <p:cNvPr id="75" name="Rectangle 6"/>
                <p:cNvSpPr>
                  <a:spLocks noChangeArrowheads="1"/>
                </p:cNvSpPr>
                <p:nvPr/>
              </p:nvSpPr>
              <p:spPr bwMode="auto">
                <a:xfrm>
                  <a:off x="2658822" y="4785862"/>
                  <a:ext cx="931091"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6" name="Rectangle 14"/>
                <p:cNvSpPr>
                  <a:spLocks noChangeArrowheads="1"/>
                </p:cNvSpPr>
                <p:nvPr/>
              </p:nvSpPr>
              <p:spPr bwMode="auto">
                <a:xfrm>
                  <a:off x="2735075" y="5057582"/>
                  <a:ext cx="774571"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7" name="Rectangle 13"/>
                <p:cNvSpPr>
                  <a:spLocks noChangeArrowheads="1"/>
                </p:cNvSpPr>
                <p:nvPr/>
              </p:nvSpPr>
              <p:spPr bwMode="auto">
                <a:xfrm>
                  <a:off x="2735075" y="4895648"/>
                  <a:ext cx="774571"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3" name="Group 216"/>
              <p:cNvGrpSpPr>
                <a:grpSpLocks/>
              </p:cNvGrpSpPr>
              <p:nvPr/>
            </p:nvGrpSpPr>
            <p:grpSpPr bwMode="auto">
              <a:xfrm>
                <a:off x="666720" y="4429132"/>
                <a:ext cx="2928958" cy="357190"/>
                <a:chOff x="666720" y="5429264"/>
                <a:chExt cx="2928958" cy="357190"/>
              </a:xfrm>
            </p:grpSpPr>
            <p:sp>
              <p:nvSpPr>
                <p:cNvPr id="72" name="Rectangle 10"/>
                <p:cNvSpPr>
                  <a:spLocks noChangeArrowheads="1"/>
                </p:cNvSpPr>
                <p:nvPr/>
              </p:nvSpPr>
              <p:spPr bwMode="auto">
                <a:xfrm>
                  <a:off x="666206" y="5429190"/>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3" name="Rectangle 17"/>
                <p:cNvSpPr>
                  <a:spLocks noChangeArrowheads="1"/>
                </p:cNvSpPr>
                <p:nvPr/>
              </p:nvSpPr>
              <p:spPr bwMode="auto">
                <a:xfrm>
                  <a:off x="808679" y="5640527"/>
                  <a:ext cx="2514347" cy="57639"/>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4" name="Rectangle 17"/>
                <p:cNvSpPr>
                  <a:spLocks noChangeArrowheads="1"/>
                </p:cNvSpPr>
                <p:nvPr/>
              </p:nvSpPr>
              <p:spPr bwMode="auto">
                <a:xfrm>
                  <a:off x="808679" y="551701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4" name="Group 248"/>
              <p:cNvGrpSpPr>
                <a:grpSpLocks/>
              </p:cNvGrpSpPr>
              <p:nvPr/>
            </p:nvGrpSpPr>
            <p:grpSpPr bwMode="auto">
              <a:xfrm>
                <a:off x="1666852" y="4786322"/>
                <a:ext cx="928694" cy="428628"/>
                <a:chOff x="2666984" y="4786322"/>
                <a:chExt cx="928694" cy="428628"/>
              </a:xfrm>
            </p:grpSpPr>
            <p:sp>
              <p:nvSpPr>
                <p:cNvPr id="69" name="Rectangle 6"/>
                <p:cNvSpPr>
                  <a:spLocks noChangeArrowheads="1"/>
                </p:cNvSpPr>
                <p:nvPr/>
              </p:nvSpPr>
              <p:spPr bwMode="auto">
                <a:xfrm>
                  <a:off x="2665655"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0" name="Rectangle 14"/>
                <p:cNvSpPr>
                  <a:spLocks noChangeArrowheads="1"/>
                </p:cNvSpPr>
                <p:nvPr/>
              </p:nvSpPr>
              <p:spPr bwMode="auto">
                <a:xfrm>
                  <a:off x="2741909"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1" name="Rectangle 13"/>
                <p:cNvSpPr>
                  <a:spLocks noChangeArrowheads="1"/>
                </p:cNvSpPr>
                <p:nvPr/>
              </p:nvSpPr>
              <p:spPr bwMode="auto">
                <a:xfrm>
                  <a:off x="2741909"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5" name="Group 252"/>
              <p:cNvGrpSpPr>
                <a:grpSpLocks/>
              </p:cNvGrpSpPr>
              <p:nvPr/>
            </p:nvGrpSpPr>
            <p:grpSpPr bwMode="auto">
              <a:xfrm>
                <a:off x="666720" y="4786322"/>
                <a:ext cx="928694" cy="428628"/>
                <a:chOff x="2666984" y="4786322"/>
                <a:chExt cx="928694" cy="428628"/>
              </a:xfrm>
            </p:grpSpPr>
            <p:sp>
              <p:nvSpPr>
                <p:cNvPr id="66" name="Rectangle 6"/>
                <p:cNvSpPr>
                  <a:spLocks noChangeArrowheads="1"/>
                </p:cNvSpPr>
                <p:nvPr/>
              </p:nvSpPr>
              <p:spPr bwMode="auto">
                <a:xfrm>
                  <a:off x="2666470"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7" name="Rectangle 14"/>
                <p:cNvSpPr>
                  <a:spLocks noChangeArrowheads="1"/>
                </p:cNvSpPr>
                <p:nvPr/>
              </p:nvSpPr>
              <p:spPr bwMode="auto">
                <a:xfrm>
                  <a:off x="2742723"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8" name="Rectangle 13"/>
                <p:cNvSpPr>
                  <a:spLocks noChangeArrowheads="1"/>
                </p:cNvSpPr>
                <p:nvPr/>
              </p:nvSpPr>
              <p:spPr bwMode="auto">
                <a:xfrm>
                  <a:off x="2742723"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grpSp>
      <p:sp>
        <p:nvSpPr>
          <p:cNvPr id="55" name="Rectangle 54"/>
          <p:cNvSpPr/>
          <p:nvPr/>
        </p:nvSpPr>
        <p:spPr bwMode="auto">
          <a:xfrm>
            <a:off x="514375" y="1963160"/>
            <a:ext cx="2150852" cy="725487"/>
          </a:xfrm>
          <a:prstGeom prst="rect">
            <a:avLst/>
          </a:prstGeom>
          <a:solidFill>
            <a:srgbClr val="FFFF99"/>
          </a:solidFill>
          <a:ln/>
        </p:spPr>
        <p:style>
          <a:lnRef idx="1">
            <a:schemeClr val="accent6"/>
          </a:lnRef>
          <a:fillRef idx="2">
            <a:schemeClr val="accent6"/>
          </a:fillRef>
          <a:effectRef idx="1">
            <a:schemeClr val="accent6"/>
          </a:effectRef>
          <a:fontRef idx="minor">
            <a:schemeClr val="dk1"/>
          </a:fontRef>
        </p:style>
        <p:txBody>
          <a:bodyPr anchor="b"/>
          <a:lstStyle/>
          <a:p>
            <a:pPr>
              <a:defRPr/>
            </a:pPr>
            <a:r>
              <a:rPr lang="en-US" sz="1400" dirty="0" err="1">
                <a:solidFill>
                  <a:prstClr val="black"/>
                </a:solidFill>
              </a:rPr>
              <a:t>Liiketoimintamallit</a:t>
            </a:r>
            <a:endParaRPr lang="en-US" sz="1400" dirty="0">
              <a:solidFill>
                <a:prstClr val="black"/>
              </a:solidFill>
            </a:endParaRPr>
          </a:p>
        </p:txBody>
      </p:sp>
      <p:sp>
        <p:nvSpPr>
          <p:cNvPr id="56" name="AutoShape 15"/>
          <p:cNvSpPr>
            <a:spLocks noChangeArrowheads="1"/>
          </p:cNvSpPr>
          <p:nvPr/>
        </p:nvSpPr>
        <p:spPr bwMode="auto">
          <a:xfrm rot="5400000">
            <a:off x="2405898" y="2616152"/>
            <a:ext cx="173038"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7" name="AutoShape 15"/>
          <p:cNvSpPr>
            <a:spLocks noChangeArrowheads="1"/>
          </p:cNvSpPr>
          <p:nvPr/>
        </p:nvSpPr>
        <p:spPr bwMode="auto">
          <a:xfrm rot="5400000">
            <a:off x="1593228" y="2625676"/>
            <a:ext cx="176212"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8" name="AutoShape 15"/>
          <p:cNvSpPr>
            <a:spLocks noChangeArrowheads="1"/>
          </p:cNvSpPr>
          <p:nvPr/>
        </p:nvSpPr>
        <p:spPr bwMode="auto">
          <a:xfrm rot="5400000">
            <a:off x="639305" y="2635996"/>
            <a:ext cx="174626"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pic>
        <p:nvPicPr>
          <p:cNvPr id="235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504" y="1995007"/>
            <a:ext cx="1365288" cy="6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12"/>
          <p:cNvSpPr>
            <a:spLocks noChangeArrowheads="1"/>
          </p:cNvSpPr>
          <p:nvPr/>
        </p:nvSpPr>
        <p:spPr bwMode="auto">
          <a:xfrm>
            <a:off x="2848879" y="2876991"/>
            <a:ext cx="1881667" cy="1079499"/>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err="1">
                <a:solidFill>
                  <a:sysClr val="windowText" lastClr="000000"/>
                </a:solidFill>
                <a:cs typeface="Arial" charset="0"/>
              </a:rPr>
              <a:t>Arkkitehtuurinäkökulmat</a:t>
            </a:r>
            <a:endParaRPr lang="en-US" sz="1400" kern="0" dirty="0">
              <a:solidFill>
                <a:sysClr val="windowText" lastClr="000000"/>
              </a:solidFill>
              <a:cs typeface="Arial" charset="0"/>
            </a:endParaRPr>
          </a:p>
        </p:txBody>
      </p:sp>
      <p:sp>
        <p:nvSpPr>
          <p:cNvPr id="52" name="AutoShape 15"/>
          <p:cNvSpPr>
            <a:spLocks noChangeArrowheads="1"/>
          </p:cNvSpPr>
          <p:nvPr/>
        </p:nvSpPr>
        <p:spPr bwMode="auto">
          <a:xfrm rot="10800000" flipH="1">
            <a:off x="4716016" y="3206177"/>
            <a:ext cx="161911"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7" name="AutoShape 15"/>
          <p:cNvSpPr>
            <a:spLocks noChangeArrowheads="1"/>
          </p:cNvSpPr>
          <p:nvPr/>
        </p:nvSpPr>
        <p:spPr bwMode="auto">
          <a:xfrm rot="10800000" flipH="1">
            <a:off x="2699793" y="3234753"/>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8" name="AutoShape 15"/>
          <p:cNvSpPr>
            <a:spLocks noChangeArrowheads="1"/>
          </p:cNvSpPr>
          <p:nvPr/>
        </p:nvSpPr>
        <p:spPr bwMode="auto">
          <a:xfrm rot="10800000" flipH="1">
            <a:off x="6683529" y="3219735"/>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9" name="Rectangle 112"/>
          <p:cNvSpPr>
            <a:spLocks noChangeArrowheads="1"/>
          </p:cNvSpPr>
          <p:nvPr/>
        </p:nvSpPr>
        <p:spPr bwMode="auto">
          <a:xfrm>
            <a:off x="392114" y="4645620"/>
            <a:ext cx="8500366" cy="1509804"/>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endParaRPr lang="en-US" sz="1600" kern="0" dirty="0">
              <a:solidFill>
                <a:sysClr val="windowText" lastClr="000000"/>
              </a:solidFill>
              <a:cs typeface="Arial" charset="0"/>
            </a:endParaRPr>
          </a:p>
          <a:p>
            <a:pPr algn="ctr">
              <a:defRPr/>
            </a:pPr>
            <a:r>
              <a:rPr lang="en-US" sz="1600" kern="0" dirty="0" err="1">
                <a:solidFill>
                  <a:sysClr val="windowText" lastClr="000000"/>
                </a:solidFill>
                <a:cs typeface="Arial" charset="0"/>
              </a:rPr>
              <a:t>Operatiivinen</a:t>
            </a:r>
            <a:r>
              <a:rPr lang="en-US" sz="1600" kern="0" dirty="0">
                <a:solidFill>
                  <a:sysClr val="windowText" lastClr="000000"/>
                </a:solidFill>
                <a:cs typeface="Arial" charset="0"/>
              </a:rPr>
              <a:t> </a:t>
            </a:r>
            <a:r>
              <a:rPr lang="en-US" sz="1600" kern="0" dirty="0" err="1">
                <a:solidFill>
                  <a:sysClr val="windowText" lastClr="000000"/>
                </a:solidFill>
                <a:cs typeface="Arial" charset="0"/>
              </a:rPr>
              <a:t>toiminta</a:t>
            </a:r>
            <a:endParaRPr lang="en-US" sz="600" kern="0" dirty="0">
              <a:solidFill>
                <a:sysClr val="windowText" lastClr="000000"/>
              </a:solidFill>
              <a:cs typeface="Arial" charset="0"/>
            </a:endParaRPr>
          </a:p>
        </p:txBody>
      </p:sp>
      <p:sp>
        <p:nvSpPr>
          <p:cNvPr id="121" name="AutoShape 15"/>
          <p:cNvSpPr>
            <a:spLocks noChangeArrowheads="1"/>
          </p:cNvSpPr>
          <p:nvPr/>
        </p:nvSpPr>
        <p:spPr bwMode="auto">
          <a:xfrm rot="16200000" flipV="1">
            <a:off x="1737633"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2" name="AutoShape 15"/>
          <p:cNvSpPr>
            <a:spLocks noChangeArrowheads="1"/>
          </p:cNvSpPr>
          <p:nvPr/>
        </p:nvSpPr>
        <p:spPr bwMode="auto">
          <a:xfrm rot="16200000" flipV="1">
            <a:off x="785018" y="4187253"/>
            <a:ext cx="462658"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4" name="AutoShape 15"/>
          <p:cNvSpPr>
            <a:spLocks noChangeArrowheads="1"/>
          </p:cNvSpPr>
          <p:nvPr/>
        </p:nvSpPr>
        <p:spPr bwMode="auto">
          <a:xfrm rot="5400000">
            <a:off x="7174795"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grpSp>
        <p:nvGrpSpPr>
          <p:cNvPr id="126" name="Group 12"/>
          <p:cNvGrpSpPr>
            <a:grpSpLocks/>
          </p:cNvGrpSpPr>
          <p:nvPr/>
        </p:nvGrpSpPr>
        <p:grpSpPr bwMode="auto">
          <a:xfrm>
            <a:off x="1291030" y="5400472"/>
            <a:ext cx="6999604" cy="580980"/>
            <a:chOff x="378212" y="2400617"/>
            <a:chExt cx="3215213" cy="654606"/>
          </a:xfrm>
        </p:grpSpPr>
        <p:sp>
          <p:nvSpPr>
            <p:cNvPr id="127" name="Chevron 126"/>
            <p:cNvSpPr/>
            <p:nvPr/>
          </p:nvSpPr>
          <p:spPr>
            <a:xfrm>
              <a:off x="378212" y="2400617"/>
              <a:ext cx="1427979" cy="357736"/>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8" name="Chevron 127"/>
            <p:cNvSpPr/>
            <p:nvPr/>
          </p:nvSpPr>
          <p:spPr>
            <a:xfrm>
              <a:off x="748830" y="2697487"/>
              <a:ext cx="1432498" cy="357736"/>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9" name="Chevron 128"/>
            <p:cNvSpPr/>
            <p:nvPr/>
          </p:nvSpPr>
          <p:spPr>
            <a:xfrm>
              <a:off x="1806191" y="2400617"/>
              <a:ext cx="1430239" cy="35773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30" name="Chevron 129"/>
            <p:cNvSpPr/>
            <p:nvPr/>
          </p:nvSpPr>
          <p:spPr>
            <a:xfrm>
              <a:off x="2165446" y="2686806"/>
              <a:ext cx="1427979" cy="35773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grpSp>
      <p:sp>
        <p:nvSpPr>
          <p:cNvPr id="131" name="AutoShape 15"/>
          <p:cNvSpPr>
            <a:spLocks noChangeArrowheads="1"/>
          </p:cNvSpPr>
          <p:nvPr/>
        </p:nvSpPr>
        <p:spPr bwMode="auto">
          <a:xfrm rot="16200000" flipV="1">
            <a:off x="8178540" y="4194964"/>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 name="TextBox 4"/>
          <p:cNvSpPr txBox="1"/>
          <p:nvPr/>
        </p:nvSpPr>
        <p:spPr>
          <a:xfrm>
            <a:off x="6253" y="4294249"/>
            <a:ext cx="956287" cy="276999"/>
          </a:xfrm>
          <a:prstGeom prst="rect">
            <a:avLst/>
          </a:prstGeom>
          <a:noFill/>
        </p:spPr>
        <p:txBody>
          <a:bodyPr wrap="none" rtlCol="0">
            <a:spAutoFit/>
          </a:bodyPr>
          <a:lstStyle/>
          <a:p>
            <a:r>
              <a:rPr lang="en-US" sz="1200" dirty="0" err="1">
                <a:solidFill>
                  <a:prstClr val="black"/>
                </a:solidFill>
              </a:rPr>
              <a:t>Vaatimukset</a:t>
            </a:r>
            <a:endParaRPr lang="en-US" sz="1200" dirty="0">
              <a:solidFill>
                <a:prstClr val="black"/>
              </a:solidFill>
            </a:endParaRPr>
          </a:p>
        </p:txBody>
      </p:sp>
      <p:sp>
        <p:nvSpPr>
          <p:cNvPr id="133" name="TextBox 132"/>
          <p:cNvSpPr txBox="1"/>
          <p:nvPr/>
        </p:nvSpPr>
        <p:spPr>
          <a:xfrm>
            <a:off x="2036662" y="4290988"/>
            <a:ext cx="663130" cy="276999"/>
          </a:xfrm>
          <a:prstGeom prst="rect">
            <a:avLst/>
          </a:prstGeom>
          <a:noFill/>
        </p:spPr>
        <p:txBody>
          <a:bodyPr wrap="none" rtlCol="0">
            <a:spAutoFit/>
          </a:bodyPr>
          <a:lstStyle/>
          <a:p>
            <a:r>
              <a:rPr lang="en-US" sz="1200" dirty="0" err="1">
                <a:solidFill>
                  <a:prstClr val="black"/>
                </a:solidFill>
              </a:rPr>
              <a:t>Mittarit</a:t>
            </a:r>
            <a:endParaRPr lang="en-US" sz="1200" dirty="0">
              <a:solidFill>
                <a:prstClr val="black"/>
              </a:solidFill>
            </a:endParaRPr>
          </a:p>
        </p:txBody>
      </p:sp>
      <p:sp>
        <p:nvSpPr>
          <p:cNvPr id="134" name="TextBox 133"/>
          <p:cNvSpPr txBox="1"/>
          <p:nvPr/>
        </p:nvSpPr>
        <p:spPr>
          <a:xfrm>
            <a:off x="6470120" y="4241393"/>
            <a:ext cx="727187" cy="276999"/>
          </a:xfrm>
          <a:prstGeom prst="rect">
            <a:avLst/>
          </a:prstGeom>
          <a:noFill/>
        </p:spPr>
        <p:txBody>
          <a:bodyPr wrap="none" rtlCol="0">
            <a:spAutoFit/>
          </a:bodyPr>
          <a:lstStyle/>
          <a:p>
            <a:r>
              <a:rPr lang="en-US" sz="1200" dirty="0" err="1">
                <a:solidFill>
                  <a:prstClr val="black"/>
                </a:solidFill>
              </a:rPr>
              <a:t>Toteutus</a:t>
            </a:r>
            <a:endParaRPr lang="en-US" sz="1200" dirty="0">
              <a:solidFill>
                <a:prstClr val="black"/>
              </a:solidFill>
            </a:endParaRPr>
          </a:p>
        </p:txBody>
      </p:sp>
      <p:sp>
        <p:nvSpPr>
          <p:cNvPr id="135" name="TextBox 134"/>
          <p:cNvSpPr txBox="1"/>
          <p:nvPr/>
        </p:nvSpPr>
        <p:spPr>
          <a:xfrm>
            <a:off x="8445937" y="4238132"/>
            <a:ext cx="650947" cy="276999"/>
          </a:xfrm>
          <a:prstGeom prst="rect">
            <a:avLst/>
          </a:prstGeom>
          <a:noFill/>
        </p:spPr>
        <p:txBody>
          <a:bodyPr wrap="none" rtlCol="0">
            <a:spAutoFit/>
          </a:bodyPr>
          <a:lstStyle/>
          <a:p>
            <a:r>
              <a:rPr lang="en-US" sz="1200" dirty="0" err="1">
                <a:solidFill>
                  <a:prstClr val="black"/>
                </a:solidFill>
              </a:rPr>
              <a:t>Palaute</a:t>
            </a:r>
            <a:endParaRPr lang="en-US" sz="1200" dirty="0">
              <a:solidFill>
                <a:prstClr val="black"/>
              </a:solidFill>
            </a:endParaRPr>
          </a:p>
        </p:txBody>
      </p:sp>
      <p:sp>
        <p:nvSpPr>
          <p:cNvPr id="6" name="Rectangle 5"/>
          <p:cNvSpPr/>
          <p:nvPr/>
        </p:nvSpPr>
        <p:spPr>
          <a:xfrm>
            <a:off x="714344" y="4675578"/>
            <a:ext cx="7826436" cy="24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rPr>
              <a:t>Operatiivinen</a:t>
            </a:r>
            <a:r>
              <a:rPr lang="en-US" sz="1600" dirty="0">
                <a:solidFill>
                  <a:prstClr val="white"/>
                </a:solidFill>
              </a:rPr>
              <a:t> </a:t>
            </a:r>
            <a:r>
              <a:rPr lang="en-US" sz="1600" dirty="0" err="1">
                <a:solidFill>
                  <a:prstClr val="white"/>
                </a:solidFill>
              </a:rPr>
              <a:t>johtaminen</a:t>
            </a:r>
            <a:r>
              <a:rPr lang="en-US" sz="1600" dirty="0">
                <a:solidFill>
                  <a:prstClr val="white"/>
                </a:solidFill>
              </a:rPr>
              <a:t> ja </a:t>
            </a:r>
            <a:r>
              <a:rPr lang="en-US" sz="1600" dirty="0" err="1">
                <a:solidFill>
                  <a:prstClr val="white"/>
                </a:solidFill>
              </a:rPr>
              <a:t>vaatimusten</a:t>
            </a:r>
            <a:r>
              <a:rPr lang="en-US" sz="1600" dirty="0">
                <a:solidFill>
                  <a:prstClr val="white"/>
                </a:solidFill>
              </a:rPr>
              <a:t> </a:t>
            </a:r>
            <a:r>
              <a:rPr lang="en-US" sz="1600" dirty="0" err="1">
                <a:solidFill>
                  <a:prstClr val="white"/>
                </a:solidFill>
              </a:rPr>
              <a:t>kokoaminen</a:t>
            </a:r>
            <a:endParaRPr lang="en-US" sz="1600" dirty="0">
              <a:solidFill>
                <a:prstClr val="white"/>
              </a:solidFill>
            </a:endParaRPr>
          </a:p>
        </p:txBody>
      </p:sp>
      <p:sp>
        <p:nvSpPr>
          <p:cNvPr id="3" name="Rectangle 2"/>
          <p:cNvSpPr/>
          <p:nvPr/>
        </p:nvSpPr>
        <p:spPr>
          <a:xfrm>
            <a:off x="2951908" y="3181552"/>
            <a:ext cx="342930" cy="71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a:solidFill>
                  <a:prstClr val="white"/>
                </a:solidFill>
              </a:rPr>
              <a:t>Toiminta-</a:t>
            </a:r>
          </a:p>
          <a:p>
            <a:pPr algn="ctr"/>
            <a:r>
              <a:rPr lang="en-US" sz="1000" dirty="0">
                <a:solidFill>
                  <a:prstClr val="white"/>
                </a:solidFill>
              </a:rPr>
              <a:t> </a:t>
            </a:r>
            <a:r>
              <a:rPr lang="en-US" sz="1000" dirty="0" err="1">
                <a:solidFill>
                  <a:prstClr val="white"/>
                </a:solidFill>
              </a:rPr>
              <a:t>arkkitehtuuri</a:t>
            </a:r>
            <a:endParaRPr lang="en-US" sz="1000" dirty="0">
              <a:solidFill>
                <a:prstClr val="white"/>
              </a:solidFill>
            </a:endParaRPr>
          </a:p>
        </p:txBody>
      </p:sp>
      <p:sp>
        <p:nvSpPr>
          <p:cNvPr id="81" name="Rectangle 80"/>
          <p:cNvSpPr/>
          <p:nvPr/>
        </p:nvSpPr>
        <p:spPr>
          <a:xfrm>
            <a:off x="3401066" y="3181552"/>
            <a:ext cx="342930" cy="7177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Tieto</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2" name="Rectangle 81"/>
          <p:cNvSpPr/>
          <p:nvPr/>
        </p:nvSpPr>
        <p:spPr>
          <a:xfrm>
            <a:off x="3850224" y="3181552"/>
            <a:ext cx="342930" cy="717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Järjestelmä</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3" name="Rectangle 82"/>
          <p:cNvSpPr/>
          <p:nvPr/>
        </p:nvSpPr>
        <p:spPr>
          <a:xfrm>
            <a:off x="4299382" y="3181552"/>
            <a:ext cx="342930" cy="7177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Teknologia</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 name="Rectangle 7"/>
          <p:cNvSpPr/>
          <p:nvPr/>
        </p:nvSpPr>
        <p:spPr>
          <a:xfrm>
            <a:off x="63062" y="1229323"/>
            <a:ext cx="9033822" cy="499017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2" name="AutoShape 12"/>
          <p:cNvSpPr>
            <a:spLocks noChangeArrowheads="1"/>
          </p:cNvSpPr>
          <p:nvPr/>
        </p:nvSpPr>
        <p:spPr bwMode="auto">
          <a:xfrm>
            <a:off x="441220" y="1402896"/>
            <a:ext cx="2258572" cy="558676"/>
          </a:xfrm>
          <a:prstGeom prst="triangle">
            <a:avLst>
              <a:gd name="adj" fmla="val 50000"/>
            </a:avLst>
          </a:prstGeom>
          <a:solidFill>
            <a:srgbClr val="FFFF99"/>
          </a:solidFill>
          <a:ln w="50800">
            <a:solidFill>
              <a:srgbClr val="FF0000"/>
            </a:solidFill>
            <a:headEnd/>
            <a:tailEnd/>
          </a:ln>
        </p:spPr>
        <p:style>
          <a:lnRef idx="1">
            <a:schemeClr val="accent6"/>
          </a:lnRef>
          <a:fillRef idx="2">
            <a:schemeClr val="accent6"/>
          </a:fillRef>
          <a:effectRef idx="1">
            <a:schemeClr val="accent6"/>
          </a:effectRef>
          <a:fontRef idx="minor">
            <a:schemeClr val="dk1"/>
          </a:fontRef>
        </p:style>
        <p:txBody>
          <a:bodyPr wrap="none" anchor="b"/>
          <a:lstStyle/>
          <a:p>
            <a:pPr algn="ctr">
              <a:defRPr/>
            </a:pPr>
            <a:r>
              <a:rPr lang="en-US" sz="1400" kern="0" dirty="0" err="1">
                <a:solidFill>
                  <a:sysClr val="windowText" lastClr="000000"/>
                </a:solidFill>
                <a:cs typeface="Arial" charset="0"/>
              </a:rPr>
              <a:t>Strategia</a:t>
            </a:r>
            <a:endParaRPr lang="en-GB" sz="1400" kern="0" dirty="0">
              <a:solidFill>
                <a:sysClr val="windowText" lastClr="000000"/>
              </a:solidFill>
              <a:cs typeface="Arial" charset="0"/>
            </a:endParaRPr>
          </a:p>
        </p:txBody>
      </p:sp>
      <p:sp>
        <p:nvSpPr>
          <p:cNvPr id="103"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04" name="Slide Number Placeholder 5"/>
          <p:cNvSpPr>
            <a:spLocks noGrp="1"/>
          </p:cNvSpPr>
          <p:nvPr>
            <p:ph type="sldNum" sz="quarter" idx="11"/>
          </p:nvPr>
        </p:nvSpPr>
        <p:spPr>
          <a:xfrm>
            <a:off x="8408988" y="6372225"/>
            <a:ext cx="482600" cy="212725"/>
          </a:xfrm>
        </p:spPr>
        <p:txBody>
          <a:bodyPr/>
          <a:lstStyle/>
          <a:p>
            <a:r>
              <a:rPr lang="fi-FI" dirty="0"/>
              <a:t>65</a:t>
            </a:r>
          </a:p>
        </p:txBody>
      </p:sp>
    </p:spTree>
    <p:extLst>
      <p:ext uri="{BB962C8B-B14F-4D97-AF65-F5344CB8AC3E}">
        <p14:creationId xmlns:p14="http://schemas.microsoft.com/office/powerpoint/2010/main" val="956966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Strategiakartta</a:t>
            </a:r>
          </a:p>
        </p:txBody>
      </p:sp>
      <p:sp>
        <p:nvSpPr>
          <p:cNvPr id="3" name="Content Placeholder 2"/>
          <p:cNvSpPr>
            <a:spLocks noGrp="1"/>
          </p:cNvSpPr>
          <p:nvPr>
            <p:ph idx="1"/>
          </p:nvPr>
        </p:nvSpPr>
        <p:spPr>
          <a:xfrm>
            <a:off x="596900" y="1114425"/>
            <a:ext cx="7953375" cy="4745038"/>
          </a:xfrm>
        </p:spPr>
        <p:txBody>
          <a:bodyPr/>
          <a:lstStyle/>
          <a:p>
            <a:r>
              <a:rPr lang="fi-FI" sz="2800" dirty="0"/>
              <a:t>Strategiakartta tiivistää strategian toimeenpanon kannalta olennaisimmat näkökulmat yhteen kuvaan.</a:t>
            </a:r>
          </a:p>
          <a:p>
            <a:r>
              <a:rPr lang="fi-FI" sz="2800" dirty="0"/>
              <a:t>Strategiakartta on aina tiivistetty tulkinta ko. organisaation strategiasta. </a:t>
            </a:r>
          </a:p>
          <a:p>
            <a:r>
              <a:rPr lang="fi-FI" sz="2800" dirty="0"/>
              <a:t>Se helpottaa strategian pääasioiden viestinnässä ja fokusoidussa keskustelussa. </a:t>
            </a:r>
          </a:p>
          <a:p>
            <a:r>
              <a:rPr lang="fi-FI" sz="2800" dirty="0"/>
              <a:t>Karttaa voidaan käyttää myös strategian toimeenpanon seurannan ja arvioinnin välineenä.  </a:t>
            </a:r>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61</a:t>
            </a:fld>
            <a:endParaRPr lang="fi-FI"/>
          </a:p>
        </p:txBody>
      </p:sp>
      <p:sp>
        <p:nvSpPr>
          <p:cNvPr id="6" name="TextBox 5"/>
          <p:cNvSpPr txBox="1"/>
          <p:nvPr/>
        </p:nvSpPr>
        <p:spPr>
          <a:xfrm>
            <a:off x="716280" y="5777290"/>
            <a:ext cx="3083665" cy="338554"/>
          </a:xfrm>
          <a:prstGeom prst="rect">
            <a:avLst/>
          </a:prstGeom>
          <a:noFill/>
        </p:spPr>
        <p:txBody>
          <a:bodyPr wrap="none" rtlCol="0">
            <a:spAutoFit/>
          </a:bodyPr>
          <a:lstStyle/>
          <a:p>
            <a:r>
              <a:rPr lang="fi-FI" sz="1600" i="1" dirty="0"/>
              <a:t>Lähde: </a:t>
            </a:r>
            <a:r>
              <a:rPr lang="fi-FI" sz="1600" i="1" dirty="0">
                <a:hlinkClick r:id="rId2"/>
              </a:rPr>
              <a:t>Tulosohjauksen käsikirja</a:t>
            </a:r>
            <a:endParaRPr lang="fi-FI" sz="1600" i="1" dirty="0"/>
          </a:p>
        </p:txBody>
      </p:sp>
    </p:spTree>
    <p:extLst>
      <p:ext uri="{BB962C8B-B14F-4D97-AF65-F5344CB8AC3E}">
        <p14:creationId xmlns:p14="http://schemas.microsoft.com/office/powerpoint/2010/main" val="2166252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60" y="90170"/>
            <a:ext cx="7959725" cy="833127"/>
          </a:xfrm>
        </p:spPr>
        <p:txBody>
          <a:bodyPr/>
          <a:lstStyle/>
          <a:p>
            <a:r>
              <a:rPr lang="fi-FI" sz="3200" dirty="0"/>
              <a:t>Strategian toimeenpanon suunnittelu ja toteutumisen seuranta</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62</a:t>
            </a:fld>
            <a:endParaRPr lang="fi-FI"/>
          </a:p>
        </p:txBody>
      </p:sp>
      <p:pic>
        <p:nvPicPr>
          <p:cNvPr id="5" name="Picture 4"/>
          <p:cNvPicPr>
            <a:picLocks noChangeAspect="1"/>
          </p:cNvPicPr>
          <p:nvPr/>
        </p:nvPicPr>
        <p:blipFill>
          <a:blip r:embed="rId2"/>
          <a:stretch>
            <a:fillRect/>
          </a:stretch>
        </p:blipFill>
        <p:spPr>
          <a:xfrm>
            <a:off x="1126356" y="1105853"/>
            <a:ext cx="6760344" cy="5086992"/>
          </a:xfrm>
          <a:prstGeom prst="rect">
            <a:avLst/>
          </a:prstGeom>
        </p:spPr>
      </p:pic>
      <p:sp>
        <p:nvSpPr>
          <p:cNvPr id="6" name="TextBox 5"/>
          <p:cNvSpPr txBox="1"/>
          <p:nvPr/>
        </p:nvSpPr>
        <p:spPr>
          <a:xfrm>
            <a:off x="716280" y="5777290"/>
            <a:ext cx="3083665" cy="338554"/>
          </a:xfrm>
          <a:prstGeom prst="rect">
            <a:avLst/>
          </a:prstGeom>
          <a:noFill/>
        </p:spPr>
        <p:txBody>
          <a:bodyPr wrap="none" rtlCol="0">
            <a:spAutoFit/>
          </a:bodyPr>
          <a:lstStyle/>
          <a:p>
            <a:r>
              <a:rPr lang="fi-FI" sz="1600" i="1" dirty="0"/>
              <a:t>Lähde: </a:t>
            </a:r>
            <a:r>
              <a:rPr lang="fi-FI" sz="1600" i="1" dirty="0">
                <a:hlinkClick r:id="rId3"/>
              </a:rPr>
              <a:t>Tulosohjauksen käsikirja</a:t>
            </a:r>
            <a:endParaRPr lang="fi-FI" sz="1600" i="1" dirty="0"/>
          </a:p>
        </p:txBody>
      </p:sp>
    </p:spTree>
    <p:extLst>
      <p:ext uri="{BB962C8B-B14F-4D97-AF65-F5344CB8AC3E}">
        <p14:creationId xmlns:p14="http://schemas.microsoft.com/office/powerpoint/2010/main" val="756890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txBox="1">
            <a:spLocks/>
          </p:cNvSpPr>
          <p:nvPr/>
        </p:nvSpPr>
        <p:spPr>
          <a:xfrm>
            <a:off x="79262" y="730673"/>
            <a:ext cx="8920805" cy="643466"/>
          </a:xfrm>
          <a:prstGeom prst="rect">
            <a:avLst/>
          </a:prstGeom>
        </p:spPr>
        <p:txBody>
          <a:bodyPr vert="horz" lIns="91440" tIns="45720" rIns="91440" bIns="45720" rtlCol="0" anchor="ctr"/>
          <a:lstStyle>
            <a:defPPr>
              <a:defRPr lang="fi-FI"/>
            </a:defPPr>
            <a:lvl1pPr marL="0" algn="r" defTabSz="914400" rtl="0" eaLnBrk="1" latinLnBrk="0" hangingPunct="1">
              <a:defRPr sz="5000" kern="1200">
                <a:solidFill>
                  <a:schemeClr val="accent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3200" dirty="0">
                <a:solidFill>
                  <a:srgbClr val="304E88"/>
                </a:solidFill>
                <a:latin typeface="+mj-lt"/>
                <a:ea typeface="+mj-ea"/>
                <a:cs typeface="+mj-cs"/>
              </a:rPr>
              <a:t>Strategiakartan elementit </a:t>
            </a:r>
            <a:r>
              <a:rPr lang="fi-FI" sz="3200" dirty="0" err="1">
                <a:solidFill>
                  <a:srgbClr val="304E88"/>
                </a:solidFill>
                <a:latin typeface="+mj-lt"/>
                <a:ea typeface="+mj-ea"/>
                <a:cs typeface="+mj-cs"/>
              </a:rPr>
              <a:t>ArchiMate</a:t>
            </a:r>
            <a:r>
              <a:rPr lang="fi-FI" sz="3200" dirty="0">
                <a:solidFill>
                  <a:srgbClr val="304E88"/>
                </a:solidFill>
                <a:latin typeface="+mj-lt"/>
                <a:ea typeface="+mj-ea"/>
                <a:cs typeface="+mj-cs"/>
              </a:rPr>
              <a:t>-notaatiolla esitettynä</a:t>
            </a:r>
          </a:p>
        </p:txBody>
      </p:sp>
      <p:sp>
        <p:nvSpPr>
          <p:cNvPr id="10"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2" name="Slide Number Placeholder 5"/>
          <p:cNvSpPr>
            <a:spLocks noGrp="1"/>
          </p:cNvSpPr>
          <p:nvPr>
            <p:ph type="sldNum" sz="quarter" idx="11"/>
          </p:nvPr>
        </p:nvSpPr>
        <p:spPr>
          <a:xfrm>
            <a:off x="8408988" y="6372225"/>
            <a:ext cx="482600" cy="212725"/>
          </a:xfrm>
        </p:spPr>
        <p:txBody>
          <a:bodyPr/>
          <a:lstStyle/>
          <a:p>
            <a:r>
              <a:rPr lang="fi-FI" dirty="0"/>
              <a:t>68</a:t>
            </a:r>
          </a:p>
          <a:p>
            <a:endParaRPr lang="fi-FI" dirty="0"/>
          </a:p>
        </p:txBody>
      </p:sp>
      <p:pic>
        <p:nvPicPr>
          <p:cNvPr id="2" name="Picture 1"/>
          <p:cNvPicPr>
            <a:picLocks noChangeAspect="1"/>
          </p:cNvPicPr>
          <p:nvPr/>
        </p:nvPicPr>
        <p:blipFill>
          <a:blip r:embed="rId2"/>
          <a:stretch>
            <a:fillRect/>
          </a:stretch>
        </p:blipFill>
        <p:spPr>
          <a:xfrm>
            <a:off x="223837" y="2376487"/>
            <a:ext cx="8696325" cy="2105025"/>
          </a:xfrm>
          <a:prstGeom prst="rect">
            <a:avLst/>
          </a:prstGeom>
        </p:spPr>
      </p:pic>
    </p:spTree>
    <p:extLst>
      <p:ext uri="{BB962C8B-B14F-4D97-AF65-F5344CB8AC3E}">
        <p14:creationId xmlns:p14="http://schemas.microsoft.com/office/powerpoint/2010/main" val="928669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655802"/>
          </a:xfrm>
        </p:spPr>
        <p:txBody>
          <a:bodyPr/>
          <a:lstStyle/>
          <a:p>
            <a:r>
              <a:rPr lang="fi-FI" sz="3600" kern="1200" dirty="0"/>
              <a:t>Esimerkki: Maistraatin strategia</a:t>
            </a:r>
          </a:p>
        </p:txBody>
      </p:sp>
      <p:sp>
        <p:nvSpPr>
          <p:cNvPr id="3" name="Content Placeholder 2"/>
          <p:cNvSpPr>
            <a:spLocks noGrp="1"/>
          </p:cNvSpPr>
          <p:nvPr>
            <p:ph idx="1"/>
          </p:nvPr>
        </p:nvSpPr>
        <p:spPr>
          <a:xfrm>
            <a:off x="502760" y="1021407"/>
            <a:ext cx="7620001" cy="4810981"/>
          </a:xfrm>
        </p:spPr>
        <p:txBody>
          <a:bodyPr/>
          <a:lstStyle/>
          <a:p>
            <a:pPr marL="514350" indent="-514350">
              <a:buFont typeface="+mj-lt"/>
              <a:buAutoNum type="arabicPeriod"/>
            </a:pPr>
            <a:r>
              <a:rPr lang="fi-FI" sz="2800" dirty="0"/>
              <a:t>Analysoidaan Maistraattien kehittämiseen vaikuttavat strategia-asiakirjat</a:t>
            </a:r>
          </a:p>
          <a:p>
            <a:pPr lvl="1"/>
            <a:r>
              <a:rPr lang="fi-FI" sz="2400" dirty="0"/>
              <a:t>Maistraattien strategia-asiakirja 2016-2019</a:t>
            </a:r>
          </a:p>
          <a:p>
            <a:pPr lvl="1"/>
            <a:r>
              <a:rPr lang="fi-FI" sz="2400" dirty="0"/>
              <a:t>Maistraattien strategian toimeenpanosuunnitelma kaudelle 2016–2019</a:t>
            </a:r>
          </a:p>
          <a:p>
            <a:pPr lvl="1"/>
            <a:r>
              <a:rPr lang="fi-FI" sz="2400" dirty="0"/>
              <a:t>Tulossopimus vuodelle 2016 kaudella 2016 - 2019 (rakenne)</a:t>
            </a:r>
          </a:p>
          <a:p>
            <a:pPr marL="514350" indent="-514350">
              <a:buFont typeface="+mj-lt"/>
              <a:buAutoNum type="arabicPeriod"/>
            </a:pPr>
            <a:r>
              <a:rPr lang="fi-FI" sz="2800" dirty="0"/>
              <a:t>Jäsennetään ajurit, päämäärät, tavoitteet,  toimenpiteet ja tulokset</a:t>
            </a:r>
          </a:p>
          <a:p>
            <a:pPr marL="514350" indent="-514350">
              <a:buFont typeface="+mj-lt"/>
              <a:buAutoNum type="arabicPeriod"/>
            </a:pPr>
            <a:r>
              <a:rPr lang="fi-FI" sz="2800" dirty="0"/>
              <a:t>Määritetään mitä kyvykkyyksiä tulee kehittää tulosten saavuttamiseksi</a:t>
            </a:r>
          </a:p>
        </p:txBody>
      </p:sp>
      <p:sp>
        <p:nvSpPr>
          <p:cNvPr id="9"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0" name="Slide Number Placeholder 5"/>
          <p:cNvSpPr>
            <a:spLocks noGrp="1"/>
          </p:cNvSpPr>
          <p:nvPr>
            <p:ph type="sldNum" sz="quarter" idx="11"/>
          </p:nvPr>
        </p:nvSpPr>
        <p:spPr>
          <a:xfrm>
            <a:off x="8408988" y="6372225"/>
            <a:ext cx="482600" cy="212725"/>
          </a:xfrm>
        </p:spPr>
        <p:txBody>
          <a:bodyPr/>
          <a:lstStyle/>
          <a:p>
            <a:r>
              <a:rPr lang="fi-FI" dirty="0"/>
              <a:t>72</a:t>
            </a:r>
          </a:p>
        </p:txBody>
      </p:sp>
      <p:graphicFrame>
        <p:nvGraphicFramePr>
          <p:cNvPr id="12" name="Object 11"/>
          <p:cNvGraphicFramePr>
            <a:graphicFrameLocks noChangeAspect="1"/>
          </p:cNvGraphicFramePr>
          <p:nvPr>
            <p:extLst>
              <p:ext uri="{D42A27DB-BD31-4B8C-83A1-F6EECF244321}">
                <p14:modId xmlns:p14="http://schemas.microsoft.com/office/powerpoint/2010/main" val="4033778714"/>
              </p:ext>
            </p:extLst>
          </p:nvPr>
        </p:nvGraphicFramePr>
        <p:xfrm>
          <a:off x="8128888" y="1763156"/>
          <a:ext cx="749904" cy="632732"/>
        </p:xfrm>
        <a:graphic>
          <a:graphicData uri="http://schemas.openxmlformats.org/presentationml/2006/ole">
            <mc:AlternateContent xmlns:mc="http://schemas.openxmlformats.org/markup-compatibility/2006">
              <mc:Choice xmlns:v="urn:schemas-microsoft-com:vml" Requires="v">
                <p:oleObj spid="_x0000_s5118"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8128888" y="1763156"/>
                        <a:ext cx="749904" cy="63273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73987016"/>
              </p:ext>
            </p:extLst>
          </p:nvPr>
        </p:nvGraphicFramePr>
        <p:xfrm>
          <a:off x="8172847" y="2635559"/>
          <a:ext cx="749905" cy="632732"/>
        </p:xfrm>
        <a:graphic>
          <a:graphicData uri="http://schemas.openxmlformats.org/presentationml/2006/ole">
            <mc:AlternateContent xmlns:mc="http://schemas.openxmlformats.org/markup-compatibility/2006">
              <mc:Choice xmlns:v="urn:schemas-microsoft-com:vml" Requires="v">
                <p:oleObj spid="_x0000_s5119"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8172847" y="2635559"/>
                        <a:ext cx="749905" cy="63273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9385898"/>
              </p:ext>
            </p:extLst>
          </p:nvPr>
        </p:nvGraphicFramePr>
        <p:xfrm>
          <a:off x="8172846" y="3393928"/>
          <a:ext cx="749905" cy="632732"/>
        </p:xfrm>
        <a:graphic>
          <a:graphicData uri="http://schemas.openxmlformats.org/presentationml/2006/ole">
            <mc:AlternateContent xmlns:mc="http://schemas.openxmlformats.org/markup-compatibility/2006">
              <mc:Choice xmlns:v="urn:schemas-microsoft-com:vml" Requires="v">
                <p:oleObj spid="_x0000_s5120" name="Document" showAsIcon="1" r:id="rId7" imgW="914400" imgH="771480" progId="Word.Document.12">
                  <p:embed/>
                </p:oleObj>
              </mc:Choice>
              <mc:Fallback>
                <p:oleObj name="Document" showAsIcon="1" r:id="rId7" imgW="914400" imgH="771480" progId="Word.Document.12">
                  <p:embed/>
                  <p:pic>
                    <p:nvPicPr>
                      <p:cNvPr id="0" name=""/>
                      <p:cNvPicPr/>
                      <p:nvPr/>
                    </p:nvPicPr>
                    <p:blipFill>
                      <a:blip r:embed="rId8"/>
                      <a:stretch>
                        <a:fillRect/>
                      </a:stretch>
                    </p:blipFill>
                    <p:spPr>
                      <a:xfrm>
                        <a:off x="8172846" y="3393928"/>
                        <a:ext cx="749905" cy="632732"/>
                      </a:xfrm>
                      <a:prstGeom prst="rect">
                        <a:avLst/>
                      </a:prstGeom>
                    </p:spPr>
                  </p:pic>
                </p:oleObj>
              </mc:Fallback>
            </mc:AlternateContent>
          </a:graphicData>
        </a:graphic>
      </p:graphicFrame>
    </p:spTree>
    <p:extLst>
      <p:ext uri="{BB962C8B-B14F-4D97-AF65-F5344CB8AC3E}">
        <p14:creationId xmlns:p14="http://schemas.microsoft.com/office/powerpoint/2010/main" val="2085776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7" y="65069"/>
            <a:ext cx="7959725" cy="410891"/>
          </a:xfrm>
        </p:spPr>
        <p:txBody>
          <a:bodyPr/>
          <a:lstStyle/>
          <a:p>
            <a:r>
              <a:rPr lang="fi-FI" sz="3200" dirty="0"/>
              <a:t>Strategiakartta – Case maistraatti</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65</a:t>
            </a:fld>
            <a:endParaRPr lang="fi-FI"/>
          </a:p>
        </p:txBody>
      </p:sp>
      <p:pic>
        <p:nvPicPr>
          <p:cNvPr id="5" name="Picture 4"/>
          <p:cNvPicPr>
            <a:picLocks noChangeAspect="1"/>
          </p:cNvPicPr>
          <p:nvPr/>
        </p:nvPicPr>
        <p:blipFill>
          <a:blip r:embed="rId2"/>
          <a:stretch>
            <a:fillRect/>
          </a:stretch>
        </p:blipFill>
        <p:spPr>
          <a:xfrm>
            <a:off x="0" y="553544"/>
            <a:ext cx="9144000" cy="5744273"/>
          </a:xfrm>
          <a:prstGeom prst="rect">
            <a:avLst/>
          </a:prstGeom>
        </p:spPr>
      </p:pic>
    </p:spTree>
    <p:extLst>
      <p:ext uri="{BB962C8B-B14F-4D97-AF65-F5344CB8AC3E}">
        <p14:creationId xmlns:p14="http://schemas.microsoft.com/office/powerpoint/2010/main" val="2264423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827584" y="692696"/>
            <a:ext cx="7776864" cy="5663152"/>
          </a:xfrm>
          <a:prstGeom prst="rect">
            <a:avLst/>
          </a:prstGeom>
        </p:spPr>
      </p:pic>
      <p:sp>
        <p:nvSpPr>
          <p:cNvPr id="2" name="Title 1"/>
          <p:cNvSpPr>
            <a:spLocks noGrp="1"/>
          </p:cNvSpPr>
          <p:nvPr>
            <p:ph type="title"/>
          </p:nvPr>
        </p:nvSpPr>
        <p:spPr>
          <a:xfrm>
            <a:off x="480848" y="144708"/>
            <a:ext cx="7959725" cy="466616"/>
          </a:xfrm>
        </p:spPr>
        <p:txBody>
          <a:bodyPr/>
          <a:lstStyle/>
          <a:p>
            <a:r>
              <a:rPr lang="fi-FI" dirty="0"/>
              <a:t>Strategioiden jäsennys - Ajurit</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66</a:t>
            </a:fld>
            <a:endParaRPr lang="fi-FI"/>
          </a:p>
        </p:txBody>
      </p:sp>
      <p:sp>
        <p:nvSpPr>
          <p:cNvPr id="9" name="Rectangle 8"/>
          <p:cNvSpPr/>
          <p:nvPr/>
        </p:nvSpPr>
        <p:spPr>
          <a:xfrm>
            <a:off x="2777279" y="4409867"/>
            <a:ext cx="373270" cy="14565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xtBox 12"/>
          <p:cNvSpPr txBox="1"/>
          <p:nvPr/>
        </p:nvSpPr>
        <p:spPr>
          <a:xfrm>
            <a:off x="251830" y="922912"/>
            <a:ext cx="772510" cy="369332"/>
          </a:xfrm>
          <a:prstGeom prst="rect">
            <a:avLst/>
          </a:prstGeom>
          <a:noFill/>
        </p:spPr>
        <p:txBody>
          <a:bodyPr wrap="square" rtlCol="0">
            <a:spAutoFit/>
          </a:bodyPr>
          <a:lstStyle/>
          <a:p>
            <a:r>
              <a:rPr lang="fi-FI" sz="1800" dirty="0"/>
              <a:t>Ajurit</a:t>
            </a:r>
          </a:p>
        </p:txBody>
      </p:sp>
      <p:pic>
        <p:nvPicPr>
          <p:cNvPr id="6" name="Picture 5"/>
          <p:cNvPicPr>
            <a:picLocks noChangeAspect="1"/>
          </p:cNvPicPr>
          <p:nvPr/>
        </p:nvPicPr>
        <p:blipFill>
          <a:blip r:embed="rId3"/>
          <a:stretch>
            <a:fillRect/>
          </a:stretch>
        </p:blipFill>
        <p:spPr>
          <a:xfrm>
            <a:off x="1769587" y="2022237"/>
            <a:ext cx="2460588" cy="3020756"/>
          </a:xfrm>
          <a:prstGeom prst="rect">
            <a:avLst/>
          </a:prstGeom>
          <a:ln w="38100">
            <a:solidFill>
              <a:srgbClr val="FF0000"/>
            </a:solidFill>
          </a:ln>
        </p:spPr>
      </p:pic>
      <p:pic>
        <p:nvPicPr>
          <p:cNvPr id="7" name="Picture 6"/>
          <p:cNvPicPr>
            <a:picLocks noChangeAspect="1"/>
          </p:cNvPicPr>
          <p:nvPr/>
        </p:nvPicPr>
        <p:blipFill>
          <a:blip r:embed="rId4"/>
          <a:stretch>
            <a:fillRect/>
          </a:stretch>
        </p:blipFill>
        <p:spPr>
          <a:xfrm>
            <a:off x="377208" y="1334898"/>
            <a:ext cx="1294265" cy="683372"/>
          </a:xfrm>
          <a:prstGeom prst="rect">
            <a:avLst/>
          </a:prstGeom>
          <a:ln w="38100">
            <a:solidFill>
              <a:srgbClr val="FF0000"/>
            </a:solidFill>
          </a:ln>
        </p:spPr>
      </p:pic>
      <p:sp>
        <p:nvSpPr>
          <p:cNvPr id="8" name="Rounded Rectangle 7"/>
          <p:cNvSpPr/>
          <p:nvPr/>
        </p:nvSpPr>
        <p:spPr>
          <a:xfrm>
            <a:off x="2314640" y="2931038"/>
            <a:ext cx="479527" cy="2746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18"/>
          <p:cNvSpPr/>
          <p:nvPr/>
        </p:nvSpPr>
        <p:spPr>
          <a:xfrm>
            <a:off x="2917681" y="5517589"/>
            <a:ext cx="3325416" cy="584775"/>
          </a:xfrm>
          <a:prstGeom prst="rect">
            <a:avLst/>
          </a:prstGeom>
          <a:solidFill>
            <a:schemeClr val="bg1"/>
          </a:solidFill>
          <a:ln>
            <a:solidFill>
              <a:schemeClr val="tx1"/>
            </a:solidFill>
          </a:ln>
        </p:spPr>
        <p:txBody>
          <a:bodyPr wrap="square">
            <a:spAutoFit/>
          </a:bodyPr>
          <a:lstStyle/>
          <a:p>
            <a:pPr algn="ctr"/>
            <a:r>
              <a:rPr lang="fi-FI" sz="1400" dirty="0"/>
              <a:t>Lähde: Maistraatti strategia 2016 </a:t>
            </a:r>
            <a:r>
              <a:rPr lang="fi-FI" sz="900" dirty="0">
                <a:hlinkClick r:id="rId5"/>
              </a:rPr>
              <a:t>http://maistraatti.fi/strategia_2016-2019/#/article/6/page/1-1</a:t>
            </a:r>
            <a:endParaRPr lang="fi-FI" sz="900" dirty="0"/>
          </a:p>
          <a:p>
            <a:pPr algn="ctr"/>
            <a:r>
              <a:rPr lang="fi-FI" sz="900" dirty="0"/>
              <a:t>Vastaavat tiedot: Maistraattien strategia 2016-2019.pdf luku 3</a:t>
            </a:r>
          </a:p>
        </p:txBody>
      </p:sp>
      <p:cxnSp>
        <p:nvCxnSpPr>
          <p:cNvPr id="21" name="Straight Arrow Connector 20"/>
          <p:cNvCxnSpPr/>
          <p:nvPr/>
        </p:nvCxnSpPr>
        <p:spPr>
          <a:xfrm flipH="1" flipV="1">
            <a:off x="1671473" y="1436895"/>
            <a:ext cx="2656816" cy="4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671472" y="1996088"/>
            <a:ext cx="643168" cy="10146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6"/>
          <a:stretch>
            <a:fillRect/>
          </a:stretch>
        </p:blipFill>
        <p:spPr>
          <a:xfrm>
            <a:off x="4328289" y="1373516"/>
            <a:ext cx="4637094" cy="3664355"/>
          </a:xfrm>
          <a:prstGeom prst="rect">
            <a:avLst/>
          </a:prstGeom>
          <a:ln w="38100">
            <a:solidFill>
              <a:srgbClr val="FF0000"/>
            </a:solidFill>
          </a:ln>
        </p:spPr>
      </p:pic>
    </p:spTree>
    <p:extLst>
      <p:ext uri="{BB962C8B-B14F-4D97-AF65-F5344CB8AC3E}">
        <p14:creationId xmlns:p14="http://schemas.microsoft.com/office/powerpoint/2010/main" val="902872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27584" y="692696"/>
            <a:ext cx="7776864" cy="5663152"/>
          </a:xfrm>
          <a:prstGeom prst="rect">
            <a:avLst/>
          </a:prstGeom>
        </p:spPr>
      </p:pic>
      <p:sp>
        <p:nvSpPr>
          <p:cNvPr id="2" name="Title 1"/>
          <p:cNvSpPr>
            <a:spLocks noGrp="1"/>
          </p:cNvSpPr>
          <p:nvPr>
            <p:ph type="title"/>
          </p:nvPr>
        </p:nvSpPr>
        <p:spPr>
          <a:xfrm>
            <a:off x="596900" y="145921"/>
            <a:ext cx="7959725" cy="474497"/>
          </a:xfrm>
        </p:spPr>
        <p:txBody>
          <a:bodyPr/>
          <a:lstStyle/>
          <a:p>
            <a:r>
              <a:rPr lang="fi-FI" dirty="0"/>
              <a:t>Strategioiden jäsennys - Päämäärät</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67</a:t>
            </a:fld>
            <a:endParaRPr lang="fi-FI"/>
          </a:p>
        </p:txBody>
      </p:sp>
      <p:sp>
        <p:nvSpPr>
          <p:cNvPr id="13" name="TextBox 12"/>
          <p:cNvSpPr txBox="1"/>
          <p:nvPr/>
        </p:nvSpPr>
        <p:spPr>
          <a:xfrm>
            <a:off x="2108488" y="831584"/>
            <a:ext cx="1342368" cy="646331"/>
          </a:xfrm>
          <a:prstGeom prst="rect">
            <a:avLst/>
          </a:prstGeom>
          <a:solidFill>
            <a:schemeClr val="bg1"/>
          </a:solidFill>
        </p:spPr>
        <p:txBody>
          <a:bodyPr wrap="square" rtlCol="0">
            <a:spAutoFit/>
          </a:bodyPr>
          <a:lstStyle/>
          <a:p>
            <a:r>
              <a:rPr lang="fi-FI" sz="1800" dirty="0"/>
              <a:t>Strategiset tavoitteet</a:t>
            </a:r>
          </a:p>
        </p:txBody>
      </p:sp>
      <p:pic>
        <p:nvPicPr>
          <p:cNvPr id="5" name="Picture 4"/>
          <p:cNvPicPr>
            <a:picLocks noChangeAspect="1"/>
          </p:cNvPicPr>
          <p:nvPr/>
        </p:nvPicPr>
        <p:blipFill>
          <a:blip r:embed="rId3"/>
          <a:stretch>
            <a:fillRect/>
          </a:stretch>
        </p:blipFill>
        <p:spPr>
          <a:xfrm>
            <a:off x="1917660" y="1446695"/>
            <a:ext cx="1724025" cy="1114425"/>
          </a:xfrm>
          <a:prstGeom prst="rect">
            <a:avLst/>
          </a:prstGeom>
          <a:ln w="38100">
            <a:solidFill>
              <a:srgbClr val="FF0000"/>
            </a:solidFill>
          </a:ln>
        </p:spPr>
      </p:pic>
      <p:pic>
        <p:nvPicPr>
          <p:cNvPr id="6" name="Picture 5"/>
          <p:cNvPicPr>
            <a:picLocks noChangeAspect="1"/>
          </p:cNvPicPr>
          <p:nvPr/>
        </p:nvPicPr>
        <p:blipFill>
          <a:blip r:embed="rId4"/>
          <a:stretch>
            <a:fillRect/>
          </a:stretch>
        </p:blipFill>
        <p:spPr>
          <a:xfrm>
            <a:off x="2388973" y="2709177"/>
            <a:ext cx="4930071" cy="3354726"/>
          </a:xfrm>
          <a:prstGeom prst="rect">
            <a:avLst/>
          </a:prstGeom>
          <a:ln w="38100">
            <a:solidFill>
              <a:srgbClr val="FF0000"/>
            </a:solidFill>
          </a:ln>
        </p:spPr>
      </p:pic>
      <p:sp>
        <p:nvSpPr>
          <p:cNvPr id="16" name="Rounded Rectangle 15"/>
          <p:cNvSpPr/>
          <p:nvPr/>
        </p:nvSpPr>
        <p:spPr>
          <a:xfrm>
            <a:off x="2894752" y="3826166"/>
            <a:ext cx="3263365" cy="2750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7" name="Straight Arrow Connector 16"/>
          <p:cNvCxnSpPr>
            <a:endCxn id="5" idx="2"/>
          </p:cNvCxnSpPr>
          <p:nvPr/>
        </p:nvCxnSpPr>
        <p:spPr>
          <a:xfrm flipH="1" flipV="1">
            <a:off x="2779673" y="2561120"/>
            <a:ext cx="284803" cy="12650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79592" y="2717831"/>
            <a:ext cx="3339452" cy="276999"/>
          </a:xfrm>
          <a:prstGeom prst="rect">
            <a:avLst/>
          </a:prstGeom>
          <a:solidFill>
            <a:schemeClr val="bg1"/>
          </a:solidFill>
          <a:ln>
            <a:solidFill>
              <a:schemeClr val="tx1"/>
            </a:solidFill>
          </a:ln>
        </p:spPr>
        <p:txBody>
          <a:bodyPr wrap="square">
            <a:spAutoFit/>
          </a:bodyPr>
          <a:lstStyle/>
          <a:p>
            <a:pPr algn="ctr"/>
            <a:r>
              <a:rPr lang="fi-FI" sz="1200" dirty="0"/>
              <a:t>Lähde: </a:t>
            </a:r>
            <a:r>
              <a:rPr lang="fi-FI" sz="1050" dirty="0"/>
              <a:t>Maistraattien strategia 2016-2019.pdf luku 4</a:t>
            </a:r>
          </a:p>
        </p:txBody>
      </p:sp>
    </p:spTree>
    <p:extLst>
      <p:ext uri="{BB962C8B-B14F-4D97-AF65-F5344CB8AC3E}">
        <p14:creationId xmlns:p14="http://schemas.microsoft.com/office/powerpoint/2010/main" val="3314945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27584" y="692696"/>
            <a:ext cx="7776864" cy="5663152"/>
          </a:xfrm>
          <a:prstGeom prst="rect">
            <a:avLst/>
          </a:prstGeom>
        </p:spPr>
      </p:pic>
      <p:sp>
        <p:nvSpPr>
          <p:cNvPr id="2" name="Title 1"/>
          <p:cNvSpPr>
            <a:spLocks noGrp="1"/>
          </p:cNvSpPr>
          <p:nvPr>
            <p:ph type="title"/>
          </p:nvPr>
        </p:nvSpPr>
        <p:spPr>
          <a:xfrm>
            <a:off x="271256" y="133913"/>
            <a:ext cx="8620332" cy="525276"/>
          </a:xfrm>
        </p:spPr>
        <p:txBody>
          <a:bodyPr/>
          <a:lstStyle/>
          <a:p>
            <a:r>
              <a:rPr lang="fi-FI" sz="3600" dirty="0"/>
              <a:t>Strategioiden jäsennys – Tarkennetut päämäärät</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68</a:t>
            </a:fld>
            <a:endParaRPr lang="fi-FI"/>
          </a:p>
        </p:txBody>
      </p:sp>
      <p:sp>
        <p:nvSpPr>
          <p:cNvPr id="15" name="TextBox 14"/>
          <p:cNvSpPr txBox="1"/>
          <p:nvPr/>
        </p:nvSpPr>
        <p:spPr>
          <a:xfrm>
            <a:off x="3043100" y="800505"/>
            <a:ext cx="1342368" cy="369332"/>
          </a:xfrm>
          <a:prstGeom prst="rect">
            <a:avLst/>
          </a:prstGeom>
          <a:solidFill>
            <a:schemeClr val="bg1"/>
          </a:solidFill>
        </p:spPr>
        <p:txBody>
          <a:bodyPr wrap="square" rtlCol="0">
            <a:spAutoFit/>
          </a:bodyPr>
          <a:lstStyle/>
          <a:p>
            <a:r>
              <a:rPr lang="fi-FI" sz="1800" dirty="0"/>
              <a:t>Tavoitteet</a:t>
            </a:r>
          </a:p>
        </p:txBody>
      </p:sp>
      <p:pic>
        <p:nvPicPr>
          <p:cNvPr id="6" name="Picture 5"/>
          <p:cNvPicPr>
            <a:picLocks noChangeAspect="1"/>
          </p:cNvPicPr>
          <p:nvPr/>
        </p:nvPicPr>
        <p:blipFill>
          <a:blip r:embed="rId3"/>
          <a:stretch>
            <a:fillRect/>
          </a:stretch>
        </p:blipFill>
        <p:spPr>
          <a:xfrm>
            <a:off x="2960073" y="1169837"/>
            <a:ext cx="1562100" cy="1114425"/>
          </a:xfrm>
          <a:prstGeom prst="rect">
            <a:avLst/>
          </a:prstGeom>
          <a:ln w="38100">
            <a:solidFill>
              <a:srgbClr val="FF0000"/>
            </a:solidFill>
          </a:ln>
        </p:spPr>
      </p:pic>
      <p:sp>
        <p:nvSpPr>
          <p:cNvPr id="19" name="Rectangle 18"/>
          <p:cNvSpPr/>
          <p:nvPr/>
        </p:nvSpPr>
        <p:spPr>
          <a:xfrm>
            <a:off x="3241832" y="5473311"/>
            <a:ext cx="4643842" cy="307777"/>
          </a:xfrm>
          <a:prstGeom prst="rect">
            <a:avLst/>
          </a:prstGeom>
        </p:spPr>
        <p:txBody>
          <a:bodyPr wrap="square">
            <a:spAutoFit/>
          </a:bodyPr>
          <a:lstStyle/>
          <a:p>
            <a:pPr algn="ctr"/>
            <a:r>
              <a:rPr lang="fi-FI" sz="1400" dirty="0"/>
              <a:t>Lähde: Toimeenpanosuunnitelma</a:t>
            </a:r>
          </a:p>
        </p:txBody>
      </p:sp>
      <p:pic>
        <p:nvPicPr>
          <p:cNvPr id="7" name="Picture 6"/>
          <p:cNvPicPr>
            <a:picLocks noChangeAspect="1"/>
          </p:cNvPicPr>
          <p:nvPr/>
        </p:nvPicPr>
        <p:blipFill>
          <a:blip r:embed="rId4"/>
          <a:stretch>
            <a:fillRect/>
          </a:stretch>
        </p:blipFill>
        <p:spPr>
          <a:xfrm>
            <a:off x="2013416" y="2464824"/>
            <a:ext cx="5978890" cy="3559132"/>
          </a:xfrm>
          <a:prstGeom prst="rect">
            <a:avLst/>
          </a:prstGeom>
          <a:ln w="38100">
            <a:solidFill>
              <a:srgbClr val="FF0000"/>
            </a:solidFill>
          </a:ln>
        </p:spPr>
      </p:pic>
      <p:cxnSp>
        <p:nvCxnSpPr>
          <p:cNvPr id="14" name="Straight Arrow Connector 13"/>
          <p:cNvCxnSpPr/>
          <p:nvPr/>
        </p:nvCxnSpPr>
        <p:spPr>
          <a:xfrm flipH="1" flipV="1">
            <a:off x="3531766" y="2284264"/>
            <a:ext cx="2266" cy="8492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282943" y="3133483"/>
            <a:ext cx="1923372" cy="5076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p:cNvSpPr/>
          <p:nvPr/>
        </p:nvSpPr>
        <p:spPr>
          <a:xfrm>
            <a:off x="4522173" y="2491376"/>
            <a:ext cx="3451588" cy="307777"/>
          </a:xfrm>
          <a:prstGeom prst="rect">
            <a:avLst/>
          </a:prstGeom>
          <a:solidFill>
            <a:schemeClr val="bg1"/>
          </a:solidFill>
          <a:ln>
            <a:solidFill>
              <a:schemeClr val="tx1"/>
            </a:solidFill>
          </a:ln>
        </p:spPr>
        <p:txBody>
          <a:bodyPr wrap="square">
            <a:spAutoFit/>
          </a:bodyPr>
          <a:lstStyle/>
          <a:p>
            <a:pPr algn="ctr"/>
            <a:r>
              <a:rPr lang="fi-FI" sz="1400" dirty="0"/>
              <a:t>Lähde: </a:t>
            </a:r>
            <a:r>
              <a:rPr lang="fi-FI" sz="1050" dirty="0"/>
              <a:t>Maistraattien strategia 2016-2019.pdf luku 5</a:t>
            </a:r>
          </a:p>
        </p:txBody>
      </p:sp>
    </p:spTree>
    <p:extLst>
      <p:ext uri="{BB962C8B-B14F-4D97-AF65-F5344CB8AC3E}">
        <p14:creationId xmlns:p14="http://schemas.microsoft.com/office/powerpoint/2010/main" val="3937914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27584" y="692696"/>
            <a:ext cx="7776864" cy="5663152"/>
          </a:xfrm>
          <a:prstGeom prst="rect">
            <a:avLst/>
          </a:prstGeom>
        </p:spPr>
      </p:pic>
      <p:sp>
        <p:nvSpPr>
          <p:cNvPr id="2" name="Title 1"/>
          <p:cNvSpPr>
            <a:spLocks noGrp="1"/>
          </p:cNvSpPr>
          <p:nvPr>
            <p:ph type="title"/>
          </p:nvPr>
        </p:nvSpPr>
        <p:spPr>
          <a:xfrm>
            <a:off x="169431" y="282410"/>
            <a:ext cx="6391872" cy="510664"/>
          </a:xfrm>
        </p:spPr>
        <p:txBody>
          <a:bodyPr/>
          <a:lstStyle/>
          <a:p>
            <a:r>
              <a:rPr lang="fi-FI" sz="2800" dirty="0"/>
              <a:t>Strategioiden jäsennys – Tavoitteet</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69</a:t>
            </a:fld>
            <a:endParaRPr lang="fi-FI"/>
          </a:p>
        </p:txBody>
      </p:sp>
      <p:pic>
        <p:nvPicPr>
          <p:cNvPr id="6" name="Picture 5"/>
          <p:cNvPicPr>
            <a:picLocks noChangeAspect="1"/>
          </p:cNvPicPr>
          <p:nvPr/>
        </p:nvPicPr>
        <p:blipFill>
          <a:blip r:embed="rId3"/>
          <a:stretch>
            <a:fillRect/>
          </a:stretch>
        </p:blipFill>
        <p:spPr>
          <a:xfrm>
            <a:off x="4096523" y="1195355"/>
            <a:ext cx="1428750" cy="2095500"/>
          </a:xfrm>
          <a:prstGeom prst="rect">
            <a:avLst/>
          </a:prstGeom>
          <a:ln w="44450">
            <a:solidFill>
              <a:srgbClr val="FF0000"/>
            </a:solidFill>
          </a:ln>
        </p:spPr>
      </p:pic>
      <p:sp>
        <p:nvSpPr>
          <p:cNvPr id="14" name="TextBox 13"/>
          <p:cNvSpPr txBox="1"/>
          <p:nvPr/>
        </p:nvSpPr>
        <p:spPr>
          <a:xfrm>
            <a:off x="4189257" y="862408"/>
            <a:ext cx="1243282" cy="369332"/>
          </a:xfrm>
          <a:prstGeom prst="rect">
            <a:avLst/>
          </a:prstGeom>
          <a:solidFill>
            <a:schemeClr val="bg1"/>
          </a:solidFill>
        </p:spPr>
        <p:txBody>
          <a:bodyPr wrap="square" rtlCol="0">
            <a:spAutoFit/>
          </a:bodyPr>
          <a:lstStyle/>
          <a:p>
            <a:r>
              <a:rPr lang="fi-FI" sz="1800" dirty="0"/>
              <a:t>Tavoitteet</a:t>
            </a:r>
          </a:p>
        </p:txBody>
      </p:sp>
      <p:sp>
        <p:nvSpPr>
          <p:cNvPr id="13" name="Rectangle 12"/>
          <p:cNvSpPr/>
          <p:nvPr/>
        </p:nvSpPr>
        <p:spPr>
          <a:xfrm>
            <a:off x="4736505" y="5622548"/>
            <a:ext cx="3206834" cy="307777"/>
          </a:xfrm>
          <a:prstGeom prst="rect">
            <a:avLst/>
          </a:prstGeom>
        </p:spPr>
        <p:txBody>
          <a:bodyPr wrap="square">
            <a:spAutoFit/>
          </a:bodyPr>
          <a:lstStyle/>
          <a:p>
            <a:pPr algn="ctr"/>
            <a:r>
              <a:rPr lang="fi-FI" sz="1400" dirty="0"/>
              <a:t>Lähde: Toimeenpanosuunnitelma</a:t>
            </a:r>
          </a:p>
        </p:txBody>
      </p:sp>
      <p:pic>
        <p:nvPicPr>
          <p:cNvPr id="15" name="Picture 14"/>
          <p:cNvPicPr>
            <a:picLocks noChangeAspect="1"/>
          </p:cNvPicPr>
          <p:nvPr/>
        </p:nvPicPr>
        <p:blipFill>
          <a:blip r:embed="rId4"/>
          <a:stretch>
            <a:fillRect/>
          </a:stretch>
        </p:blipFill>
        <p:spPr>
          <a:xfrm>
            <a:off x="3535582" y="3410464"/>
            <a:ext cx="4566713" cy="2718487"/>
          </a:xfrm>
          <a:prstGeom prst="rect">
            <a:avLst/>
          </a:prstGeom>
          <a:ln w="38100">
            <a:solidFill>
              <a:srgbClr val="FF0000"/>
            </a:solidFill>
          </a:ln>
        </p:spPr>
      </p:pic>
      <p:cxnSp>
        <p:nvCxnSpPr>
          <p:cNvPr id="16" name="Straight Arrow Connector 15"/>
          <p:cNvCxnSpPr/>
          <p:nvPr/>
        </p:nvCxnSpPr>
        <p:spPr>
          <a:xfrm flipH="1" flipV="1">
            <a:off x="4399005" y="3277131"/>
            <a:ext cx="14912" cy="1114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794422" y="3410464"/>
            <a:ext cx="3307872" cy="276999"/>
          </a:xfrm>
          <a:prstGeom prst="rect">
            <a:avLst/>
          </a:prstGeom>
          <a:solidFill>
            <a:schemeClr val="bg1"/>
          </a:solidFill>
          <a:ln>
            <a:solidFill>
              <a:schemeClr val="tx1"/>
            </a:solidFill>
          </a:ln>
        </p:spPr>
        <p:txBody>
          <a:bodyPr wrap="square">
            <a:spAutoFit/>
          </a:bodyPr>
          <a:lstStyle/>
          <a:p>
            <a:pPr algn="ctr"/>
            <a:r>
              <a:rPr lang="fi-FI" sz="1200" dirty="0"/>
              <a:t>Lähde: </a:t>
            </a:r>
            <a:r>
              <a:rPr lang="fi-FI" sz="1050" dirty="0"/>
              <a:t>Maistraattien strategia 2016-2019.pdf luku 5</a:t>
            </a:r>
          </a:p>
        </p:txBody>
      </p:sp>
      <p:sp>
        <p:nvSpPr>
          <p:cNvPr id="11" name="Rectangle 10"/>
          <p:cNvSpPr/>
          <p:nvPr/>
        </p:nvSpPr>
        <p:spPr>
          <a:xfrm>
            <a:off x="3682313" y="4407243"/>
            <a:ext cx="4419981" cy="17217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0594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744821"/>
          </a:xfrm>
        </p:spPr>
        <p:txBody>
          <a:bodyPr/>
          <a:lstStyle/>
          <a:p>
            <a:r>
              <a:rPr lang="fi-FI" dirty="0"/>
              <a:t>Mikä on JHKA ?</a:t>
            </a:r>
          </a:p>
        </p:txBody>
      </p:sp>
      <p:sp>
        <p:nvSpPr>
          <p:cNvPr id="3" name="Content Placeholder 2"/>
          <p:cNvSpPr>
            <a:spLocks noGrp="1"/>
          </p:cNvSpPr>
          <p:nvPr>
            <p:ph idx="1"/>
          </p:nvPr>
        </p:nvSpPr>
        <p:spPr>
          <a:xfrm>
            <a:off x="603250" y="990356"/>
            <a:ext cx="7953375" cy="4745038"/>
          </a:xfrm>
        </p:spPr>
        <p:txBody>
          <a:bodyPr/>
          <a:lstStyle/>
          <a:p>
            <a:r>
              <a:rPr lang="fi-FI" sz="2400" dirty="0"/>
              <a:t>Julkisen hallinnon kokonaisarkkitehtuuri (JHKA) on rakenne, jonka avulla koordinoidaan ja kehitetään julkisen hallinnon organisaatioiden ja palveluiden välistä </a:t>
            </a:r>
            <a:r>
              <a:rPr lang="fi-FI" sz="2400" dirty="0" err="1"/>
              <a:t>yhteentoimivuutta</a:t>
            </a:r>
            <a:r>
              <a:rPr lang="fi-FI" sz="2400" dirty="0"/>
              <a:t>. </a:t>
            </a:r>
          </a:p>
          <a:p>
            <a:r>
              <a:rPr lang="fi-FI" sz="2400" dirty="0"/>
              <a:t>Julkisen hallinnon kokonaisarkkitehtuuri koostuu </a:t>
            </a:r>
          </a:p>
          <a:p>
            <a:pPr lvl="1"/>
            <a:r>
              <a:rPr lang="fi-FI" sz="2000" dirty="0"/>
              <a:t>kuvausten ja määrittelyjen tekemiseen käytettävästä arkkitehtuurimenetelmästä, </a:t>
            </a:r>
          </a:p>
          <a:p>
            <a:pPr lvl="1"/>
            <a:r>
              <a:rPr lang="fi-FI" sz="2000" dirty="0"/>
              <a:t>organisaatioiden ja asiantuntijoiden arkkitehtuurikyvykkyydestä, </a:t>
            </a:r>
          </a:p>
          <a:p>
            <a:pPr lvl="1"/>
            <a:r>
              <a:rPr lang="fi-FI" sz="2000" dirty="0"/>
              <a:t>kokonaisarkkitehtuurin jatkuvasta kehittämisestä ja hallinnoinnista ja </a:t>
            </a:r>
          </a:p>
          <a:p>
            <a:pPr lvl="1"/>
            <a:r>
              <a:rPr lang="fi-FI" sz="2000" dirty="0"/>
              <a:t>edellisten avulla aikaansaaduista ja ylläpidetyistä arkkitehtuurituotoksista. </a:t>
            </a:r>
          </a:p>
          <a:p>
            <a:endParaRPr lang="fi-FI" sz="2400" dirty="0"/>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7</a:t>
            </a:fld>
            <a:endParaRPr lang="fi-FI"/>
          </a:p>
        </p:txBody>
      </p:sp>
      <p:sp>
        <p:nvSpPr>
          <p:cNvPr id="6" name="TextBox 5"/>
          <p:cNvSpPr txBox="1"/>
          <p:nvPr/>
        </p:nvSpPr>
        <p:spPr>
          <a:xfrm>
            <a:off x="765907" y="5745979"/>
            <a:ext cx="6555128" cy="400110"/>
          </a:xfrm>
          <a:prstGeom prst="rect">
            <a:avLst/>
          </a:prstGeom>
          <a:noFill/>
        </p:spPr>
        <p:txBody>
          <a:bodyPr wrap="none" rtlCol="0">
            <a:spAutoFit/>
          </a:bodyPr>
          <a:lstStyle/>
          <a:p>
            <a:r>
              <a:rPr lang="fi-FI" sz="2000" i="1" dirty="0"/>
              <a:t>JHKA 2.0:n kommentointi on käynnissä </a:t>
            </a:r>
            <a:r>
              <a:rPr lang="fi-FI" sz="2000" i="1" dirty="0" err="1"/>
              <a:t>Otakantaa.fi:ssä</a:t>
            </a:r>
            <a:endParaRPr lang="fi-FI" sz="2000" i="1" dirty="0"/>
          </a:p>
        </p:txBody>
      </p:sp>
    </p:spTree>
    <p:extLst>
      <p:ext uri="{BB962C8B-B14F-4D97-AF65-F5344CB8AC3E}">
        <p14:creationId xmlns:p14="http://schemas.microsoft.com/office/powerpoint/2010/main" val="1192888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827584" y="692696"/>
            <a:ext cx="7776864" cy="5663152"/>
          </a:xfrm>
          <a:prstGeom prst="rect">
            <a:avLst/>
          </a:prstGeom>
        </p:spPr>
      </p:pic>
      <p:sp>
        <p:nvSpPr>
          <p:cNvPr id="2" name="Title 1"/>
          <p:cNvSpPr>
            <a:spLocks noGrp="1"/>
          </p:cNvSpPr>
          <p:nvPr>
            <p:ph type="title"/>
          </p:nvPr>
        </p:nvSpPr>
        <p:spPr>
          <a:xfrm>
            <a:off x="169431" y="282410"/>
            <a:ext cx="6391872" cy="510664"/>
          </a:xfrm>
        </p:spPr>
        <p:txBody>
          <a:bodyPr/>
          <a:lstStyle/>
          <a:p>
            <a:r>
              <a:rPr lang="fi-FI" sz="2800" dirty="0"/>
              <a:t>Strategioiden jäsennys – Toimenpiteet</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70</a:t>
            </a:fld>
            <a:endParaRPr lang="fi-FI"/>
          </a:p>
        </p:txBody>
      </p:sp>
      <p:sp>
        <p:nvSpPr>
          <p:cNvPr id="14" name="TextBox 13"/>
          <p:cNvSpPr txBox="1"/>
          <p:nvPr/>
        </p:nvSpPr>
        <p:spPr>
          <a:xfrm>
            <a:off x="5136639" y="844533"/>
            <a:ext cx="1511327" cy="369332"/>
          </a:xfrm>
          <a:prstGeom prst="rect">
            <a:avLst/>
          </a:prstGeom>
          <a:solidFill>
            <a:schemeClr val="bg1"/>
          </a:solidFill>
        </p:spPr>
        <p:txBody>
          <a:bodyPr wrap="square" rtlCol="0">
            <a:spAutoFit/>
          </a:bodyPr>
          <a:lstStyle/>
          <a:p>
            <a:r>
              <a:rPr lang="fi-FI" sz="1800" dirty="0"/>
              <a:t>Toimenpiteet</a:t>
            </a:r>
          </a:p>
        </p:txBody>
      </p:sp>
      <p:pic>
        <p:nvPicPr>
          <p:cNvPr id="5" name="Picture 4"/>
          <p:cNvPicPr>
            <a:picLocks noChangeAspect="1"/>
          </p:cNvPicPr>
          <p:nvPr/>
        </p:nvPicPr>
        <p:blipFill>
          <a:blip r:embed="rId3"/>
          <a:stretch>
            <a:fillRect/>
          </a:stretch>
        </p:blipFill>
        <p:spPr>
          <a:xfrm>
            <a:off x="5187466" y="1229468"/>
            <a:ext cx="1333500" cy="2638425"/>
          </a:xfrm>
          <a:prstGeom prst="rect">
            <a:avLst/>
          </a:prstGeom>
          <a:noFill/>
          <a:ln w="38100">
            <a:solidFill>
              <a:srgbClr val="FF0000"/>
            </a:solidFill>
          </a:ln>
        </p:spPr>
      </p:pic>
      <p:sp>
        <p:nvSpPr>
          <p:cNvPr id="26" name="Rectangle 25"/>
          <p:cNvSpPr/>
          <p:nvPr/>
        </p:nvSpPr>
        <p:spPr>
          <a:xfrm>
            <a:off x="1051058" y="2347574"/>
            <a:ext cx="4023451" cy="3570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8"/>
          <p:cNvPicPr>
            <a:picLocks noChangeAspect="1"/>
          </p:cNvPicPr>
          <p:nvPr/>
        </p:nvPicPr>
        <p:blipFill>
          <a:blip r:embed="rId4"/>
          <a:stretch>
            <a:fillRect/>
          </a:stretch>
        </p:blipFill>
        <p:spPr>
          <a:xfrm>
            <a:off x="1051058" y="2365079"/>
            <a:ext cx="4023451" cy="1466425"/>
          </a:xfrm>
          <a:prstGeom prst="rect">
            <a:avLst/>
          </a:prstGeom>
          <a:ln>
            <a:solidFill>
              <a:schemeClr val="tx1"/>
            </a:solidFill>
          </a:ln>
        </p:spPr>
      </p:pic>
      <p:cxnSp>
        <p:nvCxnSpPr>
          <p:cNvPr id="16" name="Straight Arrow Connector 15"/>
          <p:cNvCxnSpPr/>
          <p:nvPr/>
        </p:nvCxnSpPr>
        <p:spPr>
          <a:xfrm flipV="1">
            <a:off x="4996247" y="2067409"/>
            <a:ext cx="140392" cy="2726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51057" y="5942710"/>
            <a:ext cx="4023452" cy="215444"/>
          </a:xfrm>
          <a:prstGeom prst="rect">
            <a:avLst/>
          </a:prstGeom>
          <a:solidFill>
            <a:schemeClr val="bg1"/>
          </a:solidFill>
        </p:spPr>
        <p:txBody>
          <a:bodyPr wrap="square">
            <a:spAutoFit/>
          </a:bodyPr>
          <a:lstStyle/>
          <a:p>
            <a:pPr algn="ctr"/>
            <a:r>
              <a:rPr lang="fi-FI" sz="800" dirty="0"/>
              <a:t>Lähde: Maistraattien strategian toimeenpanosuunnitelma kaudelle 2016–2019</a:t>
            </a:r>
          </a:p>
        </p:txBody>
      </p:sp>
      <p:sp>
        <p:nvSpPr>
          <p:cNvPr id="17" name="Rectangle 16"/>
          <p:cNvSpPr/>
          <p:nvPr/>
        </p:nvSpPr>
        <p:spPr>
          <a:xfrm>
            <a:off x="2376349" y="3611605"/>
            <a:ext cx="2656474" cy="2199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Picture 14"/>
          <p:cNvPicPr>
            <a:picLocks noChangeAspect="1"/>
          </p:cNvPicPr>
          <p:nvPr/>
        </p:nvPicPr>
        <p:blipFill>
          <a:blip r:embed="rId5"/>
          <a:stretch>
            <a:fillRect/>
          </a:stretch>
        </p:blipFill>
        <p:spPr>
          <a:xfrm>
            <a:off x="2409337" y="4733006"/>
            <a:ext cx="2660823" cy="274665"/>
          </a:xfrm>
          <a:prstGeom prst="rect">
            <a:avLst/>
          </a:prstGeom>
        </p:spPr>
      </p:pic>
      <p:sp>
        <p:nvSpPr>
          <p:cNvPr id="19" name="Rectangle 18"/>
          <p:cNvSpPr/>
          <p:nvPr/>
        </p:nvSpPr>
        <p:spPr>
          <a:xfrm>
            <a:off x="2413686" y="4797990"/>
            <a:ext cx="2656474" cy="2199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Picture 19"/>
          <p:cNvPicPr>
            <a:picLocks noChangeAspect="1"/>
          </p:cNvPicPr>
          <p:nvPr/>
        </p:nvPicPr>
        <p:blipFill>
          <a:blip r:embed="rId6"/>
          <a:stretch>
            <a:fillRect/>
          </a:stretch>
        </p:blipFill>
        <p:spPr>
          <a:xfrm>
            <a:off x="2405620" y="5162713"/>
            <a:ext cx="2660823" cy="274666"/>
          </a:xfrm>
          <a:prstGeom prst="rect">
            <a:avLst/>
          </a:prstGeom>
          <a:ln>
            <a:solidFill>
              <a:schemeClr val="tx1"/>
            </a:solidFill>
          </a:ln>
        </p:spPr>
      </p:pic>
      <p:pic>
        <p:nvPicPr>
          <p:cNvPr id="21" name="Picture 20"/>
          <p:cNvPicPr>
            <a:picLocks noChangeAspect="1"/>
          </p:cNvPicPr>
          <p:nvPr/>
        </p:nvPicPr>
        <p:blipFill>
          <a:blip r:embed="rId7"/>
          <a:stretch>
            <a:fillRect/>
          </a:stretch>
        </p:blipFill>
        <p:spPr>
          <a:xfrm>
            <a:off x="2414453" y="5186456"/>
            <a:ext cx="2651990" cy="229443"/>
          </a:xfrm>
          <a:prstGeom prst="rect">
            <a:avLst/>
          </a:prstGeom>
        </p:spPr>
      </p:pic>
      <p:pic>
        <p:nvPicPr>
          <p:cNvPr id="22" name="Picture 21"/>
          <p:cNvPicPr>
            <a:picLocks noChangeAspect="1"/>
          </p:cNvPicPr>
          <p:nvPr/>
        </p:nvPicPr>
        <p:blipFill>
          <a:blip r:embed="rId8"/>
          <a:stretch>
            <a:fillRect/>
          </a:stretch>
        </p:blipFill>
        <p:spPr>
          <a:xfrm>
            <a:off x="1051058" y="3855015"/>
            <a:ext cx="4023451" cy="327741"/>
          </a:xfrm>
          <a:prstGeom prst="rect">
            <a:avLst/>
          </a:prstGeom>
          <a:ln>
            <a:solidFill>
              <a:schemeClr val="tx1"/>
            </a:solidFill>
          </a:ln>
        </p:spPr>
      </p:pic>
      <p:pic>
        <p:nvPicPr>
          <p:cNvPr id="23" name="Picture 22"/>
          <p:cNvPicPr>
            <a:picLocks noChangeAspect="1"/>
          </p:cNvPicPr>
          <p:nvPr/>
        </p:nvPicPr>
        <p:blipFill>
          <a:blip r:embed="rId9"/>
          <a:stretch>
            <a:fillRect/>
          </a:stretch>
        </p:blipFill>
        <p:spPr>
          <a:xfrm>
            <a:off x="1055344" y="4742215"/>
            <a:ext cx="4019165" cy="374777"/>
          </a:xfrm>
          <a:prstGeom prst="rect">
            <a:avLst/>
          </a:prstGeom>
          <a:ln>
            <a:solidFill>
              <a:schemeClr val="tx1"/>
            </a:solidFill>
          </a:ln>
        </p:spPr>
      </p:pic>
      <p:pic>
        <p:nvPicPr>
          <p:cNvPr id="24" name="Picture 23"/>
          <p:cNvPicPr>
            <a:picLocks noChangeAspect="1"/>
          </p:cNvPicPr>
          <p:nvPr/>
        </p:nvPicPr>
        <p:blipFill>
          <a:blip r:embed="rId10"/>
          <a:stretch>
            <a:fillRect/>
          </a:stretch>
        </p:blipFill>
        <p:spPr>
          <a:xfrm>
            <a:off x="1051058" y="5439642"/>
            <a:ext cx="4023451" cy="375178"/>
          </a:xfrm>
          <a:prstGeom prst="rect">
            <a:avLst/>
          </a:prstGeom>
          <a:ln>
            <a:solidFill>
              <a:schemeClr val="tx1"/>
            </a:solidFill>
          </a:ln>
        </p:spPr>
      </p:pic>
      <p:pic>
        <p:nvPicPr>
          <p:cNvPr id="25" name="Picture 24"/>
          <p:cNvPicPr>
            <a:picLocks noChangeAspect="1"/>
          </p:cNvPicPr>
          <p:nvPr/>
        </p:nvPicPr>
        <p:blipFill>
          <a:blip r:embed="rId11"/>
          <a:stretch>
            <a:fillRect/>
          </a:stretch>
        </p:blipFill>
        <p:spPr>
          <a:xfrm>
            <a:off x="2413686" y="5466253"/>
            <a:ext cx="2651990" cy="231624"/>
          </a:xfrm>
          <a:prstGeom prst="rect">
            <a:avLst/>
          </a:prstGeom>
        </p:spPr>
      </p:pic>
      <p:pic>
        <p:nvPicPr>
          <p:cNvPr id="27" name="Picture 26"/>
          <p:cNvPicPr>
            <a:picLocks noChangeAspect="1"/>
          </p:cNvPicPr>
          <p:nvPr/>
        </p:nvPicPr>
        <p:blipFill>
          <a:blip r:embed="rId12"/>
          <a:stretch>
            <a:fillRect/>
          </a:stretch>
        </p:blipFill>
        <p:spPr>
          <a:xfrm>
            <a:off x="1051057" y="4225396"/>
            <a:ext cx="4014619" cy="339930"/>
          </a:xfrm>
          <a:prstGeom prst="rect">
            <a:avLst/>
          </a:prstGeom>
          <a:ln>
            <a:solidFill>
              <a:schemeClr val="tx1"/>
            </a:solidFill>
          </a:ln>
        </p:spPr>
      </p:pic>
      <p:pic>
        <p:nvPicPr>
          <p:cNvPr id="29" name="Picture 28"/>
          <p:cNvPicPr>
            <a:picLocks noChangeAspect="1"/>
          </p:cNvPicPr>
          <p:nvPr/>
        </p:nvPicPr>
        <p:blipFill>
          <a:blip r:embed="rId13"/>
          <a:stretch>
            <a:fillRect/>
          </a:stretch>
        </p:blipFill>
        <p:spPr>
          <a:xfrm>
            <a:off x="2394211" y="4249907"/>
            <a:ext cx="2658086" cy="290146"/>
          </a:xfrm>
          <a:prstGeom prst="rect">
            <a:avLst/>
          </a:prstGeom>
        </p:spPr>
      </p:pic>
      <p:sp>
        <p:nvSpPr>
          <p:cNvPr id="11" name="Rectangle 10"/>
          <p:cNvSpPr/>
          <p:nvPr/>
        </p:nvSpPr>
        <p:spPr>
          <a:xfrm>
            <a:off x="1051059" y="2329906"/>
            <a:ext cx="4023450" cy="35882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16582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827584" y="692696"/>
            <a:ext cx="7776864" cy="5663152"/>
          </a:xfrm>
          <a:prstGeom prst="rect">
            <a:avLst/>
          </a:prstGeom>
        </p:spPr>
      </p:pic>
      <p:sp>
        <p:nvSpPr>
          <p:cNvPr id="2" name="Title 1"/>
          <p:cNvSpPr>
            <a:spLocks noGrp="1"/>
          </p:cNvSpPr>
          <p:nvPr>
            <p:ph type="title"/>
          </p:nvPr>
        </p:nvSpPr>
        <p:spPr>
          <a:xfrm>
            <a:off x="169431" y="282410"/>
            <a:ext cx="6391872" cy="510664"/>
          </a:xfrm>
        </p:spPr>
        <p:txBody>
          <a:bodyPr/>
          <a:lstStyle/>
          <a:p>
            <a:r>
              <a:rPr lang="fi-FI" sz="2800" dirty="0"/>
              <a:t>Strategioiden jäsennys – Tulokset</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71</a:t>
            </a:fld>
            <a:endParaRPr lang="fi-FI"/>
          </a:p>
        </p:txBody>
      </p:sp>
      <p:sp>
        <p:nvSpPr>
          <p:cNvPr id="14" name="TextBox 13"/>
          <p:cNvSpPr txBox="1"/>
          <p:nvPr/>
        </p:nvSpPr>
        <p:spPr>
          <a:xfrm>
            <a:off x="6152640" y="844533"/>
            <a:ext cx="1206496" cy="369332"/>
          </a:xfrm>
          <a:prstGeom prst="rect">
            <a:avLst/>
          </a:prstGeom>
          <a:solidFill>
            <a:schemeClr val="bg1"/>
          </a:solidFill>
        </p:spPr>
        <p:txBody>
          <a:bodyPr wrap="square" rtlCol="0">
            <a:spAutoFit/>
          </a:bodyPr>
          <a:lstStyle/>
          <a:p>
            <a:r>
              <a:rPr lang="fi-FI" sz="1800" dirty="0"/>
              <a:t>Tulokset</a:t>
            </a:r>
          </a:p>
        </p:txBody>
      </p:sp>
      <p:cxnSp>
        <p:nvCxnSpPr>
          <p:cNvPr id="16" name="Straight Arrow Connector 15"/>
          <p:cNvCxnSpPr/>
          <p:nvPr/>
        </p:nvCxnSpPr>
        <p:spPr>
          <a:xfrm>
            <a:off x="5856246" y="3155092"/>
            <a:ext cx="2410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6131984" y="1395582"/>
            <a:ext cx="1428750" cy="2981325"/>
          </a:xfrm>
          <a:prstGeom prst="rect">
            <a:avLst/>
          </a:prstGeom>
          <a:ln w="38100">
            <a:solidFill>
              <a:srgbClr val="FF0000"/>
            </a:solidFill>
          </a:ln>
        </p:spPr>
      </p:pic>
      <p:sp>
        <p:nvSpPr>
          <p:cNvPr id="28" name="Rectangle 27"/>
          <p:cNvSpPr/>
          <p:nvPr/>
        </p:nvSpPr>
        <p:spPr>
          <a:xfrm>
            <a:off x="1400326" y="5917840"/>
            <a:ext cx="4023451" cy="276999"/>
          </a:xfrm>
          <a:prstGeom prst="rect">
            <a:avLst/>
          </a:prstGeom>
          <a:solidFill>
            <a:schemeClr val="bg1"/>
          </a:solidFill>
        </p:spPr>
        <p:txBody>
          <a:bodyPr wrap="square">
            <a:spAutoFit/>
          </a:bodyPr>
          <a:lstStyle/>
          <a:p>
            <a:pPr algn="ctr"/>
            <a:r>
              <a:rPr lang="fi-FI" sz="1200" dirty="0"/>
              <a:t>Lähde: MAISTRAATIN TULOSSOPIMUS 2016 </a:t>
            </a:r>
          </a:p>
        </p:txBody>
      </p:sp>
      <p:pic>
        <p:nvPicPr>
          <p:cNvPr id="7" name="Picture 6"/>
          <p:cNvPicPr>
            <a:picLocks noChangeAspect="1"/>
          </p:cNvPicPr>
          <p:nvPr/>
        </p:nvPicPr>
        <p:blipFill>
          <a:blip r:embed="rId4"/>
          <a:stretch>
            <a:fillRect/>
          </a:stretch>
        </p:blipFill>
        <p:spPr>
          <a:xfrm>
            <a:off x="1169258" y="1759174"/>
            <a:ext cx="4652345" cy="4107207"/>
          </a:xfrm>
          <a:prstGeom prst="rect">
            <a:avLst/>
          </a:prstGeom>
          <a:ln w="38100">
            <a:solidFill>
              <a:srgbClr val="FF0000"/>
            </a:solidFill>
          </a:ln>
        </p:spPr>
      </p:pic>
      <p:pic>
        <p:nvPicPr>
          <p:cNvPr id="18" name="Picture 17"/>
          <p:cNvPicPr>
            <a:picLocks noChangeAspect="1"/>
          </p:cNvPicPr>
          <p:nvPr/>
        </p:nvPicPr>
        <p:blipFill>
          <a:blip r:embed="rId5"/>
          <a:stretch>
            <a:fillRect/>
          </a:stretch>
        </p:blipFill>
        <p:spPr>
          <a:xfrm>
            <a:off x="1751909" y="3880022"/>
            <a:ext cx="4069694" cy="279602"/>
          </a:xfrm>
          <a:prstGeom prst="rect">
            <a:avLst/>
          </a:prstGeom>
        </p:spPr>
      </p:pic>
      <p:pic>
        <p:nvPicPr>
          <p:cNvPr id="30" name="Picture 29"/>
          <p:cNvPicPr>
            <a:picLocks noChangeAspect="1"/>
          </p:cNvPicPr>
          <p:nvPr/>
        </p:nvPicPr>
        <p:blipFill>
          <a:blip r:embed="rId6"/>
          <a:stretch>
            <a:fillRect/>
          </a:stretch>
        </p:blipFill>
        <p:spPr>
          <a:xfrm>
            <a:off x="1749122" y="5346356"/>
            <a:ext cx="4072481" cy="158755"/>
          </a:xfrm>
          <a:prstGeom prst="rect">
            <a:avLst/>
          </a:prstGeom>
        </p:spPr>
      </p:pic>
    </p:spTree>
    <p:extLst>
      <p:ext uri="{BB962C8B-B14F-4D97-AF65-F5344CB8AC3E}">
        <p14:creationId xmlns:p14="http://schemas.microsoft.com/office/powerpoint/2010/main" val="2869012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79761" y="710661"/>
            <a:ext cx="7776864" cy="5663152"/>
          </a:xfrm>
          <a:prstGeom prst="rect">
            <a:avLst/>
          </a:prstGeom>
        </p:spPr>
      </p:pic>
      <p:sp>
        <p:nvSpPr>
          <p:cNvPr id="2" name="Title 1"/>
          <p:cNvSpPr>
            <a:spLocks noGrp="1"/>
          </p:cNvSpPr>
          <p:nvPr>
            <p:ph type="title"/>
          </p:nvPr>
        </p:nvSpPr>
        <p:spPr>
          <a:xfrm>
            <a:off x="596900" y="234950"/>
            <a:ext cx="7959725" cy="410891"/>
          </a:xfrm>
        </p:spPr>
        <p:txBody>
          <a:bodyPr/>
          <a:lstStyle/>
          <a:p>
            <a:r>
              <a:rPr lang="fi-FI" dirty="0"/>
              <a:t>Kehitettävät kyvykkyydet</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72</a:t>
            </a:fld>
            <a:endParaRPr lang="fi-FI"/>
          </a:p>
        </p:txBody>
      </p:sp>
      <p:sp>
        <p:nvSpPr>
          <p:cNvPr id="10" name="TextBox 9"/>
          <p:cNvSpPr txBox="1"/>
          <p:nvPr/>
        </p:nvSpPr>
        <p:spPr>
          <a:xfrm>
            <a:off x="7328974" y="869002"/>
            <a:ext cx="1490455" cy="369332"/>
          </a:xfrm>
          <a:prstGeom prst="rect">
            <a:avLst/>
          </a:prstGeom>
          <a:solidFill>
            <a:schemeClr val="bg1"/>
          </a:solidFill>
          <a:ln>
            <a:solidFill>
              <a:schemeClr val="tx1"/>
            </a:solidFill>
          </a:ln>
        </p:spPr>
        <p:txBody>
          <a:bodyPr wrap="square" rtlCol="0">
            <a:spAutoFit/>
          </a:bodyPr>
          <a:lstStyle/>
          <a:p>
            <a:r>
              <a:rPr lang="fi-FI" sz="1800" dirty="0"/>
              <a:t>Kyvykkyydet</a:t>
            </a:r>
          </a:p>
        </p:txBody>
      </p:sp>
      <p:sp>
        <p:nvSpPr>
          <p:cNvPr id="14" name="TextBox 13"/>
          <p:cNvSpPr txBox="1"/>
          <p:nvPr/>
        </p:nvSpPr>
        <p:spPr>
          <a:xfrm>
            <a:off x="6224118" y="869002"/>
            <a:ext cx="1042646" cy="369332"/>
          </a:xfrm>
          <a:prstGeom prst="rect">
            <a:avLst/>
          </a:prstGeom>
          <a:solidFill>
            <a:schemeClr val="bg1"/>
          </a:solidFill>
          <a:ln>
            <a:solidFill>
              <a:schemeClr val="tx1"/>
            </a:solidFill>
          </a:ln>
        </p:spPr>
        <p:txBody>
          <a:bodyPr wrap="square" rtlCol="0">
            <a:spAutoFit/>
          </a:bodyPr>
          <a:lstStyle/>
          <a:p>
            <a:r>
              <a:rPr lang="fi-FI" sz="1800" dirty="0"/>
              <a:t>Tulokset</a:t>
            </a:r>
          </a:p>
        </p:txBody>
      </p:sp>
      <p:sp>
        <p:nvSpPr>
          <p:cNvPr id="13" name="Rounded Rectangular Callout 12"/>
          <p:cNvSpPr/>
          <p:nvPr/>
        </p:nvSpPr>
        <p:spPr>
          <a:xfrm>
            <a:off x="4202326" y="1402174"/>
            <a:ext cx="1562113" cy="1725613"/>
          </a:xfrm>
          <a:prstGeom prst="wedgeRoundRectCallout">
            <a:avLst>
              <a:gd name="adj1" fmla="val 78961"/>
              <a:gd name="adj2" fmla="val 31990"/>
              <a:gd name="adj3" fmla="val 16667"/>
            </a:avLst>
          </a:prstGeom>
          <a:solidFill>
            <a:schemeClr val="bg1">
              <a:lumMod val="85000"/>
            </a:schemeClr>
          </a:solidFill>
          <a:ln w="38100">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i-FI" sz="1600" dirty="0">
                <a:solidFill>
                  <a:schemeClr val="tx1"/>
                </a:solidFill>
              </a:rPr>
              <a:t>Mitä kyvykkyyksiä tulee kehittää jotta tulokset saadaan aikaiseksi?</a:t>
            </a:r>
          </a:p>
        </p:txBody>
      </p:sp>
      <p:pic>
        <p:nvPicPr>
          <p:cNvPr id="5" name="Picture 4"/>
          <p:cNvPicPr>
            <a:picLocks noChangeAspect="1"/>
          </p:cNvPicPr>
          <p:nvPr/>
        </p:nvPicPr>
        <p:blipFill>
          <a:blip r:embed="rId3"/>
          <a:stretch>
            <a:fillRect/>
          </a:stretch>
        </p:blipFill>
        <p:spPr>
          <a:xfrm>
            <a:off x="6275684" y="1238333"/>
            <a:ext cx="2693055" cy="4554109"/>
          </a:xfrm>
          <a:prstGeom prst="rect">
            <a:avLst/>
          </a:prstGeom>
          <a:ln w="25400">
            <a:solidFill>
              <a:srgbClr val="FF0000"/>
            </a:solidFill>
          </a:ln>
        </p:spPr>
      </p:pic>
    </p:spTree>
    <p:extLst>
      <p:ext uri="{BB962C8B-B14F-4D97-AF65-F5344CB8AC3E}">
        <p14:creationId xmlns:p14="http://schemas.microsoft.com/office/powerpoint/2010/main" val="3702320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09905"/>
            <a:ext cx="7959725" cy="624742"/>
          </a:xfrm>
        </p:spPr>
        <p:txBody>
          <a:bodyPr/>
          <a:lstStyle/>
          <a:p>
            <a:r>
              <a:rPr lang="fi-FI" dirty="0"/>
              <a:t>Strategian seuranta ja arviointi</a:t>
            </a:r>
          </a:p>
        </p:txBody>
      </p:sp>
      <p:sp>
        <p:nvSpPr>
          <p:cNvPr id="3" name="Content Placeholder 2"/>
          <p:cNvSpPr>
            <a:spLocks noGrp="1"/>
          </p:cNvSpPr>
          <p:nvPr>
            <p:ph idx="1"/>
          </p:nvPr>
        </p:nvSpPr>
        <p:spPr>
          <a:xfrm>
            <a:off x="229576" y="1094154"/>
            <a:ext cx="7851532" cy="1992924"/>
          </a:xfrm>
        </p:spPr>
        <p:txBody>
          <a:bodyPr/>
          <a:lstStyle/>
          <a:p>
            <a:r>
              <a:rPr lang="fi-FI" sz="2400" dirty="0"/>
              <a:t>Kun organisaation strategia(-kartta) on hyväksytty, määritellään tavoitteille omat mittarinsa. </a:t>
            </a:r>
          </a:p>
          <a:p>
            <a:r>
              <a:rPr lang="fi-FI" sz="2400" dirty="0"/>
              <a:t>Mittarien kautta strategian toimeenpanoa seurataan ja ohjataan. </a:t>
            </a:r>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73</a:t>
            </a:fld>
            <a:endParaRPr lang="fi-FI"/>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530" y="3290278"/>
            <a:ext cx="5888520" cy="2305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8583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392114" y="1330887"/>
            <a:ext cx="8500366" cy="2783311"/>
          </a:xfrm>
          <a:prstGeom prst="rect">
            <a:avLst/>
          </a:prstGeom>
          <a:solidFill>
            <a:srgbClr val="AFD4F0"/>
          </a:solidFill>
          <a:ln w="28575">
            <a:noFill/>
            <a:miter lim="800000"/>
            <a:headEnd/>
            <a:tailEnd/>
          </a:ln>
          <a:effectLst/>
        </p:spPr>
        <p:txBody>
          <a:bodyPr wrap="none" anchor="ctr"/>
          <a:lstStyle/>
          <a:p>
            <a:pPr algn="ctr" defTabSz="762000">
              <a:defRPr/>
            </a:pPr>
            <a:r>
              <a:rPr lang="en-GB" sz="1600" kern="0" dirty="0" err="1">
                <a:solidFill>
                  <a:sysClr val="windowText" lastClr="000000"/>
                </a:solidFill>
                <a:cs typeface="Arial" charset="0"/>
              </a:rPr>
              <a:t>Toiminnan</a:t>
            </a:r>
            <a:r>
              <a:rPr lang="en-GB" sz="1600" kern="0" dirty="0">
                <a:solidFill>
                  <a:sysClr val="windowText" lastClr="000000"/>
                </a:solidFill>
                <a:cs typeface="Arial" charset="0"/>
              </a:rPr>
              <a:t> </a:t>
            </a:r>
            <a:r>
              <a:rPr lang="en-GB" sz="1600" kern="0" dirty="0" err="1">
                <a:solidFill>
                  <a:sysClr val="windowText" lastClr="000000"/>
                </a:solidFill>
                <a:cs typeface="Arial" charset="0"/>
              </a:rPr>
              <a:t>kehitys</a:t>
            </a:r>
            <a:endParaRPr lang="en-GB" sz="1600"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p:txBody>
      </p:sp>
      <p:sp>
        <p:nvSpPr>
          <p:cNvPr id="86" name="Rectangle 112"/>
          <p:cNvSpPr>
            <a:spLocks noChangeArrowheads="1"/>
          </p:cNvSpPr>
          <p:nvPr/>
        </p:nvSpPr>
        <p:spPr bwMode="auto">
          <a:xfrm>
            <a:off x="458980" y="1959879"/>
            <a:ext cx="7080857" cy="2098063"/>
          </a:xfrm>
          <a:prstGeom prst="rect">
            <a:avLst/>
          </a:prstGeom>
          <a:solidFill>
            <a:srgbClr val="FFFFCC"/>
          </a:solidFill>
          <a:ln>
            <a:solidFill>
              <a:schemeClr val="accent6">
                <a:shade val="95000"/>
                <a:satMod val="105000"/>
              </a:schemeClr>
            </a:solidFill>
            <a:prstDash val="dash"/>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600" kern="0" dirty="0">
                <a:solidFill>
                  <a:sysClr val="windowText" lastClr="000000"/>
                </a:solidFill>
                <a:cs typeface="Arial" charset="0"/>
              </a:rPr>
              <a:t>	</a:t>
            </a:r>
            <a:r>
              <a:rPr lang="en-US" sz="1600" kern="0" dirty="0" err="1">
                <a:solidFill>
                  <a:sysClr val="windowText" lastClr="000000"/>
                </a:solidFill>
                <a:cs typeface="Arial" charset="0"/>
              </a:rPr>
              <a:t>Kokonaisarkkitehtuuri</a:t>
            </a:r>
            <a:endParaRPr lang="en-US" sz="1600" kern="0" dirty="0">
              <a:solidFill>
                <a:sysClr val="windowText" lastClr="000000"/>
              </a:solidFill>
              <a:cs typeface="Arial" charset="0"/>
            </a:endParaRPr>
          </a:p>
        </p:txBody>
      </p:sp>
      <p:sp>
        <p:nvSpPr>
          <p:cNvPr id="2" name="Title 1"/>
          <p:cNvSpPr>
            <a:spLocks noGrp="1"/>
          </p:cNvSpPr>
          <p:nvPr>
            <p:ph type="title"/>
          </p:nvPr>
        </p:nvSpPr>
        <p:spPr>
          <a:xfrm>
            <a:off x="271462" y="226288"/>
            <a:ext cx="8693025" cy="665437"/>
          </a:xfrm>
        </p:spPr>
        <p:txBody>
          <a:bodyPr>
            <a:noAutofit/>
          </a:bodyPr>
          <a:lstStyle/>
          <a:p>
            <a:pPr eaLnBrk="1" hangingPunct="1">
              <a:defRPr/>
            </a:pPr>
            <a:r>
              <a:rPr lang="fi-FI" sz="3600" dirty="0"/>
              <a:t>Liiketoimintamallien määrittäminen</a:t>
            </a:r>
            <a:endParaRPr lang="en-US" sz="3600" dirty="0"/>
          </a:p>
        </p:txBody>
      </p:sp>
      <p:grpSp>
        <p:nvGrpSpPr>
          <p:cNvPr id="23566" name="Group 23"/>
          <p:cNvGrpSpPr>
            <a:grpSpLocks/>
          </p:cNvGrpSpPr>
          <p:nvPr/>
        </p:nvGrpSpPr>
        <p:grpSpPr bwMode="auto">
          <a:xfrm>
            <a:off x="4911593" y="2855336"/>
            <a:ext cx="1760659" cy="1209746"/>
            <a:chOff x="2102557" y="2708743"/>
            <a:chExt cx="1845063" cy="1209575"/>
          </a:xfrm>
        </p:grpSpPr>
        <p:sp>
          <p:nvSpPr>
            <p:cNvPr id="94" name="Rectangle 64"/>
            <p:cNvSpPr>
              <a:spLocks noChangeArrowheads="1"/>
            </p:cNvSpPr>
            <p:nvPr/>
          </p:nvSpPr>
          <p:spPr bwMode="auto">
            <a:xfrm>
              <a:off x="2144943" y="2708743"/>
              <a:ext cx="1775439" cy="1099020"/>
            </a:xfrm>
            <a:prstGeom prst="rect">
              <a:avLst/>
            </a:prstGeom>
            <a:solidFill>
              <a:schemeClr val="bg1"/>
            </a:solidFill>
            <a:ln w="28575">
              <a:solidFill>
                <a:srgbClr val="FFFFFF"/>
              </a:solidFill>
              <a:miter lim="800000"/>
              <a:headEnd/>
              <a:tailEnd/>
            </a:ln>
            <a:effectLst/>
          </p:spPr>
          <p:txBody>
            <a:bodyPr wrap="none"/>
            <a:lstStyle/>
            <a:p>
              <a:pPr algn="ctr" defTabSz="762000">
                <a:defRPr/>
              </a:pPr>
              <a:r>
                <a:rPr lang="en-US" sz="1600" kern="0" dirty="0">
                  <a:solidFill>
                    <a:sysClr val="windowText" lastClr="000000"/>
                  </a:solidFill>
                  <a:cs typeface="Arial" charset="0"/>
                </a:rPr>
                <a:t> </a:t>
              </a:r>
              <a:r>
                <a:rPr lang="en-US" sz="1400" kern="0" dirty="0" err="1">
                  <a:solidFill>
                    <a:sysClr val="windowText" lastClr="000000"/>
                  </a:solidFill>
                  <a:cs typeface="Arial" charset="0"/>
                </a:rPr>
                <a:t>Kehittämissuunnitelma</a:t>
              </a:r>
              <a:endParaRPr lang="en-US" sz="1400" kern="0" dirty="0">
                <a:solidFill>
                  <a:sysClr val="windowText" lastClr="000000"/>
                </a:solidFill>
                <a:cs typeface="Arial" charset="0"/>
              </a:endParaRPr>
            </a:p>
          </p:txBody>
        </p:sp>
        <p:sp>
          <p:nvSpPr>
            <p:cNvPr id="95" name="Line 65"/>
            <p:cNvSpPr>
              <a:spLocks noChangeShapeType="1"/>
            </p:cNvSpPr>
            <p:nvPr/>
          </p:nvSpPr>
          <p:spPr bwMode="auto">
            <a:xfrm flipH="1">
              <a:off x="2252024" y="2959141"/>
              <a:ext cx="17465" cy="730452"/>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6" name="Line 66"/>
            <p:cNvSpPr>
              <a:spLocks noChangeShapeType="1"/>
            </p:cNvSpPr>
            <p:nvPr/>
          </p:nvSpPr>
          <p:spPr bwMode="auto">
            <a:xfrm>
              <a:off x="2252025" y="3689595"/>
              <a:ext cx="1520340" cy="0"/>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7" name="Text Box 68"/>
            <p:cNvSpPr txBox="1">
              <a:spLocks noChangeArrowheads="1"/>
            </p:cNvSpPr>
            <p:nvPr/>
          </p:nvSpPr>
          <p:spPr bwMode="auto">
            <a:xfrm>
              <a:off x="2102557" y="3667645"/>
              <a:ext cx="597036"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Nykytila</a:t>
              </a:r>
              <a:endParaRPr lang="en-US" sz="1000" kern="0" dirty="0">
                <a:solidFill>
                  <a:sysClr val="windowText" lastClr="000000"/>
                </a:solidFill>
                <a:cs typeface="Arial" charset="0"/>
              </a:endParaRPr>
            </a:p>
          </p:txBody>
        </p:sp>
        <p:sp>
          <p:nvSpPr>
            <p:cNvPr id="98" name="Text Box 69"/>
            <p:cNvSpPr txBox="1">
              <a:spLocks noChangeArrowheads="1"/>
            </p:cNvSpPr>
            <p:nvPr/>
          </p:nvSpPr>
          <p:spPr bwMode="auto">
            <a:xfrm>
              <a:off x="3223623" y="3667645"/>
              <a:ext cx="723997"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Tavoitetila</a:t>
              </a:r>
              <a:endParaRPr lang="en-US" sz="1000" kern="0" dirty="0">
                <a:solidFill>
                  <a:sysClr val="windowText" lastClr="000000"/>
                </a:solidFill>
                <a:cs typeface="Arial" charset="0"/>
              </a:endParaRPr>
            </a:p>
          </p:txBody>
        </p:sp>
        <p:sp>
          <p:nvSpPr>
            <p:cNvPr id="99" name="Pentagon 98"/>
            <p:cNvSpPr/>
            <p:nvPr/>
          </p:nvSpPr>
          <p:spPr>
            <a:xfrm>
              <a:off x="2340145" y="3042096"/>
              <a:ext cx="857770"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0" name="Pentagon 99"/>
            <p:cNvSpPr/>
            <p:nvPr/>
          </p:nvSpPr>
          <p:spPr>
            <a:xfrm>
              <a:off x="2436072" y="3258843"/>
              <a:ext cx="856655"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1" name="Pentagon 100"/>
            <p:cNvSpPr/>
            <p:nvPr/>
          </p:nvSpPr>
          <p:spPr>
            <a:xfrm>
              <a:off x="2864400" y="3474219"/>
              <a:ext cx="857770" cy="18519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4" name="Group 3"/>
          <p:cNvGrpSpPr/>
          <p:nvPr/>
        </p:nvGrpSpPr>
        <p:grpSpPr>
          <a:xfrm>
            <a:off x="6902884" y="2877871"/>
            <a:ext cx="1770028" cy="1226848"/>
            <a:chOff x="7092280" y="2886015"/>
            <a:chExt cx="1770028" cy="1226848"/>
          </a:xfrm>
        </p:grpSpPr>
        <p:sp>
          <p:nvSpPr>
            <p:cNvPr id="85" name="Rectangle 64"/>
            <p:cNvSpPr>
              <a:spLocks noChangeArrowheads="1"/>
            </p:cNvSpPr>
            <p:nvPr/>
          </p:nvSpPr>
          <p:spPr bwMode="auto">
            <a:xfrm>
              <a:off x="7099465" y="2886015"/>
              <a:ext cx="1762843" cy="1156428"/>
            </a:xfrm>
            <a:prstGeom prst="rect">
              <a:avLst/>
            </a:prstGeom>
            <a:solidFill>
              <a:schemeClr val="bg1"/>
            </a:solidFill>
            <a:ln w="28575">
              <a:solidFill>
                <a:srgbClr val="FFFFFF"/>
              </a:solidFill>
              <a:miter lim="800000"/>
              <a:headEnd/>
              <a:tailEnd/>
            </a:ln>
            <a:effectLst/>
          </p:spPr>
          <p:txBody>
            <a:bodyPr wrap="none" tIns="0"/>
            <a:lstStyle/>
            <a:p>
              <a:pPr defTabSz="762000">
                <a:defRPr/>
              </a:pPr>
              <a:r>
                <a:rPr lang="en-US" sz="1400" kern="0" dirty="0" err="1">
                  <a:solidFill>
                    <a:sysClr val="windowText" lastClr="000000"/>
                  </a:solidFill>
                  <a:cs typeface="Arial" charset="0"/>
                </a:rPr>
                <a:t>Kehityssalkun</a:t>
              </a:r>
              <a:r>
                <a:rPr lang="en-US" sz="1400" kern="0" dirty="0">
                  <a:solidFill>
                    <a:sysClr val="windowText" lastClr="000000"/>
                  </a:solidFill>
                  <a:cs typeface="Arial" charset="0"/>
                </a:rPr>
                <a:t> ja </a:t>
              </a:r>
            </a:p>
            <a:p>
              <a:pPr defTabSz="762000">
                <a:defRPr/>
              </a:pPr>
              <a:r>
                <a:rPr lang="en-US" sz="1400" kern="0" dirty="0" err="1">
                  <a:solidFill>
                    <a:sysClr val="windowText" lastClr="000000"/>
                  </a:solidFill>
                  <a:cs typeface="Arial" charset="0"/>
                </a:rPr>
                <a:t>muutoksen</a:t>
              </a:r>
              <a:r>
                <a:rPr lang="en-US" sz="1400" kern="0" dirty="0">
                  <a:solidFill>
                    <a:sysClr val="windowText" lastClr="000000"/>
                  </a:solidFill>
                  <a:cs typeface="Arial" charset="0"/>
                </a:rPr>
                <a:t> </a:t>
              </a:r>
              <a:r>
                <a:rPr lang="en-US" sz="1400" kern="0" dirty="0" err="1">
                  <a:solidFill>
                    <a:sysClr val="windowText" lastClr="000000"/>
                  </a:solidFill>
                  <a:cs typeface="Arial" charset="0"/>
                </a:rPr>
                <a:t>hallinta</a:t>
              </a:r>
              <a:endParaRPr lang="en-US" sz="1400" kern="0" dirty="0">
                <a:solidFill>
                  <a:sysClr val="windowText" lastClr="000000"/>
                </a:solidFill>
                <a:cs typeface="Arial" charset="0"/>
              </a:endParaRPr>
            </a:p>
          </p:txBody>
        </p:sp>
        <p:sp>
          <p:nvSpPr>
            <p:cNvPr id="87" name="Rectangle 86"/>
            <p:cNvSpPr/>
            <p:nvPr/>
          </p:nvSpPr>
          <p:spPr bwMode="auto">
            <a:xfrm>
              <a:off x="7216526" y="3395864"/>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8" name="Rectangle 87"/>
            <p:cNvSpPr/>
            <p:nvPr/>
          </p:nvSpPr>
          <p:spPr bwMode="auto">
            <a:xfrm>
              <a:off x="7643111" y="3549268"/>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9" name="Rectangle 88"/>
            <p:cNvSpPr/>
            <p:nvPr/>
          </p:nvSpPr>
          <p:spPr bwMode="auto">
            <a:xfrm>
              <a:off x="8102577" y="3710164"/>
              <a:ext cx="482101" cy="9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90" name="Line 65"/>
            <p:cNvSpPr>
              <a:spLocks noChangeShapeType="1"/>
            </p:cNvSpPr>
            <p:nvPr/>
          </p:nvSpPr>
          <p:spPr bwMode="auto">
            <a:xfrm flipH="1">
              <a:off x="7135737" y="3015693"/>
              <a:ext cx="5291" cy="862385"/>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1" name="Line 66"/>
            <p:cNvSpPr>
              <a:spLocks noChangeShapeType="1"/>
            </p:cNvSpPr>
            <p:nvPr/>
          </p:nvSpPr>
          <p:spPr bwMode="auto">
            <a:xfrm>
              <a:off x="7135738" y="3860200"/>
              <a:ext cx="1576810" cy="8144"/>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2" name="Text Box 69"/>
            <p:cNvSpPr txBox="1">
              <a:spLocks noChangeArrowheads="1"/>
            </p:cNvSpPr>
            <p:nvPr/>
          </p:nvSpPr>
          <p:spPr bwMode="auto">
            <a:xfrm>
              <a:off x="8280042" y="3828361"/>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2019</a:t>
              </a:r>
            </a:p>
          </p:txBody>
        </p:sp>
        <p:sp>
          <p:nvSpPr>
            <p:cNvPr id="93" name="Text Box 69"/>
            <p:cNvSpPr txBox="1">
              <a:spLocks noChangeArrowheads="1"/>
            </p:cNvSpPr>
            <p:nvPr/>
          </p:nvSpPr>
          <p:spPr bwMode="auto">
            <a:xfrm>
              <a:off x="7092280" y="3844275"/>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2014</a:t>
              </a:r>
            </a:p>
          </p:txBody>
        </p:sp>
      </p:grpSp>
      <p:grpSp>
        <p:nvGrpSpPr>
          <p:cNvPr id="23568" name="Group 31"/>
          <p:cNvGrpSpPr>
            <a:grpSpLocks/>
          </p:cNvGrpSpPr>
          <p:nvPr/>
        </p:nvGrpSpPr>
        <p:grpSpPr bwMode="auto">
          <a:xfrm>
            <a:off x="514351" y="2876991"/>
            <a:ext cx="2187970" cy="1079500"/>
            <a:chOff x="513735" y="2637373"/>
            <a:chExt cx="2470455" cy="1079663"/>
          </a:xfrm>
        </p:grpSpPr>
        <p:sp>
          <p:nvSpPr>
            <p:cNvPr id="84" name="Rectangle 112"/>
            <p:cNvSpPr>
              <a:spLocks noChangeArrowheads="1"/>
            </p:cNvSpPr>
            <p:nvPr/>
          </p:nvSpPr>
          <p:spPr bwMode="auto">
            <a:xfrm>
              <a:off x="513735" y="2637373"/>
              <a:ext cx="2470455" cy="1079663"/>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a:solidFill>
                    <a:sysClr val="windowText" lastClr="000000"/>
                  </a:solidFill>
                  <a:cs typeface="Arial" charset="0"/>
                </a:rPr>
                <a:t>Kyvykkyydet</a:t>
              </a:r>
            </a:p>
          </p:txBody>
        </p:sp>
        <p:grpSp>
          <p:nvGrpSpPr>
            <p:cNvPr id="23590" name="Group 116"/>
            <p:cNvGrpSpPr>
              <a:grpSpLocks/>
            </p:cNvGrpSpPr>
            <p:nvPr/>
          </p:nvGrpSpPr>
          <p:grpSpPr bwMode="auto">
            <a:xfrm>
              <a:off x="596702" y="2959728"/>
              <a:ext cx="2317428" cy="661212"/>
              <a:chOff x="666720" y="4429132"/>
              <a:chExt cx="2928958" cy="1143008"/>
            </a:xfrm>
          </p:grpSpPr>
          <p:grpSp>
            <p:nvGrpSpPr>
              <p:cNvPr id="23591" name="Group 215"/>
              <p:cNvGrpSpPr>
                <a:grpSpLocks/>
              </p:cNvGrpSpPr>
              <p:nvPr/>
            </p:nvGrpSpPr>
            <p:grpSpPr bwMode="auto">
              <a:xfrm>
                <a:off x="666720" y="5214950"/>
                <a:ext cx="2928958" cy="357190"/>
                <a:chOff x="666720" y="5429264"/>
                <a:chExt cx="2928958" cy="357190"/>
              </a:xfrm>
            </p:grpSpPr>
            <p:sp>
              <p:nvSpPr>
                <p:cNvPr id="78" name="Rectangle 10"/>
                <p:cNvSpPr>
                  <a:spLocks noChangeArrowheads="1"/>
                </p:cNvSpPr>
                <p:nvPr/>
              </p:nvSpPr>
              <p:spPr bwMode="auto">
                <a:xfrm>
                  <a:off x="666206" y="5436576"/>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9" name="Rectangle 17"/>
                <p:cNvSpPr>
                  <a:spLocks noChangeArrowheads="1"/>
                </p:cNvSpPr>
                <p:nvPr/>
              </p:nvSpPr>
              <p:spPr bwMode="auto">
                <a:xfrm>
                  <a:off x="808679" y="565065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80" name="Rectangle 17"/>
                <p:cNvSpPr>
                  <a:spLocks noChangeArrowheads="1"/>
                </p:cNvSpPr>
                <p:nvPr/>
              </p:nvSpPr>
              <p:spPr bwMode="auto">
                <a:xfrm>
                  <a:off x="808679" y="5524404"/>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2" name="Group 247"/>
              <p:cNvGrpSpPr>
                <a:grpSpLocks/>
              </p:cNvGrpSpPr>
              <p:nvPr/>
            </p:nvGrpSpPr>
            <p:grpSpPr bwMode="auto">
              <a:xfrm>
                <a:off x="2666984" y="4786322"/>
                <a:ext cx="928694" cy="428628"/>
                <a:chOff x="2666984" y="4786322"/>
                <a:chExt cx="928694" cy="428628"/>
              </a:xfrm>
            </p:grpSpPr>
            <p:sp>
              <p:nvSpPr>
                <p:cNvPr id="75" name="Rectangle 6"/>
                <p:cNvSpPr>
                  <a:spLocks noChangeArrowheads="1"/>
                </p:cNvSpPr>
                <p:nvPr/>
              </p:nvSpPr>
              <p:spPr bwMode="auto">
                <a:xfrm>
                  <a:off x="2658822" y="4785862"/>
                  <a:ext cx="931091"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6" name="Rectangle 14"/>
                <p:cNvSpPr>
                  <a:spLocks noChangeArrowheads="1"/>
                </p:cNvSpPr>
                <p:nvPr/>
              </p:nvSpPr>
              <p:spPr bwMode="auto">
                <a:xfrm>
                  <a:off x="2735075" y="5057582"/>
                  <a:ext cx="774571"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7" name="Rectangle 13"/>
                <p:cNvSpPr>
                  <a:spLocks noChangeArrowheads="1"/>
                </p:cNvSpPr>
                <p:nvPr/>
              </p:nvSpPr>
              <p:spPr bwMode="auto">
                <a:xfrm>
                  <a:off x="2735075" y="4895648"/>
                  <a:ext cx="774571"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3" name="Group 216"/>
              <p:cNvGrpSpPr>
                <a:grpSpLocks/>
              </p:cNvGrpSpPr>
              <p:nvPr/>
            </p:nvGrpSpPr>
            <p:grpSpPr bwMode="auto">
              <a:xfrm>
                <a:off x="666720" y="4429132"/>
                <a:ext cx="2928958" cy="357190"/>
                <a:chOff x="666720" y="5429264"/>
                <a:chExt cx="2928958" cy="357190"/>
              </a:xfrm>
            </p:grpSpPr>
            <p:sp>
              <p:nvSpPr>
                <p:cNvPr id="72" name="Rectangle 10"/>
                <p:cNvSpPr>
                  <a:spLocks noChangeArrowheads="1"/>
                </p:cNvSpPr>
                <p:nvPr/>
              </p:nvSpPr>
              <p:spPr bwMode="auto">
                <a:xfrm>
                  <a:off x="666206" y="5429190"/>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3" name="Rectangle 17"/>
                <p:cNvSpPr>
                  <a:spLocks noChangeArrowheads="1"/>
                </p:cNvSpPr>
                <p:nvPr/>
              </p:nvSpPr>
              <p:spPr bwMode="auto">
                <a:xfrm>
                  <a:off x="808679" y="5640527"/>
                  <a:ext cx="2514347" cy="57639"/>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4" name="Rectangle 17"/>
                <p:cNvSpPr>
                  <a:spLocks noChangeArrowheads="1"/>
                </p:cNvSpPr>
                <p:nvPr/>
              </p:nvSpPr>
              <p:spPr bwMode="auto">
                <a:xfrm>
                  <a:off x="808679" y="551701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4" name="Group 248"/>
              <p:cNvGrpSpPr>
                <a:grpSpLocks/>
              </p:cNvGrpSpPr>
              <p:nvPr/>
            </p:nvGrpSpPr>
            <p:grpSpPr bwMode="auto">
              <a:xfrm>
                <a:off x="1666852" y="4786322"/>
                <a:ext cx="928694" cy="428628"/>
                <a:chOff x="2666984" y="4786322"/>
                <a:chExt cx="928694" cy="428628"/>
              </a:xfrm>
            </p:grpSpPr>
            <p:sp>
              <p:nvSpPr>
                <p:cNvPr id="69" name="Rectangle 6"/>
                <p:cNvSpPr>
                  <a:spLocks noChangeArrowheads="1"/>
                </p:cNvSpPr>
                <p:nvPr/>
              </p:nvSpPr>
              <p:spPr bwMode="auto">
                <a:xfrm>
                  <a:off x="2665655"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0" name="Rectangle 14"/>
                <p:cNvSpPr>
                  <a:spLocks noChangeArrowheads="1"/>
                </p:cNvSpPr>
                <p:nvPr/>
              </p:nvSpPr>
              <p:spPr bwMode="auto">
                <a:xfrm>
                  <a:off x="2741909"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1" name="Rectangle 13"/>
                <p:cNvSpPr>
                  <a:spLocks noChangeArrowheads="1"/>
                </p:cNvSpPr>
                <p:nvPr/>
              </p:nvSpPr>
              <p:spPr bwMode="auto">
                <a:xfrm>
                  <a:off x="2741909"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5" name="Group 252"/>
              <p:cNvGrpSpPr>
                <a:grpSpLocks/>
              </p:cNvGrpSpPr>
              <p:nvPr/>
            </p:nvGrpSpPr>
            <p:grpSpPr bwMode="auto">
              <a:xfrm>
                <a:off x="666720" y="4786322"/>
                <a:ext cx="928694" cy="428628"/>
                <a:chOff x="2666984" y="4786322"/>
                <a:chExt cx="928694" cy="428628"/>
              </a:xfrm>
            </p:grpSpPr>
            <p:sp>
              <p:nvSpPr>
                <p:cNvPr id="66" name="Rectangle 6"/>
                <p:cNvSpPr>
                  <a:spLocks noChangeArrowheads="1"/>
                </p:cNvSpPr>
                <p:nvPr/>
              </p:nvSpPr>
              <p:spPr bwMode="auto">
                <a:xfrm>
                  <a:off x="2666470"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7" name="Rectangle 14"/>
                <p:cNvSpPr>
                  <a:spLocks noChangeArrowheads="1"/>
                </p:cNvSpPr>
                <p:nvPr/>
              </p:nvSpPr>
              <p:spPr bwMode="auto">
                <a:xfrm>
                  <a:off x="2742723"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8" name="Rectangle 13"/>
                <p:cNvSpPr>
                  <a:spLocks noChangeArrowheads="1"/>
                </p:cNvSpPr>
                <p:nvPr/>
              </p:nvSpPr>
              <p:spPr bwMode="auto">
                <a:xfrm>
                  <a:off x="2742723"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grpSp>
      <p:sp>
        <p:nvSpPr>
          <p:cNvPr id="56" name="AutoShape 15"/>
          <p:cNvSpPr>
            <a:spLocks noChangeArrowheads="1"/>
          </p:cNvSpPr>
          <p:nvPr/>
        </p:nvSpPr>
        <p:spPr bwMode="auto">
          <a:xfrm rot="5400000">
            <a:off x="2405898" y="2616152"/>
            <a:ext cx="173038"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7" name="AutoShape 15"/>
          <p:cNvSpPr>
            <a:spLocks noChangeArrowheads="1"/>
          </p:cNvSpPr>
          <p:nvPr/>
        </p:nvSpPr>
        <p:spPr bwMode="auto">
          <a:xfrm rot="5400000">
            <a:off x="1593228" y="2625676"/>
            <a:ext cx="176212"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8" name="AutoShape 15"/>
          <p:cNvSpPr>
            <a:spLocks noChangeArrowheads="1"/>
          </p:cNvSpPr>
          <p:nvPr/>
        </p:nvSpPr>
        <p:spPr bwMode="auto">
          <a:xfrm rot="5400000">
            <a:off x="639305" y="2635996"/>
            <a:ext cx="174626"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pic>
        <p:nvPicPr>
          <p:cNvPr id="235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504" y="1995007"/>
            <a:ext cx="1365288" cy="6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12"/>
          <p:cNvSpPr>
            <a:spLocks noChangeArrowheads="1"/>
          </p:cNvSpPr>
          <p:nvPr/>
        </p:nvSpPr>
        <p:spPr bwMode="auto">
          <a:xfrm>
            <a:off x="2848879" y="2876991"/>
            <a:ext cx="1881667" cy="1079499"/>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err="1">
                <a:solidFill>
                  <a:sysClr val="windowText" lastClr="000000"/>
                </a:solidFill>
                <a:cs typeface="Arial" charset="0"/>
              </a:rPr>
              <a:t>Arkkitehtuurinäkökulmat</a:t>
            </a:r>
            <a:endParaRPr lang="en-US" sz="1400" kern="0" dirty="0">
              <a:solidFill>
                <a:sysClr val="windowText" lastClr="000000"/>
              </a:solidFill>
              <a:cs typeface="Arial" charset="0"/>
            </a:endParaRPr>
          </a:p>
        </p:txBody>
      </p:sp>
      <p:sp>
        <p:nvSpPr>
          <p:cNvPr id="52" name="AutoShape 15"/>
          <p:cNvSpPr>
            <a:spLocks noChangeArrowheads="1"/>
          </p:cNvSpPr>
          <p:nvPr/>
        </p:nvSpPr>
        <p:spPr bwMode="auto">
          <a:xfrm rot="10800000" flipH="1">
            <a:off x="4716016" y="3206177"/>
            <a:ext cx="161911"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7" name="AutoShape 15"/>
          <p:cNvSpPr>
            <a:spLocks noChangeArrowheads="1"/>
          </p:cNvSpPr>
          <p:nvPr/>
        </p:nvSpPr>
        <p:spPr bwMode="auto">
          <a:xfrm rot="10800000" flipH="1">
            <a:off x="2699793" y="3234753"/>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8" name="AutoShape 15"/>
          <p:cNvSpPr>
            <a:spLocks noChangeArrowheads="1"/>
          </p:cNvSpPr>
          <p:nvPr/>
        </p:nvSpPr>
        <p:spPr bwMode="auto">
          <a:xfrm rot="10800000" flipH="1">
            <a:off x="6683529" y="3219735"/>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9" name="Rectangle 112"/>
          <p:cNvSpPr>
            <a:spLocks noChangeArrowheads="1"/>
          </p:cNvSpPr>
          <p:nvPr/>
        </p:nvSpPr>
        <p:spPr bwMode="auto">
          <a:xfrm>
            <a:off x="392114" y="4645620"/>
            <a:ext cx="8500366" cy="1509804"/>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endParaRPr lang="en-US" sz="1600" kern="0" dirty="0">
              <a:solidFill>
                <a:sysClr val="windowText" lastClr="000000"/>
              </a:solidFill>
              <a:cs typeface="Arial" charset="0"/>
            </a:endParaRPr>
          </a:p>
          <a:p>
            <a:pPr algn="ctr">
              <a:defRPr/>
            </a:pPr>
            <a:r>
              <a:rPr lang="en-US" sz="1600" kern="0" dirty="0" err="1">
                <a:solidFill>
                  <a:sysClr val="windowText" lastClr="000000"/>
                </a:solidFill>
                <a:cs typeface="Arial" charset="0"/>
              </a:rPr>
              <a:t>Operatiivinen</a:t>
            </a:r>
            <a:r>
              <a:rPr lang="en-US" sz="1600" kern="0" dirty="0">
                <a:solidFill>
                  <a:sysClr val="windowText" lastClr="000000"/>
                </a:solidFill>
                <a:cs typeface="Arial" charset="0"/>
              </a:rPr>
              <a:t> </a:t>
            </a:r>
            <a:r>
              <a:rPr lang="en-US" sz="1600" kern="0" dirty="0" err="1">
                <a:solidFill>
                  <a:sysClr val="windowText" lastClr="000000"/>
                </a:solidFill>
                <a:cs typeface="Arial" charset="0"/>
              </a:rPr>
              <a:t>toiminta</a:t>
            </a:r>
            <a:endParaRPr lang="en-US" sz="600" kern="0" dirty="0">
              <a:solidFill>
                <a:sysClr val="windowText" lastClr="000000"/>
              </a:solidFill>
              <a:cs typeface="Arial" charset="0"/>
            </a:endParaRPr>
          </a:p>
        </p:txBody>
      </p:sp>
      <p:sp>
        <p:nvSpPr>
          <p:cNvPr id="121" name="AutoShape 15"/>
          <p:cNvSpPr>
            <a:spLocks noChangeArrowheads="1"/>
          </p:cNvSpPr>
          <p:nvPr/>
        </p:nvSpPr>
        <p:spPr bwMode="auto">
          <a:xfrm rot="16200000" flipV="1">
            <a:off x="1737633"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2" name="AutoShape 15"/>
          <p:cNvSpPr>
            <a:spLocks noChangeArrowheads="1"/>
          </p:cNvSpPr>
          <p:nvPr/>
        </p:nvSpPr>
        <p:spPr bwMode="auto">
          <a:xfrm rot="16200000" flipV="1">
            <a:off x="785018" y="4187253"/>
            <a:ext cx="462658"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4" name="AutoShape 15"/>
          <p:cNvSpPr>
            <a:spLocks noChangeArrowheads="1"/>
          </p:cNvSpPr>
          <p:nvPr/>
        </p:nvSpPr>
        <p:spPr bwMode="auto">
          <a:xfrm rot="5400000">
            <a:off x="7174795"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grpSp>
        <p:nvGrpSpPr>
          <p:cNvPr id="126" name="Group 12"/>
          <p:cNvGrpSpPr>
            <a:grpSpLocks/>
          </p:cNvGrpSpPr>
          <p:nvPr/>
        </p:nvGrpSpPr>
        <p:grpSpPr bwMode="auto">
          <a:xfrm>
            <a:off x="1291030" y="5400472"/>
            <a:ext cx="6999604" cy="580980"/>
            <a:chOff x="378212" y="2400617"/>
            <a:chExt cx="3215213" cy="654606"/>
          </a:xfrm>
        </p:grpSpPr>
        <p:sp>
          <p:nvSpPr>
            <p:cNvPr id="127" name="Chevron 126"/>
            <p:cNvSpPr/>
            <p:nvPr/>
          </p:nvSpPr>
          <p:spPr>
            <a:xfrm>
              <a:off x="378212" y="2400617"/>
              <a:ext cx="1427979" cy="357736"/>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8" name="Chevron 127"/>
            <p:cNvSpPr/>
            <p:nvPr/>
          </p:nvSpPr>
          <p:spPr>
            <a:xfrm>
              <a:off x="748830" y="2697487"/>
              <a:ext cx="1432498" cy="357736"/>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9" name="Chevron 128"/>
            <p:cNvSpPr/>
            <p:nvPr/>
          </p:nvSpPr>
          <p:spPr>
            <a:xfrm>
              <a:off x="1806191" y="2400617"/>
              <a:ext cx="1430239" cy="35773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30" name="Chevron 129"/>
            <p:cNvSpPr/>
            <p:nvPr/>
          </p:nvSpPr>
          <p:spPr>
            <a:xfrm>
              <a:off x="2165446" y="2686806"/>
              <a:ext cx="1427979" cy="35773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grpSp>
      <p:sp>
        <p:nvSpPr>
          <p:cNvPr id="131" name="AutoShape 15"/>
          <p:cNvSpPr>
            <a:spLocks noChangeArrowheads="1"/>
          </p:cNvSpPr>
          <p:nvPr/>
        </p:nvSpPr>
        <p:spPr bwMode="auto">
          <a:xfrm rot="16200000" flipV="1">
            <a:off x="8178540" y="4194964"/>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 name="TextBox 4"/>
          <p:cNvSpPr txBox="1"/>
          <p:nvPr/>
        </p:nvSpPr>
        <p:spPr>
          <a:xfrm>
            <a:off x="6253" y="4294249"/>
            <a:ext cx="956287" cy="276999"/>
          </a:xfrm>
          <a:prstGeom prst="rect">
            <a:avLst/>
          </a:prstGeom>
          <a:noFill/>
        </p:spPr>
        <p:txBody>
          <a:bodyPr wrap="none" rtlCol="0">
            <a:spAutoFit/>
          </a:bodyPr>
          <a:lstStyle/>
          <a:p>
            <a:r>
              <a:rPr lang="en-US" sz="1200" dirty="0" err="1">
                <a:solidFill>
                  <a:prstClr val="black"/>
                </a:solidFill>
              </a:rPr>
              <a:t>Vaatimukset</a:t>
            </a:r>
            <a:endParaRPr lang="en-US" sz="1200" dirty="0">
              <a:solidFill>
                <a:prstClr val="black"/>
              </a:solidFill>
            </a:endParaRPr>
          </a:p>
        </p:txBody>
      </p:sp>
      <p:sp>
        <p:nvSpPr>
          <p:cNvPr id="133" name="TextBox 132"/>
          <p:cNvSpPr txBox="1"/>
          <p:nvPr/>
        </p:nvSpPr>
        <p:spPr>
          <a:xfrm>
            <a:off x="2036662" y="4290988"/>
            <a:ext cx="663130" cy="276999"/>
          </a:xfrm>
          <a:prstGeom prst="rect">
            <a:avLst/>
          </a:prstGeom>
          <a:noFill/>
        </p:spPr>
        <p:txBody>
          <a:bodyPr wrap="none" rtlCol="0">
            <a:spAutoFit/>
          </a:bodyPr>
          <a:lstStyle/>
          <a:p>
            <a:r>
              <a:rPr lang="en-US" sz="1200" dirty="0" err="1">
                <a:solidFill>
                  <a:prstClr val="black"/>
                </a:solidFill>
              </a:rPr>
              <a:t>Mittarit</a:t>
            </a:r>
            <a:endParaRPr lang="en-US" sz="1200" dirty="0">
              <a:solidFill>
                <a:prstClr val="black"/>
              </a:solidFill>
            </a:endParaRPr>
          </a:p>
        </p:txBody>
      </p:sp>
      <p:sp>
        <p:nvSpPr>
          <p:cNvPr id="134" name="TextBox 133"/>
          <p:cNvSpPr txBox="1"/>
          <p:nvPr/>
        </p:nvSpPr>
        <p:spPr>
          <a:xfrm>
            <a:off x="6470120" y="4241393"/>
            <a:ext cx="727187" cy="276999"/>
          </a:xfrm>
          <a:prstGeom prst="rect">
            <a:avLst/>
          </a:prstGeom>
          <a:noFill/>
        </p:spPr>
        <p:txBody>
          <a:bodyPr wrap="none" rtlCol="0">
            <a:spAutoFit/>
          </a:bodyPr>
          <a:lstStyle/>
          <a:p>
            <a:r>
              <a:rPr lang="en-US" sz="1200" dirty="0" err="1">
                <a:solidFill>
                  <a:prstClr val="black"/>
                </a:solidFill>
              </a:rPr>
              <a:t>Toteutus</a:t>
            </a:r>
            <a:endParaRPr lang="en-US" sz="1200" dirty="0">
              <a:solidFill>
                <a:prstClr val="black"/>
              </a:solidFill>
            </a:endParaRPr>
          </a:p>
        </p:txBody>
      </p:sp>
      <p:sp>
        <p:nvSpPr>
          <p:cNvPr id="135" name="TextBox 134"/>
          <p:cNvSpPr txBox="1"/>
          <p:nvPr/>
        </p:nvSpPr>
        <p:spPr>
          <a:xfrm>
            <a:off x="8445937" y="4238132"/>
            <a:ext cx="650947" cy="276999"/>
          </a:xfrm>
          <a:prstGeom prst="rect">
            <a:avLst/>
          </a:prstGeom>
          <a:noFill/>
        </p:spPr>
        <p:txBody>
          <a:bodyPr wrap="none" rtlCol="0">
            <a:spAutoFit/>
          </a:bodyPr>
          <a:lstStyle/>
          <a:p>
            <a:r>
              <a:rPr lang="en-US" sz="1200" dirty="0" err="1">
                <a:solidFill>
                  <a:prstClr val="black"/>
                </a:solidFill>
              </a:rPr>
              <a:t>Palaute</a:t>
            </a:r>
            <a:endParaRPr lang="en-US" sz="1200" dirty="0">
              <a:solidFill>
                <a:prstClr val="black"/>
              </a:solidFill>
            </a:endParaRPr>
          </a:p>
        </p:txBody>
      </p:sp>
      <p:sp>
        <p:nvSpPr>
          <p:cNvPr id="6" name="Rectangle 5"/>
          <p:cNvSpPr/>
          <p:nvPr/>
        </p:nvSpPr>
        <p:spPr>
          <a:xfrm>
            <a:off x="714344" y="4675578"/>
            <a:ext cx="7826436" cy="24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rPr>
              <a:t>Operatiivinen</a:t>
            </a:r>
            <a:r>
              <a:rPr lang="en-US" sz="1600" dirty="0">
                <a:solidFill>
                  <a:prstClr val="white"/>
                </a:solidFill>
              </a:rPr>
              <a:t> </a:t>
            </a:r>
            <a:r>
              <a:rPr lang="en-US" sz="1600" dirty="0" err="1">
                <a:solidFill>
                  <a:prstClr val="white"/>
                </a:solidFill>
              </a:rPr>
              <a:t>johtaminen</a:t>
            </a:r>
            <a:r>
              <a:rPr lang="en-US" sz="1600" dirty="0">
                <a:solidFill>
                  <a:prstClr val="white"/>
                </a:solidFill>
              </a:rPr>
              <a:t> ja </a:t>
            </a:r>
            <a:r>
              <a:rPr lang="en-US" sz="1600" dirty="0" err="1">
                <a:solidFill>
                  <a:prstClr val="white"/>
                </a:solidFill>
              </a:rPr>
              <a:t>vaatimusten</a:t>
            </a:r>
            <a:r>
              <a:rPr lang="en-US" sz="1600" dirty="0">
                <a:solidFill>
                  <a:prstClr val="white"/>
                </a:solidFill>
              </a:rPr>
              <a:t> </a:t>
            </a:r>
            <a:r>
              <a:rPr lang="en-US" sz="1600" dirty="0" err="1">
                <a:solidFill>
                  <a:prstClr val="white"/>
                </a:solidFill>
              </a:rPr>
              <a:t>kokoaminen</a:t>
            </a:r>
            <a:endParaRPr lang="en-US" sz="1600" dirty="0">
              <a:solidFill>
                <a:prstClr val="white"/>
              </a:solidFill>
            </a:endParaRPr>
          </a:p>
        </p:txBody>
      </p:sp>
      <p:sp>
        <p:nvSpPr>
          <p:cNvPr id="3" name="Rectangle 2"/>
          <p:cNvSpPr/>
          <p:nvPr/>
        </p:nvSpPr>
        <p:spPr>
          <a:xfrm>
            <a:off x="2951908" y="3181552"/>
            <a:ext cx="342930" cy="71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a:solidFill>
                  <a:prstClr val="white"/>
                </a:solidFill>
              </a:rPr>
              <a:t>Toiminta-</a:t>
            </a:r>
          </a:p>
          <a:p>
            <a:pPr algn="ctr"/>
            <a:r>
              <a:rPr lang="en-US" sz="1000" dirty="0">
                <a:solidFill>
                  <a:prstClr val="white"/>
                </a:solidFill>
              </a:rPr>
              <a:t> </a:t>
            </a:r>
            <a:r>
              <a:rPr lang="en-US" sz="1000" dirty="0" err="1">
                <a:solidFill>
                  <a:prstClr val="white"/>
                </a:solidFill>
              </a:rPr>
              <a:t>arkkitehtuuri</a:t>
            </a:r>
            <a:endParaRPr lang="en-US" sz="1000" dirty="0">
              <a:solidFill>
                <a:prstClr val="white"/>
              </a:solidFill>
            </a:endParaRPr>
          </a:p>
        </p:txBody>
      </p:sp>
      <p:sp>
        <p:nvSpPr>
          <p:cNvPr id="81" name="Rectangle 80"/>
          <p:cNvSpPr/>
          <p:nvPr/>
        </p:nvSpPr>
        <p:spPr>
          <a:xfrm>
            <a:off x="3401066" y="3181552"/>
            <a:ext cx="342930" cy="7177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Tieto</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2" name="Rectangle 81"/>
          <p:cNvSpPr/>
          <p:nvPr/>
        </p:nvSpPr>
        <p:spPr>
          <a:xfrm>
            <a:off x="3850224" y="3181552"/>
            <a:ext cx="342930" cy="717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Järjestelmä</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3" name="Rectangle 82"/>
          <p:cNvSpPr/>
          <p:nvPr/>
        </p:nvSpPr>
        <p:spPr>
          <a:xfrm>
            <a:off x="4299382" y="3181552"/>
            <a:ext cx="342930" cy="7177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Teknologia</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102" name="AutoShape 12"/>
          <p:cNvSpPr>
            <a:spLocks noChangeArrowheads="1"/>
          </p:cNvSpPr>
          <p:nvPr/>
        </p:nvSpPr>
        <p:spPr bwMode="auto">
          <a:xfrm>
            <a:off x="460515" y="1381936"/>
            <a:ext cx="2258572" cy="558676"/>
          </a:xfrm>
          <a:prstGeom prst="triangle">
            <a:avLst>
              <a:gd name="adj" fmla="val 50000"/>
            </a:avLst>
          </a:prstGeom>
          <a:solidFill>
            <a:srgbClr val="FFFF99"/>
          </a:solidFill>
          <a:ln w="12700">
            <a:solidFill>
              <a:srgbClr val="3191A0"/>
            </a:solidFill>
            <a:headEnd/>
            <a:tailEnd/>
          </a:ln>
        </p:spPr>
        <p:style>
          <a:lnRef idx="1">
            <a:schemeClr val="accent6"/>
          </a:lnRef>
          <a:fillRef idx="2">
            <a:schemeClr val="accent6"/>
          </a:fillRef>
          <a:effectRef idx="1">
            <a:schemeClr val="accent6"/>
          </a:effectRef>
          <a:fontRef idx="minor">
            <a:schemeClr val="dk1"/>
          </a:fontRef>
        </p:style>
        <p:txBody>
          <a:bodyPr wrap="none" anchor="b"/>
          <a:lstStyle/>
          <a:p>
            <a:pPr algn="ctr">
              <a:defRPr/>
            </a:pPr>
            <a:r>
              <a:rPr lang="en-US" sz="1400" kern="0" dirty="0" err="1">
                <a:solidFill>
                  <a:sysClr val="windowText" lastClr="000000"/>
                </a:solidFill>
                <a:cs typeface="Arial" charset="0"/>
              </a:rPr>
              <a:t>Strategia</a:t>
            </a:r>
            <a:endParaRPr lang="en-GB" sz="1400" kern="0" dirty="0">
              <a:solidFill>
                <a:sysClr val="windowText" lastClr="000000"/>
              </a:solidFill>
              <a:cs typeface="Arial" charset="0"/>
            </a:endParaRPr>
          </a:p>
        </p:txBody>
      </p:sp>
      <p:sp>
        <p:nvSpPr>
          <p:cNvPr id="8" name="Rectangle 7"/>
          <p:cNvSpPr/>
          <p:nvPr/>
        </p:nvSpPr>
        <p:spPr>
          <a:xfrm>
            <a:off x="63062" y="1229323"/>
            <a:ext cx="9033822" cy="499017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ectangle 54"/>
          <p:cNvSpPr/>
          <p:nvPr/>
        </p:nvSpPr>
        <p:spPr bwMode="auto">
          <a:xfrm>
            <a:off x="514375" y="1963160"/>
            <a:ext cx="2150852" cy="725487"/>
          </a:xfrm>
          <a:prstGeom prst="rect">
            <a:avLst/>
          </a:prstGeom>
          <a:solidFill>
            <a:srgbClr val="FFFF99"/>
          </a:solidFill>
          <a:ln w="44450">
            <a:solidFill>
              <a:srgbClr val="FF0000"/>
            </a:solidFill>
          </a:ln>
        </p:spPr>
        <p:style>
          <a:lnRef idx="1">
            <a:schemeClr val="accent6"/>
          </a:lnRef>
          <a:fillRef idx="2">
            <a:schemeClr val="accent6"/>
          </a:fillRef>
          <a:effectRef idx="1">
            <a:schemeClr val="accent6"/>
          </a:effectRef>
          <a:fontRef idx="minor">
            <a:schemeClr val="dk1"/>
          </a:fontRef>
        </p:style>
        <p:txBody>
          <a:bodyPr anchor="b"/>
          <a:lstStyle/>
          <a:p>
            <a:pPr>
              <a:defRPr/>
            </a:pPr>
            <a:r>
              <a:rPr lang="en-US" sz="1400" dirty="0" err="1">
                <a:solidFill>
                  <a:prstClr val="black"/>
                </a:solidFill>
              </a:rPr>
              <a:t>Liiketoimintamallit</a:t>
            </a:r>
            <a:endParaRPr lang="en-US" sz="1400" dirty="0">
              <a:solidFill>
                <a:prstClr val="black"/>
              </a:solidFill>
            </a:endParaRPr>
          </a:p>
        </p:txBody>
      </p:sp>
      <p:sp>
        <p:nvSpPr>
          <p:cNvPr id="103"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04" name="Slide Number Placeholder 5"/>
          <p:cNvSpPr>
            <a:spLocks noGrp="1"/>
          </p:cNvSpPr>
          <p:nvPr>
            <p:ph type="sldNum" sz="quarter" idx="11"/>
          </p:nvPr>
        </p:nvSpPr>
        <p:spPr>
          <a:xfrm>
            <a:off x="8408988" y="6372225"/>
            <a:ext cx="482600" cy="212725"/>
          </a:xfrm>
        </p:spPr>
        <p:txBody>
          <a:bodyPr/>
          <a:lstStyle/>
          <a:p>
            <a:r>
              <a:rPr lang="fi-FI" dirty="0"/>
              <a:t>79</a:t>
            </a:r>
          </a:p>
        </p:txBody>
      </p:sp>
    </p:spTree>
    <p:extLst>
      <p:ext uri="{BB962C8B-B14F-4D97-AF65-F5344CB8AC3E}">
        <p14:creationId xmlns:p14="http://schemas.microsoft.com/office/powerpoint/2010/main" val="2640088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txBox="1">
            <a:spLocks/>
          </p:cNvSpPr>
          <p:nvPr/>
        </p:nvSpPr>
        <p:spPr>
          <a:xfrm>
            <a:off x="207867" y="166112"/>
            <a:ext cx="7776201" cy="709464"/>
          </a:xfrm>
          <a:prstGeom prst="rect">
            <a:avLst/>
          </a:prstGeom>
        </p:spPr>
        <p:txBody>
          <a:bodyPr vert="horz" lIns="91440" tIns="45720" rIns="91440" bIns="45720" rtlCol="0" anchor="ctr"/>
          <a:lstStyle>
            <a:defPPr>
              <a:defRPr lang="fi-FI"/>
            </a:defPPr>
            <a:lvl1pPr marL="0" algn="r" defTabSz="914400" rtl="0" eaLnBrk="1" latinLnBrk="0" hangingPunct="1">
              <a:defRPr sz="5000" kern="1200">
                <a:solidFill>
                  <a:schemeClr val="accent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4000" dirty="0">
                <a:solidFill>
                  <a:srgbClr val="304E88"/>
                </a:solidFill>
                <a:latin typeface="+mj-lt"/>
                <a:ea typeface="+mj-ea"/>
                <a:cs typeface="+mj-cs"/>
              </a:rPr>
              <a:t>Liiketoimintamalli</a:t>
            </a:r>
          </a:p>
        </p:txBody>
      </p:sp>
      <p:sp>
        <p:nvSpPr>
          <p:cNvPr id="9" name="Rectangle 8"/>
          <p:cNvSpPr/>
          <p:nvPr/>
        </p:nvSpPr>
        <p:spPr>
          <a:xfrm>
            <a:off x="582414" y="1015676"/>
            <a:ext cx="7976435" cy="738664"/>
          </a:xfrm>
          <a:prstGeom prst="rect">
            <a:avLst/>
          </a:prstGeom>
        </p:spPr>
        <p:txBody>
          <a:bodyPr wrap="square">
            <a:spAutoFit/>
          </a:bodyPr>
          <a:lstStyle/>
          <a:p>
            <a:r>
              <a:rPr lang="fi-FI" sz="1400" b="1" dirty="0"/>
              <a:t>Liiketoimintamallilla</a:t>
            </a:r>
            <a:r>
              <a:rPr lang="fi-FI" sz="1400" dirty="0"/>
              <a:t> on keskeinen rooli strategian toimeenpanon onnistumisessa. Sen avulla voidaan </a:t>
            </a:r>
            <a:r>
              <a:rPr lang="fi-FI" sz="1400" b="1" dirty="0"/>
              <a:t>hahmottaa ne keskeiset elementit, joiden avulla strategia voidaan toteuttaa käytännössä.</a:t>
            </a:r>
          </a:p>
        </p:txBody>
      </p:sp>
      <p:sp>
        <p:nvSpPr>
          <p:cNvPr id="10"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2" name="Slide Number Placeholder 5"/>
          <p:cNvSpPr>
            <a:spLocks noGrp="1"/>
          </p:cNvSpPr>
          <p:nvPr>
            <p:ph type="sldNum" sz="quarter" idx="11"/>
          </p:nvPr>
        </p:nvSpPr>
        <p:spPr>
          <a:xfrm>
            <a:off x="8408988" y="6372225"/>
            <a:ext cx="482600" cy="212725"/>
          </a:xfrm>
        </p:spPr>
        <p:txBody>
          <a:bodyPr/>
          <a:lstStyle/>
          <a:p>
            <a:r>
              <a:rPr lang="fi-FI" dirty="0"/>
              <a:t>80</a:t>
            </a:r>
          </a:p>
        </p:txBody>
      </p:sp>
      <p:pic>
        <p:nvPicPr>
          <p:cNvPr id="13" name="Picture 12"/>
          <p:cNvPicPr>
            <a:picLocks noChangeAspect="1"/>
          </p:cNvPicPr>
          <p:nvPr/>
        </p:nvPicPr>
        <p:blipFill>
          <a:blip r:embed="rId2"/>
          <a:stretch>
            <a:fillRect/>
          </a:stretch>
        </p:blipFill>
        <p:spPr>
          <a:xfrm>
            <a:off x="181927" y="2034540"/>
            <a:ext cx="8550951" cy="3817620"/>
          </a:xfrm>
          <a:prstGeom prst="rect">
            <a:avLst/>
          </a:prstGeom>
          <a:ln w="25400">
            <a:solidFill>
              <a:schemeClr val="accent1"/>
            </a:solidFill>
          </a:ln>
        </p:spPr>
      </p:pic>
    </p:spTree>
    <p:extLst>
      <p:ext uri="{BB962C8B-B14F-4D97-AF65-F5344CB8AC3E}">
        <p14:creationId xmlns:p14="http://schemas.microsoft.com/office/powerpoint/2010/main" val="2816991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00300"/>
            <a:ext cx="7959725" cy="716925"/>
          </a:xfrm>
        </p:spPr>
        <p:txBody>
          <a:bodyPr/>
          <a:lstStyle/>
          <a:p>
            <a:r>
              <a:rPr lang="fi-FI" dirty="0"/>
              <a:t>Harjoitus 1: Liiketoimintamalli</a:t>
            </a:r>
          </a:p>
        </p:txBody>
      </p:sp>
      <p:sp>
        <p:nvSpPr>
          <p:cNvPr id="3" name="Content Placeholder 2"/>
          <p:cNvSpPr>
            <a:spLocks noGrp="1"/>
          </p:cNvSpPr>
          <p:nvPr>
            <p:ph idx="1"/>
          </p:nvPr>
        </p:nvSpPr>
        <p:spPr>
          <a:xfrm>
            <a:off x="517183" y="1181687"/>
            <a:ext cx="7953375" cy="4471768"/>
          </a:xfrm>
        </p:spPr>
        <p:txBody>
          <a:bodyPr/>
          <a:lstStyle/>
          <a:p>
            <a:r>
              <a:rPr lang="fi-FI" sz="2400" dirty="0"/>
              <a:t>Hahmottele holhoustoimen palveluiden liiketoimintamallin elementit</a:t>
            </a:r>
          </a:p>
          <a:p>
            <a:pPr lvl="1"/>
            <a:r>
              <a:rPr lang="fi-FI" sz="1800" dirty="0"/>
              <a:t>Keskity aluksi peruselementteihin; Palvelut ja tuotteet, asiakasryhmät, toiminta-alue/sijainti, avainkumppanit, arvolupaus</a:t>
            </a:r>
          </a:p>
          <a:p>
            <a:pPr lvl="1"/>
            <a:r>
              <a:rPr lang="fi-FI" sz="1800" dirty="0"/>
              <a:t>Mieti sitten kehitettäviä kyvykkyyksiä; ko. liiketoiminnalle spesifisiä sekä maistraattien yhteisiä tukikyvykkyyksiä liittyen asiakaspalveluun ja yhteistyöhön kumppaneiden kanssa.</a:t>
            </a:r>
          </a:p>
          <a:p>
            <a:r>
              <a:rPr lang="fi-FI" sz="2400" dirty="0"/>
              <a:t>Vinkki arvolupaukseen: Miksi asiakas käyttäisi ko. palveluja ? Mikä on asiakashyöty ?</a:t>
            </a:r>
          </a:p>
          <a:p>
            <a:r>
              <a:rPr lang="fi-FI" sz="2400" dirty="0"/>
              <a:t>Kirjoita pohdinnan tulokset seuraavalla sivulla olevalle pohjalle</a:t>
            </a:r>
          </a:p>
          <a:p>
            <a:endParaRPr lang="fi-FI" sz="2400" dirty="0"/>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76</a:t>
            </a:fld>
            <a:endParaRPr lang="fi-FI"/>
          </a:p>
        </p:txBody>
      </p:sp>
    </p:spTree>
    <p:extLst>
      <p:ext uri="{BB962C8B-B14F-4D97-AF65-F5344CB8AC3E}">
        <p14:creationId xmlns:p14="http://schemas.microsoft.com/office/powerpoint/2010/main" val="613717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33" y="3492500"/>
            <a:ext cx="7772400" cy="1362075"/>
          </a:xfrm>
        </p:spPr>
        <p:txBody>
          <a:bodyPr/>
          <a:lstStyle/>
          <a:p>
            <a:r>
              <a:rPr lang="fi-FI" sz="3200" dirty="0"/>
              <a:t>Toimijoiden vuorovaikutus ja </a:t>
            </a:r>
            <a:r>
              <a:rPr lang="fi-FI" sz="3200" dirty="0" err="1"/>
              <a:t>kyvykkyysVAATIMUKSET</a:t>
            </a:r>
            <a:endParaRPr lang="fi-FI" sz="3200" dirty="0"/>
          </a:p>
        </p:txBody>
      </p:sp>
      <p:sp>
        <p:nvSpPr>
          <p:cNvPr id="3" name="Text Placeholder 2"/>
          <p:cNvSpPr>
            <a:spLocks noGrp="1"/>
          </p:cNvSpPr>
          <p:nvPr>
            <p:ph type="body" idx="1"/>
          </p:nvPr>
        </p:nvSpPr>
        <p:spPr>
          <a:xfrm>
            <a:off x="729933" y="1992313"/>
            <a:ext cx="7772400" cy="1500187"/>
          </a:xfrm>
        </p:spPr>
        <p:txBody>
          <a:bodyPr/>
          <a:lstStyle/>
          <a:p>
            <a:r>
              <a:rPr lang="fi-FI" dirty="0"/>
              <a:t>14:15-14:45</a:t>
            </a:r>
          </a:p>
        </p:txBody>
      </p:sp>
      <p:sp>
        <p:nvSpPr>
          <p:cNvPr id="4" name="Date Placeholder 3"/>
          <p:cNvSpPr>
            <a:spLocks noGrp="1"/>
          </p:cNvSpPr>
          <p:nvPr>
            <p:ph type="dt" sz="half" idx="10"/>
          </p:nvPr>
        </p:nvSpPr>
        <p:spPr>
          <a:xfrm>
            <a:off x="7568354" y="5461001"/>
            <a:ext cx="846668" cy="220134"/>
          </a:xfrm>
        </p:spPr>
        <p:txBody>
          <a:bodyPr/>
          <a:lstStyle/>
          <a:p>
            <a:fld id="{FD3FC410-5C34-4B81-8832-41BF0F40863A}" type="datetime1">
              <a:rPr lang="fi-FI" smtClean="0"/>
              <a:t>11.5.2017</a:t>
            </a:fld>
            <a:endParaRPr lang="fi-FI" dirty="0"/>
          </a:p>
        </p:txBody>
      </p:sp>
      <p:sp>
        <p:nvSpPr>
          <p:cNvPr id="5" name="Slide Number Placeholder 4"/>
          <p:cNvSpPr>
            <a:spLocks noGrp="1"/>
          </p:cNvSpPr>
          <p:nvPr>
            <p:ph type="sldNum" sz="quarter" idx="11"/>
          </p:nvPr>
        </p:nvSpPr>
        <p:spPr>
          <a:xfrm>
            <a:off x="8416608" y="5457825"/>
            <a:ext cx="482600" cy="212725"/>
          </a:xfrm>
        </p:spPr>
        <p:txBody>
          <a:bodyPr/>
          <a:lstStyle/>
          <a:p>
            <a:fld id="{D1445509-8ED4-4F52-8BB2-3F9E164AAF11}" type="slidenum">
              <a:rPr lang="fi-FI" smtClean="0"/>
              <a:pPr/>
              <a:t>77</a:t>
            </a:fld>
            <a:endParaRPr lang="fi-FI"/>
          </a:p>
        </p:txBody>
      </p:sp>
    </p:spTree>
    <p:extLst>
      <p:ext uri="{BB962C8B-B14F-4D97-AF65-F5344CB8AC3E}">
        <p14:creationId xmlns:p14="http://schemas.microsoft.com/office/powerpoint/2010/main" val="1082068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Toimijoiden vuorovaikutus</a:t>
            </a:r>
          </a:p>
        </p:txBody>
      </p:sp>
      <p:sp>
        <p:nvSpPr>
          <p:cNvPr id="3" name="Content Placeholder 2"/>
          <p:cNvSpPr>
            <a:spLocks noGrp="1"/>
          </p:cNvSpPr>
          <p:nvPr>
            <p:ph idx="1"/>
          </p:nvPr>
        </p:nvSpPr>
        <p:spPr>
          <a:xfrm>
            <a:off x="454027" y="1090612"/>
            <a:ext cx="7953375" cy="4967287"/>
          </a:xfrm>
        </p:spPr>
        <p:txBody>
          <a:bodyPr/>
          <a:lstStyle/>
          <a:p>
            <a:r>
              <a:rPr lang="fi-FI" sz="2800" dirty="0"/>
              <a:t>Toimijoiden vuorovaikutus (arvoketju) -kaavio tarjoaa korkean tason näkymän organisaation vuorovaikutukseen ympäröivän maailman kanssa.</a:t>
            </a:r>
          </a:p>
          <a:p>
            <a:r>
              <a:rPr lang="fi-FI" sz="2800" dirty="0"/>
              <a:t>Tunnistetut toiminnalliset organisaatiorajapinnat vaativat erityistä huolellisuutta niin suunnittelu- kuin toteutusvaiheissakin.</a:t>
            </a:r>
          </a:p>
          <a:p>
            <a:r>
              <a:rPr lang="fi-FI" sz="2800" dirty="0"/>
              <a:t>Prosessikaavioiden rooleja voidaan hyödyntää apuna organisaatiorajapintojen tunnistamisessa.</a:t>
            </a:r>
            <a:endParaRPr lang="en-US" sz="2800" dirty="0"/>
          </a:p>
          <a:p>
            <a:endParaRPr lang="fi-FI" sz="2800" dirty="0"/>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78</a:t>
            </a:fld>
            <a:endParaRPr lang="fi-FI"/>
          </a:p>
        </p:txBody>
      </p:sp>
    </p:spTree>
    <p:extLst>
      <p:ext uri="{BB962C8B-B14F-4D97-AF65-F5344CB8AC3E}">
        <p14:creationId xmlns:p14="http://schemas.microsoft.com/office/powerpoint/2010/main" val="4242449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Toimijoiden vuorovaikutus esimerkki</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79</a:t>
            </a:fld>
            <a:endParaRPr lang="fi-FI"/>
          </a:p>
        </p:txBody>
      </p:sp>
      <p:pic>
        <p:nvPicPr>
          <p:cNvPr id="6" name="Picture 5"/>
          <p:cNvPicPr>
            <a:picLocks noChangeAspect="1"/>
          </p:cNvPicPr>
          <p:nvPr/>
        </p:nvPicPr>
        <p:blipFill>
          <a:blip r:embed="rId2"/>
          <a:stretch>
            <a:fillRect/>
          </a:stretch>
        </p:blipFill>
        <p:spPr>
          <a:xfrm>
            <a:off x="1174088" y="1243013"/>
            <a:ext cx="6465777" cy="4496208"/>
          </a:xfrm>
          <a:prstGeom prst="rect">
            <a:avLst/>
          </a:prstGeom>
        </p:spPr>
      </p:pic>
    </p:spTree>
    <p:extLst>
      <p:ext uri="{BB962C8B-B14F-4D97-AF65-F5344CB8AC3E}">
        <p14:creationId xmlns:p14="http://schemas.microsoft.com/office/powerpoint/2010/main" val="143994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0"/>
            <a:ext cx="7959725" cy="620713"/>
          </a:xfrm>
        </p:spPr>
        <p:txBody>
          <a:bodyPr/>
          <a:lstStyle/>
          <a:p>
            <a:r>
              <a:rPr lang="fi-FI" dirty="0" err="1"/>
              <a:t>JHKA:n</a:t>
            </a:r>
            <a:r>
              <a:rPr lang="fi-FI" dirty="0"/>
              <a:t> rooli arkkitehtuurihierarkiassa</a:t>
            </a:r>
          </a:p>
        </p:txBody>
      </p:sp>
      <p:sp>
        <p:nvSpPr>
          <p:cNvPr id="3" name="Content Placeholder 2"/>
          <p:cNvSpPr>
            <a:spLocks noGrp="1"/>
          </p:cNvSpPr>
          <p:nvPr>
            <p:ph idx="1"/>
          </p:nvPr>
        </p:nvSpPr>
        <p:spPr>
          <a:xfrm>
            <a:off x="171207" y="938214"/>
            <a:ext cx="8720381" cy="5087448"/>
          </a:xfrm>
        </p:spPr>
        <p:txBody>
          <a:bodyPr/>
          <a:lstStyle/>
          <a:p>
            <a:r>
              <a:rPr lang="fi-FI" sz="2400" dirty="0"/>
              <a:t>Julkisen hallinnon kokonaisarkkitehtuuri toimii arkkitehtuuri-hierarkian ylimpänä arkkitehtuurina. </a:t>
            </a:r>
          </a:p>
          <a:p>
            <a:pPr lvl="1"/>
            <a:r>
              <a:rPr lang="fi-FI" sz="1800" dirty="0"/>
              <a:t>Jäsentää julkisen hallinnon arkkitehtuurikokonaisuuden, </a:t>
            </a:r>
          </a:p>
          <a:p>
            <a:pPr lvl="1"/>
            <a:r>
              <a:rPr lang="fi-FI" sz="1800" dirty="0"/>
              <a:t>Ohjaa sen osia ja niiden välisiä suhteita (mm. palvelut, toimialat ja muut osa-alueet)</a:t>
            </a:r>
          </a:p>
          <a:p>
            <a:pPr lvl="1"/>
            <a:r>
              <a:rPr lang="fi-FI" sz="1800" dirty="0"/>
              <a:t>Tukee yksittäisten julkisen hallinnon organisaatioiden arkkitehtuurien kehittämistä sekä</a:t>
            </a:r>
          </a:p>
          <a:p>
            <a:pPr lvl="1"/>
            <a:r>
              <a:rPr lang="fi-FI" sz="1800" dirty="0"/>
              <a:t>Tarjoaa käytettäväksi yhteisesti hyödynnettäviä arkkitehtuurielementtejä.</a:t>
            </a:r>
          </a:p>
          <a:p>
            <a:r>
              <a:rPr lang="fi-FI" sz="2400" dirty="0"/>
              <a:t>Julkisen hallinnon kokonaisarkkitehtuurin kuvaukset ja määritykset (JHKA 2.0) on päivitetty vastaamaan nykyistä, tietohallintolain (634/2011) voimaantulosta kasvanutta kokonaisarkkitehtuurikyvykkyyttä ja -työskentelyä, uusien palvelujen (kuten suomi.fi) myötä muuttunutta arkkitehtuuria sekä </a:t>
            </a:r>
            <a:r>
              <a:rPr lang="fi-FI" sz="2400" dirty="0" err="1"/>
              <a:t>digitalisaation</a:t>
            </a:r>
            <a:r>
              <a:rPr lang="fi-FI" sz="2400" dirty="0"/>
              <a:t> tuomia uusia vaatimuksia.</a:t>
            </a:r>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8</a:t>
            </a:fld>
            <a:endParaRPr lang="fi-FI"/>
          </a:p>
        </p:txBody>
      </p:sp>
    </p:spTree>
    <p:extLst>
      <p:ext uri="{BB962C8B-B14F-4D97-AF65-F5344CB8AC3E}">
        <p14:creationId xmlns:p14="http://schemas.microsoft.com/office/powerpoint/2010/main" val="13626266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Harjoitus 2: Toimijoiden vuorovaikutus</a:t>
            </a:r>
          </a:p>
        </p:txBody>
      </p:sp>
      <p:sp>
        <p:nvSpPr>
          <p:cNvPr id="3" name="Content Placeholder 2"/>
          <p:cNvSpPr>
            <a:spLocks noGrp="1"/>
          </p:cNvSpPr>
          <p:nvPr>
            <p:ph idx="1"/>
          </p:nvPr>
        </p:nvSpPr>
        <p:spPr>
          <a:xfrm>
            <a:off x="454027" y="1135920"/>
            <a:ext cx="8437561" cy="5044163"/>
          </a:xfrm>
        </p:spPr>
        <p:txBody>
          <a:bodyPr/>
          <a:lstStyle/>
          <a:p>
            <a:r>
              <a:rPr lang="fi-FI" dirty="0"/>
              <a:t>Hahmottele toimijoiden vuorovaikutus -kaavio ko. palvelukokonaisuudelle</a:t>
            </a:r>
          </a:p>
          <a:p>
            <a:pPr lvl="1"/>
            <a:r>
              <a:rPr lang="fi-FI" dirty="0"/>
              <a:t>Keskity aluksi toimijoiden välisiin </a:t>
            </a:r>
            <a:r>
              <a:rPr lang="fi-FI" u="sng" dirty="0"/>
              <a:t>tietovirtoihin</a:t>
            </a:r>
            <a:endParaRPr lang="fi-FI" dirty="0"/>
          </a:p>
          <a:p>
            <a:pPr lvl="1"/>
            <a:r>
              <a:rPr lang="fi-FI" dirty="0"/>
              <a:t>Rahavirrat ja sopimussuhteet voi lisätä myöhemmin</a:t>
            </a:r>
          </a:p>
          <a:p>
            <a:r>
              <a:rPr lang="fi-FI" dirty="0"/>
              <a:t>Hyödynnä lähtötietoina</a:t>
            </a:r>
          </a:p>
          <a:p>
            <a:pPr lvl="1"/>
            <a:r>
              <a:rPr lang="fi-FI" sz="2800" dirty="0"/>
              <a:t>Liiketoimintamallia</a:t>
            </a:r>
          </a:p>
          <a:p>
            <a:pPr lvl="1"/>
            <a:r>
              <a:rPr lang="fi-FI" sz="2800" dirty="0"/>
              <a:t>Prosessikuvauksia</a:t>
            </a:r>
          </a:p>
          <a:p>
            <a:r>
              <a:rPr lang="fi-FI" dirty="0"/>
              <a:t>Piirrä toimijat ja niiden väliset tietovirrat seuraavan sivun pohjalle</a:t>
            </a:r>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80</a:t>
            </a:fld>
            <a:endParaRPr lang="fi-FI"/>
          </a:p>
        </p:txBody>
      </p:sp>
    </p:spTree>
    <p:extLst>
      <p:ext uri="{BB962C8B-B14F-4D97-AF65-F5344CB8AC3E}">
        <p14:creationId xmlns:p14="http://schemas.microsoft.com/office/powerpoint/2010/main" val="4225505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392114" y="1330887"/>
            <a:ext cx="8500366" cy="2783311"/>
          </a:xfrm>
          <a:prstGeom prst="rect">
            <a:avLst/>
          </a:prstGeom>
          <a:solidFill>
            <a:srgbClr val="AFD4F0"/>
          </a:solidFill>
          <a:ln w="28575">
            <a:noFill/>
            <a:miter lim="800000"/>
            <a:headEnd/>
            <a:tailEnd/>
          </a:ln>
          <a:effectLst/>
        </p:spPr>
        <p:txBody>
          <a:bodyPr wrap="none" anchor="ctr"/>
          <a:lstStyle/>
          <a:p>
            <a:pPr algn="ctr" defTabSz="762000">
              <a:defRPr/>
            </a:pPr>
            <a:r>
              <a:rPr lang="en-GB" sz="1600" kern="0" dirty="0" err="1">
                <a:solidFill>
                  <a:sysClr val="windowText" lastClr="000000"/>
                </a:solidFill>
                <a:cs typeface="Arial" charset="0"/>
              </a:rPr>
              <a:t>Toiminnan</a:t>
            </a:r>
            <a:r>
              <a:rPr lang="en-GB" sz="1600" kern="0" dirty="0">
                <a:solidFill>
                  <a:sysClr val="windowText" lastClr="000000"/>
                </a:solidFill>
                <a:cs typeface="Arial" charset="0"/>
              </a:rPr>
              <a:t> </a:t>
            </a:r>
            <a:r>
              <a:rPr lang="en-GB" sz="1600" kern="0" dirty="0" err="1">
                <a:solidFill>
                  <a:sysClr val="windowText" lastClr="000000"/>
                </a:solidFill>
                <a:cs typeface="Arial" charset="0"/>
              </a:rPr>
              <a:t>kehitys</a:t>
            </a:r>
            <a:endParaRPr lang="en-GB" sz="1600"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p:txBody>
      </p:sp>
      <p:sp>
        <p:nvSpPr>
          <p:cNvPr id="86" name="Rectangle 112"/>
          <p:cNvSpPr>
            <a:spLocks noChangeArrowheads="1"/>
          </p:cNvSpPr>
          <p:nvPr/>
        </p:nvSpPr>
        <p:spPr bwMode="auto">
          <a:xfrm>
            <a:off x="458980" y="1959879"/>
            <a:ext cx="7080857" cy="2098063"/>
          </a:xfrm>
          <a:prstGeom prst="rect">
            <a:avLst/>
          </a:prstGeom>
          <a:solidFill>
            <a:srgbClr val="FFFFCC"/>
          </a:solidFill>
          <a:ln>
            <a:solidFill>
              <a:schemeClr val="accent6">
                <a:shade val="95000"/>
                <a:satMod val="105000"/>
              </a:schemeClr>
            </a:solidFill>
            <a:prstDash val="dash"/>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600" kern="0" dirty="0">
                <a:solidFill>
                  <a:sysClr val="windowText" lastClr="000000"/>
                </a:solidFill>
                <a:cs typeface="Arial" charset="0"/>
              </a:rPr>
              <a:t>	</a:t>
            </a:r>
            <a:r>
              <a:rPr lang="en-US" sz="1600" kern="0" dirty="0" err="1">
                <a:solidFill>
                  <a:sysClr val="windowText" lastClr="000000"/>
                </a:solidFill>
                <a:cs typeface="Arial" charset="0"/>
              </a:rPr>
              <a:t>Kokonaisarkkitehtuuri</a:t>
            </a:r>
            <a:endParaRPr lang="en-US" sz="1600" kern="0" dirty="0">
              <a:solidFill>
                <a:sysClr val="windowText" lastClr="000000"/>
              </a:solidFill>
              <a:cs typeface="Arial" charset="0"/>
            </a:endParaRPr>
          </a:p>
        </p:txBody>
      </p:sp>
      <p:sp>
        <p:nvSpPr>
          <p:cNvPr id="2" name="Title 1"/>
          <p:cNvSpPr>
            <a:spLocks noGrp="1"/>
          </p:cNvSpPr>
          <p:nvPr>
            <p:ph type="title"/>
          </p:nvPr>
        </p:nvSpPr>
        <p:spPr>
          <a:xfrm>
            <a:off x="271462" y="226288"/>
            <a:ext cx="8693025" cy="665437"/>
          </a:xfrm>
        </p:spPr>
        <p:txBody>
          <a:bodyPr>
            <a:noAutofit/>
          </a:bodyPr>
          <a:lstStyle/>
          <a:p>
            <a:pPr eaLnBrk="1" hangingPunct="1">
              <a:defRPr/>
            </a:pPr>
            <a:r>
              <a:rPr lang="fi-FI" sz="3600" dirty="0"/>
              <a:t>Kyvykkyyksien määrittäminen</a:t>
            </a:r>
            <a:endParaRPr lang="en-US" sz="3600" dirty="0"/>
          </a:p>
        </p:txBody>
      </p:sp>
      <p:grpSp>
        <p:nvGrpSpPr>
          <p:cNvPr id="23566" name="Group 23"/>
          <p:cNvGrpSpPr>
            <a:grpSpLocks/>
          </p:cNvGrpSpPr>
          <p:nvPr/>
        </p:nvGrpSpPr>
        <p:grpSpPr bwMode="auto">
          <a:xfrm>
            <a:off x="4911593" y="2855336"/>
            <a:ext cx="1760659" cy="1209746"/>
            <a:chOff x="2102557" y="2708743"/>
            <a:chExt cx="1845063" cy="1209575"/>
          </a:xfrm>
        </p:grpSpPr>
        <p:sp>
          <p:nvSpPr>
            <p:cNvPr id="94" name="Rectangle 64"/>
            <p:cNvSpPr>
              <a:spLocks noChangeArrowheads="1"/>
            </p:cNvSpPr>
            <p:nvPr/>
          </p:nvSpPr>
          <p:spPr bwMode="auto">
            <a:xfrm>
              <a:off x="2144943" y="2708743"/>
              <a:ext cx="1775439" cy="1099020"/>
            </a:xfrm>
            <a:prstGeom prst="rect">
              <a:avLst/>
            </a:prstGeom>
            <a:solidFill>
              <a:schemeClr val="bg1"/>
            </a:solidFill>
            <a:ln w="28575">
              <a:solidFill>
                <a:srgbClr val="FFFFFF"/>
              </a:solidFill>
              <a:miter lim="800000"/>
              <a:headEnd/>
              <a:tailEnd/>
            </a:ln>
            <a:effectLst/>
          </p:spPr>
          <p:txBody>
            <a:bodyPr wrap="none"/>
            <a:lstStyle/>
            <a:p>
              <a:pPr algn="ctr" defTabSz="762000">
                <a:defRPr/>
              </a:pPr>
              <a:r>
                <a:rPr lang="en-US" sz="1600" kern="0" dirty="0">
                  <a:solidFill>
                    <a:sysClr val="windowText" lastClr="000000"/>
                  </a:solidFill>
                  <a:cs typeface="Arial" charset="0"/>
                </a:rPr>
                <a:t> </a:t>
              </a:r>
              <a:r>
                <a:rPr lang="en-US" sz="1400" kern="0" dirty="0" err="1">
                  <a:solidFill>
                    <a:sysClr val="windowText" lastClr="000000"/>
                  </a:solidFill>
                  <a:cs typeface="Arial" charset="0"/>
                </a:rPr>
                <a:t>Kehittämissuunnitelma</a:t>
              </a:r>
              <a:endParaRPr lang="en-US" sz="1400" kern="0" dirty="0">
                <a:solidFill>
                  <a:sysClr val="windowText" lastClr="000000"/>
                </a:solidFill>
                <a:cs typeface="Arial" charset="0"/>
              </a:endParaRPr>
            </a:p>
          </p:txBody>
        </p:sp>
        <p:sp>
          <p:nvSpPr>
            <p:cNvPr id="95" name="Line 65"/>
            <p:cNvSpPr>
              <a:spLocks noChangeShapeType="1"/>
            </p:cNvSpPr>
            <p:nvPr/>
          </p:nvSpPr>
          <p:spPr bwMode="auto">
            <a:xfrm flipH="1">
              <a:off x="2252024" y="2959141"/>
              <a:ext cx="17465" cy="730452"/>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6" name="Line 66"/>
            <p:cNvSpPr>
              <a:spLocks noChangeShapeType="1"/>
            </p:cNvSpPr>
            <p:nvPr/>
          </p:nvSpPr>
          <p:spPr bwMode="auto">
            <a:xfrm>
              <a:off x="2252025" y="3689595"/>
              <a:ext cx="1520340" cy="0"/>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7" name="Text Box 68"/>
            <p:cNvSpPr txBox="1">
              <a:spLocks noChangeArrowheads="1"/>
            </p:cNvSpPr>
            <p:nvPr/>
          </p:nvSpPr>
          <p:spPr bwMode="auto">
            <a:xfrm>
              <a:off x="2102557" y="3667645"/>
              <a:ext cx="597036"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Nykytila</a:t>
              </a:r>
              <a:endParaRPr lang="en-US" sz="1000" kern="0" dirty="0">
                <a:solidFill>
                  <a:sysClr val="windowText" lastClr="000000"/>
                </a:solidFill>
                <a:cs typeface="Arial" charset="0"/>
              </a:endParaRPr>
            </a:p>
          </p:txBody>
        </p:sp>
        <p:sp>
          <p:nvSpPr>
            <p:cNvPr id="98" name="Text Box 69"/>
            <p:cNvSpPr txBox="1">
              <a:spLocks noChangeArrowheads="1"/>
            </p:cNvSpPr>
            <p:nvPr/>
          </p:nvSpPr>
          <p:spPr bwMode="auto">
            <a:xfrm>
              <a:off x="3223623" y="3667645"/>
              <a:ext cx="723997" cy="250673"/>
            </a:xfrm>
            <a:prstGeom prst="rect">
              <a:avLst/>
            </a:prstGeom>
            <a:noFill/>
            <a:ln w="12700">
              <a:no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Tavoitetila</a:t>
              </a:r>
              <a:endParaRPr lang="en-US" sz="1000" kern="0" dirty="0">
                <a:solidFill>
                  <a:sysClr val="windowText" lastClr="000000"/>
                </a:solidFill>
                <a:cs typeface="Arial" charset="0"/>
              </a:endParaRPr>
            </a:p>
          </p:txBody>
        </p:sp>
        <p:sp>
          <p:nvSpPr>
            <p:cNvPr id="99" name="Pentagon 98"/>
            <p:cNvSpPr/>
            <p:nvPr/>
          </p:nvSpPr>
          <p:spPr>
            <a:xfrm>
              <a:off x="2340145" y="3042096"/>
              <a:ext cx="857770"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0" name="Pentagon 99"/>
            <p:cNvSpPr/>
            <p:nvPr/>
          </p:nvSpPr>
          <p:spPr>
            <a:xfrm>
              <a:off x="2436072" y="3258843"/>
              <a:ext cx="856655" cy="18382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1" name="Pentagon 100"/>
            <p:cNvSpPr/>
            <p:nvPr/>
          </p:nvSpPr>
          <p:spPr>
            <a:xfrm>
              <a:off x="2864400" y="3474219"/>
              <a:ext cx="857770" cy="18519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4" name="Group 3"/>
          <p:cNvGrpSpPr/>
          <p:nvPr/>
        </p:nvGrpSpPr>
        <p:grpSpPr>
          <a:xfrm>
            <a:off x="6902884" y="2877871"/>
            <a:ext cx="1770028" cy="1226848"/>
            <a:chOff x="7092280" y="2886015"/>
            <a:chExt cx="1770028" cy="1226848"/>
          </a:xfrm>
        </p:grpSpPr>
        <p:sp>
          <p:nvSpPr>
            <p:cNvPr id="85" name="Rectangle 64"/>
            <p:cNvSpPr>
              <a:spLocks noChangeArrowheads="1"/>
            </p:cNvSpPr>
            <p:nvPr/>
          </p:nvSpPr>
          <p:spPr bwMode="auto">
            <a:xfrm>
              <a:off x="7099465" y="2886015"/>
              <a:ext cx="1762843" cy="1156428"/>
            </a:xfrm>
            <a:prstGeom prst="rect">
              <a:avLst/>
            </a:prstGeom>
            <a:solidFill>
              <a:schemeClr val="bg1"/>
            </a:solidFill>
            <a:ln w="28575">
              <a:solidFill>
                <a:srgbClr val="FFFFFF"/>
              </a:solidFill>
              <a:miter lim="800000"/>
              <a:headEnd/>
              <a:tailEnd/>
            </a:ln>
            <a:effectLst/>
          </p:spPr>
          <p:txBody>
            <a:bodyPr wrap="none" tIns="0"/>
            <a:lstStyle/>
            <a:p>
              <a:pPr defTabSz="762000">
                <a:defRPr/>
              </a:pPr>
              <a:r>
                <a:rPr lang="en-US" sz="1400" kern="0" dirty="0" err="1">
                  <a:solidFill>
                    <a:sysClr val="windowText" lastClr="000000"/>
                  </a:solidFill>
                  <a:cs typeface="Arial" charset="0"/>
                </a:rPr>
                <a:t>Kehityssalkun</a:t>
              </a:r>
              <a:r>
                <a:rPr lang="en-US" sz="1400" kern="0" dirty="0">
                  <a:solidFill>
                    <a:sysClr val="windowText" lastClr="000000"/>
                  </a:solidFill>
                  <a:cs typeface="Arial" charset="0"/>
                </a:rPr>
                <a:t> ja </a:t>
              </a:r>
            </a:p>
            <a:p>
              <a:pPr defTabSz="762000">
                <a:defRPr/>
              </a:pPr>
              <a:r>
                <a:rPr lang="en-US" sz="1400" kern="0" dirty="0" err="1">
                  <a:solidFill>
                    <a:sysClr val="windowText" lastClr="000000"/>
                  </a:solidFill>
                  <a:cs typeface="Arial" charset="0"/>
                </a:rPr>
                <a:t>muutoksen</a:t>
              </a:r>
              <a:r>
                <a:rPr lang="en-US" sz="1400" kern="0" dirty="0">
                  <a:solidFill>
                    <a:sysClr val="windowText" lastClr="000000"/>
                  </a:solidFill>
                  <a:cs typeface="Arial" charset="0"/>
                </a:rPr>
                <a:t> </a:t>
              </a:r>
              <a:r>
                <a:rPr lang="en-US" sz="1400" kern="0" dirty="0" err="1">
                  <a:solidFill>
                    <a:sysClr val="windowText" lastClr="000000"/>
                  </a:solidFill>
                  <a:cs typeface="Arial" charset="0"/>
                </a:rPr>
                <a:t>hallinta</a:t>
              </a:r>
              <a:endParaRPr lang="en-US" sz="1400" kern="0" dirty="0">
                <a:solidFill>
                  <a:sysClr val="windowText" lastClr="000000"/>
                </a:solidFill>
                <a:cs typeface="Arial" charset="0"/>
              </a:endParaRPr>
            </a:p>
          </p:txBody>
        </p:sp>
        <p:sp>
          <p:nvSpPr>
            <p:cNvPr id="87" name="Rectangle 86"/>
            <p:cNvSpPr/>
            <p:nvPr/>
          </p:nvSpPr>
          <p:spPr bwMode="auto">
            <a:xfrm>
              <a:off x="7216526" y="3395864"/>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8" name="Rectangle 87"/>
            <p:cNvSpPr/>
            <p:nvPr/>
          </p:nvSpPr>
          <p:spPr bwMode="auto">
            <a:xfrm>
              <a:off x="7643111" y="3549268"/>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9" name="Rectangle 88"/>
            <p:cNvSpPr/>
            <p:nvPr/>
          </p:nvSpPr>
          <p:spPr bwMode="auto">
            <a:xfrm>
              <a:off x="8102577" y="3710164"/>
              <a:ext cx="482101" cy="9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90" name="Line 65"/>
            <p:cNvSpPr>
              <a:spLocks noChangeShapeType="1"/>
            </p:cNvSpPr>
            <p:nvPr/>
          </p:nvSpPr>
          <p:spPr bwMode="auto">
            <a:xfrm flipH="1">
              <a:off x="7135737" y="3015693"/>
              <a:ext cx="5291" cy="862385"/>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1" name="Line 66"/>
            <p:cNvSpPr>
              <a:spLocks noChangeShapeType="1"/>
            </p:cNvSpPr>
            <p:nvPr/>
          </p:nvSpPr>
          <p:spPr bwMode="auto">
            <a:xfrm>
              <a:off x="7135738" y="3860200"/>
              <a:ext cx="1576810" cy="8144"/>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2" name="Text Box 69"/>
            <p:cNvSpPr txBox="1">
              <a:spLocks noChangeArrowheads="1"/>
            </p:cNvSpPr>
            <p:nvPr/>
          </p:nvSpPr>
          <p:spPr bwMode="auto">
            <a:xfrm>
              <a:off x="8280042" y="3828361"/>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2019</a:t>
              </a:r>
            </a:p>
          </p:txBody>
        </p:sp>
        <p:sp>
          <p:nvSpPr>
            <p:cNvPr id="93" name="Text Box 69"/>
            <p:cNvSpPr txBox="1">
              <a:spLocks noChangeArrowheads="1"/>
            </p:cNvSpPr>
            <p:nvPr/>
          </p:nvSpPr>
          <p:spPr bwMode="auto">
            <a:xfrm>
              <a:off x="7092280" y="3844275"/>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2014</a:t>
              </a:r>
            </a:p>
          </p:txBody>
        </p:sp>
      </p:grpSp>
      <p:sp>
        <p:nvSpPr>
          <p:cNvPr id="56" name="AutoShape 15"/>
          <p:cNvSpPr>
            <a:spLocks noChangeArrowheads="1"/>
          </p:cNvSpPr>
          <p:nvPr/>
        </p:nvSpPr>
        <p:spPr bwMode="auto">
          <a:xfrm rot="5400000">
            <a:off x="2405898" y="2616152"/>
            <a:ext cx="173038"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7" name="AutoShape 15"/>
          <p:cNvSpPr>
            <a:spLocks noChangeArrowheads="1"/>
          </p:cNvSpPr>
          <p:nvPr/>
        </p:nvSpPr>
        <p:spPr bwMode="auto">
          <a:xfrm rot="5400000">
            <a:off x="1593228" y="2625676"/>
            <a:ext cx="176212"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8" name="AutoShape 15"/>
          <p:cNvSpPr>
            <a:spLocks noChangeArrowheads="1"/>
          </p:cNvSpPr>
          <p:nvPr/>
        </p:nvSpPr>
        <p:spPr bwMode="auto">
          <a:xfrm rot="5400000">
            <a:off x="639305" y="2635996"/>
            <a:ext cx="174626"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pic>
        <p:nvPicPr>
          <p:cNvPr id="235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504" y="1995007"/>
            <a:ext cx="1365288" cy="6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12"/>
          <p:cNvSpPr>
            <a:spLocks noChangeArrowheads="1"/>
          </p:cNvSpPr>
          <p:nvPr/>
        </p:nvSpPr>
        <p:spPr bwMode="auto">
          <a:xfrm>
            <a:off x="2848879" y="2876991"/>
            <a:ext cx="1881667" cy="1079499"/>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err="1">
                <a:solidFill>
                  <a:sysClr val="windowText" lastClr="000000"/>
                </a:solidFill>
                <a:cs typeface="Arial" charset="0"/>
              </a:rPr>
              <a:t>Arkkitehtuurinäkökulmat</a:t>
            </a:r>
            <a:endParaRPr lang="en-US" sz="1400" kern="0" dirty="0">
              <a:solidFill>
                <a:sysClr val="windowText" lastClr="000000"/>
              </a:solidFill>
              <a:cs typeface="Arial" charset="0"/>
            </a:endParaRPr>
          </a:p>
        </p:txBody>
      </p:sp>
      <p:sp>
        <p:nvSpPr>
          <p:cNvPr id="52" name="AutoShape 15"/>
          <p:cNvSpPr>
            <a:spLocks noChangeArrowheads="1"/>
          </p:cNvSpPr>
          <p:nvPr/>
        </p:nvSpPr>
        <p:spPr bwMode="auto">
          <a:xfrm rot="10800000" flipH="1">
            <a:off x="4716016" y="3206177"/>
            <a:ext cx="161911"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7" name="AutoShape 15"/>
          <p:cNvSpPr>
            <a:spLocks noChangeArrowheads="1"/>
          </p:cNvSpPr>
          <p:nvPr/>
        </p:nvSpPr>
        <p:spPr bwMode="auto">
          <a:xfrm rot="10800000" flipH="1">
            <a:off x="2699793" y="3234753"/>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8" name="AutoShape 15"/>
          <p:cNvSpPr>
            <a:spLocks noChangeArrowheads="1"/>
          </p:cNvSpPr>
          <p:nvPr/>
        </p:nvSpPr>
        <p:spPr bwMode="auto">
          <a:xfrm rot="10800000" flipH="1">
            <a:off x="6683529" y="3219735"/>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9" name="Rectangle 112"/>
          <p:cNvSpPr>
            <a:spLocks noChangeArrowheads="1"/>
          </p:cNvSpPr>
          <p:nvPr/>
        </p:nvSpPr>
        <p:spPr bwMode="auto">
          <a:xfrm>
            <a:off x="392114" y="4645620"/>
            <a:ext cx="8500366" cy="1509804"/>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endParaRPr lang="en-US" sz="1600" kern="0" dirty="0">
              <a:solidFill>
                <a:sysClr val="windowText" lastClr="000000"/>
              </a:solidFill>
              <a:cs typeface="Arial" charset="0"/>
            </a:endParaRPr>
          </a:p>
          <a:p>
            <a:pPr algn="ctr">
              <a:defRPr/>
            </a:pPr>
            <a:r>
              <a:rPr lang="en-US" sz="1600" kern="0" dirty="0" err="1">
                <a:solidFill>
                  <a:sysClr val="windowText" lastClr="000000"/>
                </a:solidFill>
                <a:cs typeface="Arial" charset="0"/>
              </a:rPr>
              <a:t>Operatiivinen</a:t>
            </a:r>
            <a:r>
              <a:rPr lang="en-US" sz="1600" kern="0" dirty="0">
                <a:solidFill>
                  <a:sysClr val="windowText" lastClr="000000"/>
                </a:solidFill>
                <a:cs typeface="Arial" charset="0"/>
              </a:rPr>
              <a:t> </a:t>
            </a:r>
            <a:r>
              <a:rPr lang="en-US" sz="1600" kern="0" dirty="0" err="1">
                <a:solidFill>
                  <a:sysClr val="windowText" lastClr="000000"/>
                </a:solidFill>
                <a:cs typeface="Arial" charset="0"/>
              </a:rPr>
              <a:t>toiminta</a:t>
            </a:r>
            <a:endParaRPr lang="en-US" sz="600" kern="0" dirty="0">
              <a:solidFill>
                <a:sysClr val="windowText" lastClr="000000"/>
              </a:solidFill>
              <a:cs typeface="Arial" charset="0"/>
            </a:endParaRPr>
          </a:p>
        </p:txBody>
      </p:sp>
      <p:sp>
        <p:nvSpPr>
          <p:cNvPr id="121" name="AutoShape 15"/>
          <p:cNvSpPr>
            <a:spLocks noChangeArrowheads="1"/>
          </p:cNvSpPr>
          <p:nvPr/>
        </p:nvSpPr>
        <p:spPr bwMode="auto">
          <a:xfrm rot="16200000" flipV="1">
            <a:off x="1737633"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2" name="AutoShape 15"/>
          <p:cNvSpPr>
            <a:spLocks noChangeArrowheads="1"/>
          </p:cNvSpPr>
          <p:nvPr/>
        </p:nvSpPr>
        <p:spPr bwMode="auto">
          <a:xfrm rot="16200000" flipV="1">
            <a:off x="785018" y="4187253"/>
            <a:ext cx="462658"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4" name="AutoShape 15"/>
          <p:cNvSpPr>
            <a:spLocks noChangeArrowheads="1"/>
          </p:cNvSpPr>
          <p:nvPr/>
        </p:nvSpPr>
        <p:spPr bwMode="auto">
          <a:xfrm rot="5400000">
            <a:off x="7174795"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grpSp>
        <p:nvGrpSpPr>
          <p:cNvPr id="126" name="Group 12"/>
          <p:cNvGrpSpPr>
            <a:grpSpLocks/>
          </p:cNvGrpSpPr>
          <p:nvPr/>
        </p:nvGrpSpPr>
        <p:grpSpPr bwMode="auto">
          <a:xfrm>
            <a:off x="1291030" y="5400472"/>
            <a:ext cx="6999604" cy="580980"/>
            <a:chOff x="378212" y="2400617"/>
            <a:chExt cx="3215213" cy="654606"/>
          </a:xfrm>
        </p:grpSpPr>
        <p:sp>
          <p:nvSpPr>
            <p:cNvPr id="127" name="Chevron 126"/>
            <p:cNvSpPr/>
            <p:nvPr/>
          </p:nvSpPr>
          <p:spPr>
            <a:xfrm>
              <a:off x="378212" y="2400617"/>
              <a:ext cx="1427979" cy="357736"/>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8" name="Chevron 127"/>
            <p:cNvSpPr/>
            <p:nvPr/>
          </p:nvSpPr>
          <p:spPr>
            <a:xfrm>
              <a:off x="748830" y="2697487"/>
              <a:ext cx="1432498" cy="357736"/>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9" name="Chevron 128"/>
            <p:cNvSpPr/>
            <p:nvPr/>
          </p:nvSpPr>
          <p:spPr>
            <a:xfrm>
              <a:off x="1806191" y="2400617"/>
              <a:ext cx="1430239" cy="35773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30" name="Chevron 129"/>
            <p:cNvSpPr/>
            <p:nvPr/>
          </p:nvSpPr>
          <p:spPr>
            <a:xfrm>
              <a:off x="2165446" y="2686806"/>
              <a:ext cx="1427979" cy="35773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grpSp>
      <p:sp>
        <p:nvSpPr>
          <p:cNvPr id="131" name="AutoShape 15"/>
          <p:cNvSpPr>
            <a:spLocks noChangeArrowheads="1"/>
          </p:cNvSpPr>
          <p:nvPr/>
        </p:nvSpPr>
        <p:spPr bwMode="auto">
          <a:xfrm rot="16200000" flipV="1">
            <a:off x="8178540" y="4194964"/>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 name="TextBox 4"/>
          <p:cNvSpPr txBox="1"/>
          <p:nvPr/>
        </p:nvSpPr>
        <p:spPr>
          <a:xfrm>
            <a:off x="6253" y="4294249"/>
            <a:ext cx="956287" cy="276999"/>
          </a:xfrm>
          <a:prstGeom prst="rect">
            <a:avLst/>
          </a:prstGeom>
          <a:noFill/>
        </p:spPr>
        <p:txBody>
          <a:bodyPr wrap="none" rtlCol="0">
            <a:spAutoFit/>
          </a:bodyPr>
          <a:lstStyle/>
          <a:p>
            <a:r>
              <a:rPr lang="en-US" sz="1200" dirty="0" err="1">
                <a:solidFill>
                  <a:prstClr val="black"/>
                </a:solidFill>
              </a:rPr>
              <a:t>Vaatimukset</a:t>
            </a:r>
            <a:endParaRPr lang="en-US" sz="1200" dirty="0">
              <a:solidFill>
                <a:prstClr val="black"/>
              </a:solidFill>
            </a:endParaRPr>
          </a:p>
        </p:txBody>
      </p:sp>
      <p:sp>
        <p:nvSpPr>
          <p:cNvPr id="133" name="TextBox 132"/>
          <p:cNvSpPr txBox="1"/>
          <p:nvPr/>
        </p:nvSpPr>
        <p:spPr>
          <a:xfrm>
            <a:off x="2036662" y="4290988"/>
            <a:ext cx="663130" cy="276999"/>
          </a:xfrm>
          <a:prstGeom prst="rect">
            <a:avLst/>
          </a:prstGeom>
          <a:noFill/>
        </p:spPr>
        <p:txBody>
          <a:bodyPr wrap="none" rtlCol="0">
            <a:spAutoFit/>
          </a:bodyPr>
          <a:lstStyle/>
          <a:p>
            <a:r>
              <a:rPr lang="en-US" sz="1200" dirty="0" err="1">
                <a:solidFill>
                  <a:prstClr val="black"/>
                </a:solidFill>
              </a:rPr>
              <a:t>Mittarit</a:t>
            </a:r>
            <a:endParaRPr lang="en-US" sz="1200" dirty="0">
              <a:solidFill>
                <a:prstClr val="black"/>
              </a:solidFill>
            </a:endParaRPr>
          </a:p>
        </p:txBody>
      </p:sp>
      <p:sp>
        <p:nvSpPr>
          <p:cNvPr id="134" name="TextBox 133"/>
          <p:cNvSpPr txBox="1"/>
          <p:nvPr/>
        </p:nvSpPr>
        <p:spPr>
          <a:xfrm>
            <a:off x="6470120" y="4241393"/>
            <a:ext cx="727187" cy="276999"/>
          </a:xfrm>
          <a:prstGeom prst="rect">
            <a:avLst/>
          </a:prstGeom>
          <a:noFill/>
        </p:spPr>
        <p:txBody>
          <a:bodyPr wrap="none" rtlCol="0">
            <a:spAutoFit/>
          </a:bodyPr>
          <a:lstStyle/>
          <a:p>
            <a:r>
              <a:rPr lang="en-US" sz="1200" dirty="0" err="1">
                <a:solidFill>
                  <a:prstClr val="black"/>
                </a:solidFill>
              </a:rPr>
              <a:t>Toteutus</a:t>
            </a:r>
            <a:endParaRPr lang="en-US" sz="1200" dirty="0">
              <a:solidFill>
                <a:prstClr val="black"/>
              </a:solidFill>
            </a:endParaRPr>
          </a:p>
        </p:txBody>
      </p:sp>
      <p:sp>
        <p:nvSpPr>
          <p:cNvPr id="135" name="TextBox 134"/>
          <p:cNvSpPr txBox="1"/>
          <p:nvPr/>
        </p:nvSpPr>
        <p:spPr>
          <a:xfrm>
            <a:off x="8445937" y="4238132"/>
            <a:ext cx="650947" cy="276999"/>
          </a:xfrm>
          <a:prstGeom prst="rect">
            <a:avLst/>
          </a:prstGeom>
          <a:noFill/>
        </p:spPr>
        <p:txBody>
          <a:bodyPr wrap="none" rtlCol="0">
            <a:spAutoFit/>
          </a:bodyPr>
          <a:lstStyle/>
          <a:p>
            <a:r>
              <a:rPr lang="en-US" sz="1200" dirty="0" err="1">
                <a:solidFill>
                  <a:prstClr val="black"/>
                </a:solidFill>
              </a:rPr>
              <a:t>Palaute</a:t>
            </a:r>
            <a:endParaRPr lang="en-US" sz="1200" dirty="0">
              <a:solidFill>
                <a:prstClr val="black"/>
              </a:solidFill>
            </a:endParaRPr>
          </a:p>
        </p:txBody>
      </p:sp>
      <p:sp>
        <p:nvSpPr>
          <p:cNvPr id="6" name="Rectangle 5"/>
          <p:cNvSpPr/>
          <p:nvPr/>
        </p:nvSpPr>
        <p:spPr>
          <a:xfrm>
            <a:off x="714344" y="4675578"/>
            <a:ext cx="7826436" cy="24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rPr>
              <a:t>Operatiivinen</a:t>
            </a:r>
            <a:r>
              <a:rPr lang="en-US" sz="1600" dirty="0">
                <a:solidFill>
                  <a:prstClr val="white"/>
                </a:solidFill>
              </a:rPr>
              <a:t> </a:t>
            </a:r>
            <a:r>
              <a:rPr lang="en-US" sz="1600" dirty="0" err="1">
                <a:solidFill>
                  <a:prstClr val="white"/>
                </a:solidFill>
              </a:rPr>
              <a:t>johtaminen</a:t>
            </a:r>
            <a:r>
              <a:rPr lang="en-US" sz="1600" dirty="0">
                <a:solidFill>
                  <a:prstClr val="white"/>
                </a:solidFill>
              </a:rPr>
              <a:t> ja </a:t>
            </a:r>
            <a:r>
              <a:rPr lang="en-US" sz="1600" dirty="0" err="1">
                <a:solidFill>
                  <a:prstClr val="white"/>
                </a:solidFill>
              </a:rPr>
              <a:t>vaatimusten</a:t>
            </a:r>
            <a:r>
              <a:rPr lang="en-US" sz="1600" dirty="0">
                <a:solidFill>
                  <a:prstClr val="white"/>
                </a:solidFill>
              </a:rPr>
              <a:t> </a:t>
            </a:r>
            <a:r>
              <a:rPr lang="en-US" sz="1600" dirty="0" err="1">
                <a:solidFill>
                  <a:prstClr val="white"/>
                </a:solidFill>
              </a:rPr>
              <a:t>kokoaminen</a:t>
            </a:r>
            <a:endParaRPr lang="en-US" sz="1600" dirty="0">
              <a:solidFill>
                <a:prstClr val="white"/>
              </a:solidFill>
            </a:endParaRPr>
          </a:p>
        </p:txBody>
      </p:sp>
      <p:sp>
        <p:nvSpPr>
          <p:cNvPr id="3" name="Rectangle 2"/>
          <p:cNvSpPr/>
          <p:nvPr/>
        </p:nvSpPr>
        <p:spPr>
          <a:xfrm>
            <a:off x="2951908" y="3181552"/>
            <a:ext cx="342930" cy="71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a:solidFill>
                  <a:prstClr val="white"/>
                </a:solidFill>
              </a:rPr>
              <a:t>Toiminta-</a:t>
            </a:r>
          </a:p>
          <a:p>
            <a:pPr algn="ctr"/>
            <a:r>
              <a:rPr lang="en-US" sz="1000" dirty="0">
                <a:solidFill>
                  <a:prstClr val="white"/>
                </a:solidFill>
              </a:rPr>
              <a:t> </a:t>
            </a:r>
            <a:r>
              <a:rPr lang="en-US" sz="1000" dirty="0" err="1">
                <a:solidFill>
                  <a:prstClr val="white"/>
                </a:solidFill>
              </a:rPr>
              <a:t>arkkitehtuuri</a:t>
            </a:r>
            <a:endParaRPr lang="en-US" sz="1000" dirty="0">
              <a:solidFill>
                <a:prstClr val="white"/>
              </a:solidFill>
            </a:endParaRPr>
          </a:p>
        </p:txBody>
      </p:sp>
      <p:sp>
        <p:nvSpPr>
          <p:cNvPr id="81" name="Rectangle 80"/>
          <p:cNvSpPr/>
          <p:nvPr/>
        </p:nvSpPr>
        <p:spPr>
          <a:xfrm>
            <a:off x="3401066" y="3181552"/>
            <a:ext cx="342930" cy="7177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Tieto</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2" name="Rectangle 81"/>
          <p:cNvSpPr/>
          <p:nvPr/>
        </p:nvSpPr>
        <p:spPr>
          <a:xfrm>
            <a:off x="3850224" y="3181552"/>
            <a:ext cx="342930" cy="717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Järjestelmä</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3" name="Rectangle 82"/>
          <p:cNvSpPr/>
          <p:nvPr/>
        </p:nvSpPr>
        <p:spPr>
          <a:xfrm>
            <a:off x="4299382" y="3181552"/>
            <a:ext cx="342930" cy="7177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Teknologia</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102" name="AutoShape 12"/>
          <p:cNvSpPr>
            <a:spLocks noChangeArrowheads="1"/>
          </p:cNvSpPr>
          <p:nvPr/>
        </p:nvSpPr>
        <p:spPr bwMode="auto">
          <a:xfrm>
            <a:off x="467789" y="1389216"/>
            <a:ext cx="2258572" cy="558676"/>
          </a:xfrm>
          <a:prstGeom prst="triangle">
            <a:avLst>
              <a:gd name="adj" fmla="val 50000"/>
            </a:avLst>
          </a:prstGeom>
          <a:solidFill>
            <a:srgbClr val="FFFF99"/>
          </a:solidFill>
          <a:ln w="9525">
            <a:solidFill>
              <a:srgbClr val="3191A0"/>
            </a:solidFill>
            <a:headEnd/>
            <a:tailEnd/>
          </a:ln>
        </p:spPr>
        <p:style>
          <a:lnRef idx="1">
            <a:schemeClr val="accent6"/>
          </a:lnRef>
          <a:fillRef idx="2">
            <a:schemeClr val="accent6"/>
          </a:fillRef>
          <a:effectRef idx="1">
            <a:schemeClr val="accent6"/>
          </a:effectRef>
          <a:fontRef idx="minor">
            <a:schemeClr val="dk1"/>
          </a:fontRef>
        </p:style>
        <p:txBody>
          <a:bodyPr wrap="none" anchor="b"/>
          <a:lstStyle/>
          <a:p>
            <a:pPr algn="ctr">
              <a:defRPr/>
            </a:pPr>
            <a:r>
              <a:rPr lang="en-US" sz="1400" kern="0" dirty="0" err="1">
                <a:solidFill>
                  <a:sysClr val="windowText" lastClr="000000"/>
                </a:solidFill>
                <a:cs typeface="Arial" charset="0"/>
              </a:rPr>
              <a:t>Strategia</a:t>
            </a:r>
            <a:endParaRPr lang="en-GB" sz="1400" kern="0" dirty="0">
              <a:solidFill>
                <a:sysClr val="windowText" lastClr="000000"/>
              </a:solidFill>
              <a:cs typeface="Arial" charset="0"/>
            </a:endParaRPr>
          </a:p>
        </p:txBody>
      </p:sp>
      <p:sp>
        <p:nvSpPr>
          <p:cNvPr id="55" name="Rectangle 54"/>
          <p:cNvSpPr/>
          <p:nvPr/>
        </p:nvSpPr>
        <p:spPr bwMode="auto">
          <a:xfrm>
            <a:off x="514375" y="1963160"/>
            <a:ext cx="2150852" cy="725487"/>
          </a:xfrm>
          <a:prstGeom prst="rect">
            <a:avLst/>
          </a:prstGeom>
          <a:solidFill>
            <a:srgbClr val="FFFF99"/>
          </a:solidFill>
          <a:ln w="9525">
            <a:solidFill>
              <a:srgbClr val="3191A0"/>
            </a:solidFill>
          </a:ln>
        </p:spPr>
        <p:style>
          <a:lnRef idx="1">
            <a:schemeClr val="accent6"/>
          </a:lnRef>
          <a:fillRef idx="2">
            <a:schemeClr val="accent6"/>
          </a:fillRef>
          <a:effectRef idx="1">
            <a:schemeClr val="accent6"/>
          </a:effectRef>
          <a:fontRef idx="minor">
            <a:schemeClr val="dk1"/>
          </a:fontRef>
        </p:style>
        <p:txBody>
          <a:bodyPr anchor="b"/>
          <a:lstStyle/>
          <a:p>
            <a:pPr>
              <a:defRPr/>
            </a:pPr>
            <a:r>
              <a:rPr lang="en-US" sz="1400" dirty="0" err="1">
                <a:solidFill>
                  <a:prstClr val="black"/>
                </a:solidFill>
              </a:rPr>
              <a:t>Liiketoimintamallit</a:t>
            </a:r>
            <a:endParaRPr lang="en-US" sz="1400" dirty="0">
              <a:solidFill>
                <a:prstClr val="black"/>
              </a:solidFill>
            </a:endParaRPr>
          </a:p>
        </p:txBody>
      </p:sp>
      <p:sp>
        <p:nvSpPr>
          <p:cNvPr id="8" name="Rectangle 7"/>
          <p:cNvSpPr/>
          <p:nvPr/>
        </p:nvSpPr>
        <p:spPr>
          <a:xfrm>
            <a:off x="63062" y="1229323"/>
            <a:ext cx="9033822" cy="499017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3568" name="Group 31"/>
          <p:cNvGrpSpPr>
            <a:grpSpLocks/>
          </p:cNvGrpSpPr>
          <p:nvPr/>
        </p:nvGrpSpPr>
        <p:grpSpPr bwMode="auto">
          <a:xfrm>
            <a:off x="514351" y="2876991"/>
            <a:ext cx="2187970" cy="1079500"/>
            <a:chOff x="513735" y="2637373"/>
            <a:chExt cx="2470455" cy="1079663"/>
          </a:xfrm>
        </p:grpSpPr>
        <p:sp>
          <p:nvSpPr>
            <p:cNvPr id="84" name="Rectangle 112"/>
            <p:cNvSpPr>
              <a:spLocks noChangeArrowheads="1"/>
            </p:cNvSpPr>
            <p:nvPr/>
          </p:nvSpPr>
          <p:spPr bwMode="auto">
            <a:xfrm>
              <a:off x="513735" y="2637373"/>
              <a:ext cx="2470455" cy="1079663"/>
            </a:xfrm>
            <a:prstGeom prst="rect">
              <a:avLst/>
            </a:prstGeom>
            <a:solidFill>
              <a:srgbClr val="FFFF99"/>
            </a:solidFill>
            <a:ln w="44450">
              <a:solidFill>
                <a:srgbClr val="FF0000"/>
              </a:solidFill>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a:solidFill>
                    <a:sysClr val="windowText" lastClr="000000"/>
                  </a:solidFill>
                  <a:cs typeface="Arial" charset="0"/>
                </a:rPr>
                <a:t>Kyvykkyydet</a:t>
              </a:r>
            </a:p>
          </p:txBody>
        </p:sp>
        <p:grpSp>
          <p:nvGrpSpPr>
            <p:cNvPr id="23590" name="Group 116"/>
            <p:cNvGrpSpPr>
              <a:grpSpLocks/>
            </p:cNvGrpSpPr>
            <p:nvPr/>
          </p:nvGrpSpPr>
          <p:grpSpPr bwMode="auto">
            <a:xfrm>
              <a:off x="596702" y="2959728"/>
              <a:ext cx="2317428" cy="661212"/>
              <a:chOff x="666720" y="4429132"/>
              <a:chExt cx="2928958" cy="1143008"/>
            </a:xfrm>
          </p:grpSpPr>
          <p:grpSp>
            <p:nvGrpSpPr>
              <p:cNvPr id="23591" name="Group 215"/>
              <p:cNvGrpSpPr>
                <a:grpSpLocks/>
              </p:cNvGrpSpPr>
              <p:nvPr/>
            </p:nvGrpSpPr>
            <p:grpSpPr bwMode="auto">
              <a:xfrm>
                <a:off x="666720" y="5214950"/>
                <a:ext cx="2928958" cy="357190"/>
                <a:chOff x="666720" y="5429264"/>
                <a:chExt cx="2928958" cy="357190"/>
              </a:xfrm>
            </p:grpSpPr>
            <p:sp>
              <p:nvSpPr>
                <p:cNvPr id="78" name="Rectangle 10"/>
                <p:cNvSpPr>
                  <a:spLocks noChangeArrowheads="1"/>
                </p:cNvSpPr>
                <p:nvPr/>
              </p:nvSpPr>
              <p:spPr bwMode="auto">
                <a:xfrm>
                  <a:off x="666206" y="5436576"/>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9" name="Rectangle 17"/>
                <p:cNvSpPr>
                  <a:spLocks noChangeArrowheads="1"/>
                </p:cNvSpPr>
                <p:nvPr/>
              </p:nvSpPr>
              <p:spPr bwMode="auto">
                <a:xfrm>
                  <a:off x="808679" y="565065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80" name="Rectangle 17"/>
                <p:cNvSpPr>
                  <a:spLocks noChangeArrowheads="1"/>
                </p:cNvSpPr>
                <p:nvPr/>
              </p:nvSpPr>
              <p:spPr bwMode="auto">
                <a:xfrm>
                  <a:off x="808679" y="5524404"/>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2" name="Group 247"/>
              <p:cNvGrpSpPr>
                <a:grpSpLocks/>
              </p:cNvGrpSpPr>
              <p:nvPr/>
            </p:nvGrpSpPr>
            <p:grpSpPr bwMode="auto">
              <a:xfrm>
                <a:off x="2666984" y="4786322"/>
                <a:ext cx="928694" cy="428628"/>
                <a:chOff x="2666984" y="4786322"/>
                <a:chExt cx="928694" cy="428628"/>
              </a:xfrm>
            </p:grpSpPr>
            <p:sp>
              <p:nvSpPr>
                <p:cNvPr id="75" name="Rectangle 6"/>
                <p:cNvSpPr>
                  <a:spLocks noChangeArrowheads="1"/>
                </p:cNvSpPr>
                <p:nvPr/>
              </p:nvSpPr>
              <p:spPr bwMode="auto">
                <a:xfrm>
                  <a:off x="2658822" y="4785862"/>
                  <a:ext cx="931091"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6" name="Rectangle 14"/>
                <p:cNvSpPr>
                  <a:spLocks noChangeArrowheads="1"/>
                </p:cNvSpPr>
                <p:nvPr/>
              </p:nvSpPr>
              <p:spPr bwMode="auto">
                <a:xfrm>
                  <a:off x="2735075" y="5057582"/>
                  <a:ext cx="774571"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7" name="Rectangle 13"/>
                <p:cNvSpPr>
                  <a:spLocks noChangeArrowheads="1"/>
                </p:cNvSpPr>
                <p:nvPr/>
              </p:nvSpPr>
              <p:spPr bwMode="auto">
                <a:xfrm>
                  <a:off x="2735075" y="4895648"/>
                  <a:ext cx="774571"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3" name="Group 216"/>
              <p:cNvGrpSpPr>
                <a:grpSpLocks/>
              </p:cNvGrpSpPr>
              <p:nvPr/>
            </p:nvGrpSpPr>
            <p:grpSpPr bwMode="auto">
              <a:xfrm>
                <a:off x="666720" y="4429132"/>
                <a:ext cx="2928958" cy="357190"/>
                <a:chOff x="666720" y="5429264"/>
                <a:chExt cx="2928958" cy="357190"/>
              </a:xfrm>
            </p:grpSpPr>
            <p:sp>
              <p:nvSpPr>
                <p:cNvPr id="72" name="Rectangle 10"/>
                <p:cNvSpPr>
                  <a:spLocks noChangeArrowheads="1"/>
                </p:cNvSpPr>
                <p:nvPr/>
              </p:nvSpPr>
              <p:spPr bwMode="auto">
                <a:xfrm>
                  <a:off x="666206" y="5429190"/>
                  <a:ext cx="2923707" cy="356804"/>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3" name="Rectangle 17"/>
                <p:cNvSpPr>
                  <a:spLocks noChangeArrowheads="1"/>
                </p:cNvSpPr>
                <p:nvPr/>
              </p:nvSpPr>
              <p:spPr bwMode="auto">
                <a:xfrm>
                  <a:off x="808679" y="5640527"/>
                  <a:ext cx="2514347" cy="57639"/>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4" name="Rectangle 17"/>
                <p:cNvSpPr>
                  <a:spLocks noChangeArrowheads="1"/>
                </p:cNvSpPr>
                <p:nvPr/>
              </p:nvSpPr>
              <p:spPr bwMode="auto">
                <a:xfrm>
                  <a:off x="808679" y="5517018"/>
                  <a:ext cx="2514347" cy="5489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4" name="Group 248"/>
              <p:cNvGrpSpPr>
                <a:grpSpLocks/>
              </p:cNvGrpSpPr>
              <p:nvPr/>
            </p:nvGrpSpPr>
            <p:grpSpPr bwMode="auto">
              <a:xfrm>
                <a:off x="1666852" y="4786322"/>
                <a:ext cx="928694" cy="428628"/>
                <a:chOff x="2666984" y="4786322"/>
                <a:chExt cx="928694" cy="428628"/>
              </a:xfrm>
            </p:grpSpPr>
            <p:sp>
              <p:nvSpPr>
                <p:cNvPr id="69" name="Rectangle 6"/>
                <p:cNvSpPr>
                  <a:spLocks noChangeArrowheads="1"/>
                </p:cNvSpPr>
                <p:nvPr/>
              </p:nvSpPr>
              <p:spPr bwMode="auto">
                <a:xfrm>
                  <a:off x="2665655"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0" name="Rectangle 14"/>
                <p:cNvSpPr>
                  <a:spLocks noChangeArrowheads="1"/>
                </p:cNvSpPr>
                <p:nvPr/>
              </p:nvSpPr>
              <p:spPr bwMode="auto">
                <a:xfrm>
                  <a:off x="2741909"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1" name="Rectangle 13"/>
                <p:cNvSpPr>
                  <a:spLocks noChangeArrowheads="1"/>
                </p:cNvSpPr>
                <p:nvPr/>
              </p:nvSpPr>
              <p:spPr bwMode="auto">
                <a:xfrm>
                  <a:off x="2741909"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5" name="Group 252"/>
              <p:cNvGrpSpPr>
                <a:grpSpLocks/>
              </p:cNvGrpSpPr>
              <p:nvPr/>
            </p:nvGrpSpPr>
            <p:grpSpPr bwMode="auto">
              <a:xfrm>
                <a:off x="666720" y="4786322"/>
                <a:ext cx="928694" cy="428628"/>
                <a:chOff x="2666984" y="4786322"/>
                <a:chExt cx="928694" cy="428628"/>
              </a:xfrm>
            </p:grpSpPr>
            <p:sp>
              <p:nvSpPr>
                <p:cNvPr id="66" name="Rectangle 6"/>
                <p:cNvSpPr>
                  <a:spLocks noChangeArrowheads="1"/>
                </p:cNvSpPr>
                <p:nvPr/>
              </p:nvSpPr>
              <p:spPr bwMode="auto">
                <a:xfrm>
                  <a:off x="2666470" y="4785862"/>
                  <a:ext cx="929085" cy="436399"/>
                </a:xfrm>
                <a:prstGeom prst="rect">
                  <a:avLst/>
                </a:prstGeom>
                <a:solidFill>
                  <a:srgbClr val="0033CC">
                    <a:lumMod val="40000"/>
                    <a:lumOff val="60000"/>
                  </a:srgbClr>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7" name="Rectangle 14"/>
                <p:cNvSpPr>
                  <a:spLocks noChangeArrowheads="1"/>
                </p:cNvSpPr>
                <p:nvPr/>
              </p:nvSpPr>
              <p:spPr bwMode="auto">
                <a:xfrm>
                  <a:off x="2742723" y="5057582"/>
                  <a:ext cx="772565" cy="101553"/>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8" name="Rectangle 13"/>
                <p:cNvSpPr>
                  <a:spLocks noChangeArrowheads="1"/>
                </p:cNvSpPr>
                <p:nvPr/>
              </p:nvSpPr>
              <p:spPr bwMode="auto">
                <a:xfrm>
                  <a:off x="2742723" y="4895648"/>
                  <a:ext cx="772565" cy="98808"/>
                </a:xfrm>
                <a:prstGeom prst="rect">
                  <a:avLst/>
                </a:prstGeom>
                <a:solidFill>
                  <a:srgbClr val="FFFFFF"/>
                </a:solidFill>
                <a:ln w="28575">
                  <a:solidFill>
                    <a:srgbClr val="FFFFFF"/>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grpSp>
      <p:sp>
        <p:nvSpPr>
          <p:cNvPr id="103"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04" name="Slide Number Placeholder 5"/>
          <p:cNvSpPr>
            <a:spLocks noGrp="1"/>
          </p:cNvSpPr>
          <p:nvPr>
            <p:ph type="sldNum" sz="quarter" idx="11"/>
          </p:nvPr>
        </p:nvSpPr>
        <p:spPr>
          <a:xfrm>
            <a:off x="8408988" y="6372225"/>
            <a:ext cx="482600" cy="212725"/>
          </a:xfrm>
        </p:spPr>
        <p:txBody>
          <a:bodyPr/>
          <a:lstStyle/>
          <a:p>
            <a:r>
              <a:rPr lang="fi-FI" dirty="0"/>
              <a:t>89</a:t>
            </a:r>
          </a:p>
        </p:txBody>
      </p:sp>
    </p:spTree>
    <p:extLst>
      <p:ext uri="{BB962C8B-B14F-4D97-AF65-F5344CB8AC3E}">
        <p14:creationId xmlns:p14="http://schemas.microsoft.com/office/powerpoint/2010/main" val="3872034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16" y="92544"/>
            <a:ext cx="7959725" cy="631742"/>
          </a:xfrm>
        </p:spPr>
        <p:txBody>
          <a:bodyPr/>
          <a:lstStyle/>
          <a:p>
            <a:r>
              <a:rPr lang="fi-FI" dirty="0"/>
              <a:t>Kyvykkyyskartta</a:t>
            </a:r>
          </a:p>
        </p:txBody>
      </p:sp>
      <p:sp>
        <p:nvSpPr>
          <p:cNvPr id="3" name="Content Placeholder 2"/>
          <p:cNvSpPr>
            <a:spLocks noGrp="1"/>
          </p:cNvSpPr>
          <p:nvPr>
            <p:ph idx="1"/>
          </p:nvPr>
        </p:nvSpPr>
        <p:spPr>
          <a:xfrm>
            <a:off x="387716" y="788446"/>
            <a:ext cx="8411528" cy="5269105"/>
          </a:xfrm>
        </p:spPr>
        <p:txBody>
          <a:bodyPr/>
          <a:lstStyle/>
          <a:p>
            <a:r>
              <a:rPr lang="fi-FI" sz="2000" dirty="0"/>
              <a:t>Kyvykkyyksien tunnistamisen voi aloittaa organisaation toimintaprosessien ja palveluiden tunnistamisella. Kyvykkyydet eroavat prosesseista siten, että kyvykkyys voi muodostua useasta prosessista ja erilaisista resursseista (esim. toimijat, tietojärjestelmät). </a:t>
            </a:r>
          </a:p>
          <a:p>
            <a:pPr lvl="1"/>
            <a:r>
              <a:rPr lang="fi-FI" sz="1400" dirty="0"/>
              <a:t>Mitä kyvykkyyksiä organisaation tulee kehittää ? Pystymmekö ? Osaammeko ? Onko meillä resurssit ja keinot ?</a:t>
            </a:r>
          </a:p>
          <a:p>
            <a:pPr lvl="1"/>
            <a:r>
              <a:rPr lang="fi-FI" sz="1400" dirty="0"/>
              <a:t>Tarkoituksenmukaisuuden määrittää kyvykkyydelle asetetut tavoitteet esim. palvelun laatuun ja kustannustehokkuuteen liittyen.</a:t>
            </a:r>
          </a:p>
          <a:p>
            <a:r>
              <a:rPr lang="fi-FI" sz="2000" dirty="0"/>
              <a:t>Kyvykkyydet voidaan jaotella seuraavasti</a:t>
            </a:r>
          </a:p>
          <a:p>
            <a:pPr lvl="1"/>
            <a:r>
              <a:rPr lang="fi-FI" sz="1400" u="sng" dirty="0"/>
              <a:t>Erottavat kyvykkyydet </a:t>
            </a:r>
            <a:r>
              <a:rPr lang="fi-FI" sz="1400" dirty="0"/>
              <a:t>ovat kyvykkyyksiä, joita vain ko. organisaatiolla on esim. röntgenhoidon kyvykkyys terveydenhoidon toimialalla.</a:t>
            </a:r>
          </a:p>
          <a:p>
            <a:pPr lvl="1"/>
            <a:r>
              <a:rPr lang="fi-FI" sz="1400" u="sng" dirty="0"/>
              <a:t>Kynnyskyvykkyydet</a:t>
            </a:r>
            <a:r>
              <a:rPr lang="fi-FI" sz="1400" dirty="0"/>
              <a:t> ovat strategisesti välttämättömiä organisaation toiminnalle, esimerkiksi sähköisten palveluiden tuottamisen kyvykkyys tarvitaan, jotta päästään strategiseen tavoitteeseen palveluiden sähköistämisestä. </a:t>
            </a:r>
          </a:p>
          <a:p>
            <a:pPr lvl="1"/>
            <a:r>
              <a:rPr lang="fi-FI" sz="1400" u="sng" dirty="0"/>
              <a:t>Dynaamisten kyvykkyyksien </a:t>
            </a:r>
            <a:r>
              <a:rPr lang="fi-FI" sz="1400" dirty="0"/>
              <a:t>avulla muutetaan muita kyvykkyyksiä strategian tavoitetilaan pääsemiseksi, esimerkiksi KA-kyvykkyys.</a:t>
            </a:r>
          </a:p>
          <a:p>
            <a:r>
              <a:rPr lang="fi-FI" sz="2000" b="1" dirty="0"/>
              <a:t>Kyvykkyys asettaa vaatimuksia prosesseille, organisaatiolle, ICT:lle ja tiedolle !</a:t>
            </a:r>
          </a:p>
          <a:p>
            <a:endParaRPr lang="fi-FI" sz="2000" b="1" dirty="0"/>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82</a:t>
            </a:fld>
            <a:endParaRPr lang="fi-FI"/>
          </a:p>
        </p:txBody>
      </p:sp>
    </p:spTree>
    <p:extLst>
      <p:ext uri="{BB962C8B-B14F-4D97-AF65-F5344CB8AC3E}">
        <p14:creationId xmlns:p14="http://schemas.microsoft.com/office/powerpoint/2010/main" val="833357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914232" y="824815"/>
            <a:ext cx="5611101" cy="2622844"/>
          </a:xfrm>
          <a:prstGeom prst="rect">
            <a:avLst/>
          </a:prstGeom>
        </p:spPr>
      </p:pic>
      <p:pic>
        <p:nvPicPr>
          <p:cNvPr id="7" name="Picture 6"/>
          <p:cNvPicPr>
            <a:picLocks noChangeAspect="1"/>
          </p:cNvPicPr>
          <p:nvPr/>
        </p:nvPicPr>
        <p:blipFill>
          <a:blip r:embed="rId3"/>
          <a:stretch>
            <a:fillRect/>
          </a:stretch>
        </p:blipFill>
        <p:spPr>
          <a:xfrm>
            <a:off x="1914231" y="3447659"/>
            <a:ext cx="5611101" cy="2638602"/>
          </a:xfrm>
          <a:prstGeom prst="rect">
            <a:avLst/>
          </a:prstGeom>
        </p:spPr>
      </p:pic>
      <p:sp>
        <p:nvSpPr>
          <p:cNvPr id="2" name="Title 1"/>
          <p:cNvSpPr>
            <a:spLocks noGrp="1"/>
          </p:cNvSpPr>
          <p:nvPr>
            <p:ph type="title"/>
          </p:nvPr>
        </p:nvSpPr>
        <p:spPr>
          <a:xfrm>
            <a:off x="267387" y="13659"/>
            <a:ext cx="8383632" cy="712891"/>
          </a:xfrm>
        </p:spPr>
        <p:txBody>
          <a:bodyPr/>
          <a:lstStyle/>
          <a:p>
            <a:r>
              <a:rPr lang="fi-FI" sz="3600" dirty="0"/>
              <a:t>Esimerkki: Maistraatin kyvykkyyskartta</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83</a:t>
            </a:fld>
            <a:endParaRPr lang="fi-FI"/>
          </a:p>
        </p:txBody>
      </p:sp>
      <p:sp>
        <p:nvSpPr>
          <p:cNvPr id="5" name="Rectangle 4"/>
          <p:cNvSpPr/>
          <p:nvPr/>
        </p:nvSpPr>
        <p:spPr>
          <a:xfrm>
            <a:off x="5803639" y="5420793"/>
            <a:ext cx="1038809" cy="457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2656115" y="2785482"/>
            <a:ext cx="1001484" cy="474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p:cNvSpPr/>
          <p:nvPr/>
        </p:nvSpPr>
        <p:spPr>
          <a:xfrm>
            <a:off x="2656115" y="2226911"/>
            <a:ext cx="1001484" cy="4603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p:cNvSpPr/>
          <p:nvPr/>
        </p:nvSpPr>
        <p:spPr>
          <a:xfrm>
            <a:off x="4198776" y="4853926"/>
            <a:ext cx="1007706" cy="465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p:cNvSpPr/>
          <p:nvPr/>
        </p:nvSpPr>
        <p:spPr>
          <a:xfrm>
            <a:off x="320352" y="2785482"/>
            <a:ext cx="1001484" cy="474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err="1">
                <a:solidFill>
                  <a:schemeClr val="tx1"/>
                </a:solidFill>
              </a:rPr>
              <a:t>Casessa</a:t>
            </a:r>
            <a:r>
              <a:rPr lang="fi-FI" sz="1100" dirty="0">
                <a:solidFill>
                  <a:schemeClr val="tx1"/>
                </a:solidFill>
              </a:rPr>
              <a:t> kehitettävät kyvykkyydet</a:t>
            </a:r>
          </a:p>
        </p:txBody>
      </p:sp>
    </p:spTree>
    <p:extLst>
      <p:ext uri="{BB962C8B-B14F-4D97-AF65-F5344CB8AC3E}">
        <p14:creationId xmlns:p14="http://schemas.microsoft.com/office/powerpoint/2010/main" val="13329883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86" y="130019"/>
            <a:ext cx="8354890" cy="1122709"/>
          </a:xfrm>
        </p:spPr>
        <p:txBody>
          <a:bodyPr/>
          <a:lstStyle/>
          <a:p>
            <a:r>
              <a:rPr lang="fi-FI" sz="3200" kern="1200" dirty="0"/>
              <a:t>Esimerkki: Tietojen rekisteröinti /</a:t>
            </a:r>
            <a:br>
              <a:rPr lang="fi-FI" sz="3200" kern="1200" dirty="0"/>
            </a:br>
            <a:r>
              <a:rPr lang="fi-FI" sz="3200" dirty="0"/>
              <a:t>Holhousasioiden rekisteröinti - Vaatimukset</a:t>
            </a:r>
          </a:p>
        </p:txBody>
      </p:sp>
      <p:sp>
        <p:nvSpPr>
          <p:cNvPr id="3" name="Content Placeholder 2"/>
          <p:cNvSpPr>
            <a:spLocks noGrp="1"/>
          </p:cNvSpPr>
          <p:nvPr>
            <p:ph idx="1"/>
          </p:nvPr>
        </p:nvSpPr>
        <p:spPr>
          <a:xfrm>
            <a:off x="447294" y="1554480"/>
            <a:ext cx="8271510" cy="3153579"/>
          </a:xfrm>
        </p:spPr>
        <p:txBody>
          <a:bodyPr/>
          <a:lstStyle/>
          <a:p>
            <a:pPr marL="365125" lvl="1" indent="-365125"/>
            <a:r>
              <a:rPr lang="fi-FI" sz="2400" dirty="0"/>
              <a:t>Edunvalvontaprosessin virhemahdollisuuksien vähentäminen ja tehokkuuden parantaminen</a:t>
            </a:r>
          </a:p>
          <a:p>
            <a:pPr marL="365125" lvl="1" indent="-365125"/>
            <a:r>
              <a:rPr lang="fi-FI" sz="2400" dirty="0"/>
              <a:t>Sähköisen tietopalvelun lisääminen – holhousasioiden rekisterin suorakäyttö</a:t>
            </a:r>
          </a:p>
          <a:p>
            <a:pPr marL="365125" lvl="1" indent="-365125"/>
            <a:r>
              <a:rPr lang="fi-FI" sz="2400" dirty="0"/>
              <a:t>Reaaliaikainen integraatio maistraatin asianhallinnan ja rekistereiden välillä</a:t>
            </a:r>
          </a:p>
          <a:p>
            <a:pPr marL="365125" lvl="1" indent="-365125"/>
            <a:r>
              <a:rPr lang="fi-FI" sz="2400" dirty="0"/>
              <a:t>Nykyaikainen ja ylläpidettävä teknologia maistraatin rekistereille</a:t>
            </a:r>
          </a:p>
          <a:p>
            <a:pPr marL="365125" lvl="1" indent="-365125"/>
            <a:r>
              <a:rPr lang="fi-FI" sz="2400" dirty="0"/>
              <a:t>Rekistereiden tehokkaat raportointiominaisuudet</a:t>
            </a:r>
          </a:p>
          <a:p>
            <a:pPr marL="365125" lvl="1" indent="-365125"/>
            <a:r>
              <a:rPr lang="fi-FI" sz="2400" dirty="0"/>
              <a:t>Keskitetään rekistereiden ylläpitoa kustannustehokkaasti</a:t>
            </a:r>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84</a:t>
            </a:fld>
            <a:endParaRPr lang="fi-FI"/>
          </a:p>
        </p:txBody>
      </p:sp>
    </p:spTree>
    <p:extLst>
      <p:ext uri="{BB962C8B-B14F-4D97-AF65-F5344CB8AC3E}">
        <p14:creationId xmlns:p14="http://schemas.microsoft.com/office/powerpoint/2010/main" val="41358191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8" y="118872"/>
            <a:ext cx="8674443" cy="903001"/>
          </a:xfrm>
        </p:spPr>
        <p:txBody>
          <a:bodyPr/>
          <a:lstStyle/>
          <a:p>
            <a:r>
              <a:rPr lang="fi-FI" sz="3200" kern="1200" dirty="0"/>
              <a:t>Esimerkki: Asiakaspalvelu / </a:t>
            </a:r>
            <a:br>
              <a:rPr lang="fi-FI" sz="3200" kern="1200" dirty="0"/>
            </a:br>
            <a:r>
              <a:rPr lang="fi-FI" sz="3200" kern="1200" dirty="0"/>
              <a:t>Monikanavaisen asiakaspalvelu -  Vaatimukset</a:t>
            </a:r>
            <a:endParaRPr lang="fi-FI" sz="3200" dirty="0"/>
          </a:p>
        </p:txBody>
      </p:sp>
      <p:sp>
        <p:nvSpPr>
          <p:cNvPr id="3" name="Content Placeholder 2"/>
          <p:cNvSpPr>
            <a:spLocks noGrp="1"/>
          </p:cNvSpPr>
          <p:nvPr>
            <p:ph idx="1"/>
          </p:nvPr>
        </p:nvSpPr>
        <p:spPr>
          <a:xfrm>
            <a:off x="347194" y="1335024"/>
            <a:ext cx="8544394" cy="4818439"/>
          </a:xfrm>
        </p:spPr>
        <p:txBody>
          <a:bodyPr/>
          <a:lstStyle/>
          <a:p>
            <a:r>
              <a:rPr lang="fi-FI" sz="2000" dirty="0"/>
              <a:t>Palvelut tarjotaan asiakkaille laadukkaina sähköisinä palveluina (julk.hall. yhteisiä asiointiympäristöjä hyödyntäen)</a:t>
            </a:r>
          </a:p>
          <a:p>
            <a:r>
              <a:rPr lang="fi-FI" sz="2000" dirty="0"/>
              <a:t>Myös asiointi puhelimitse, postitse, toimipisteissä ja yhteispalvelupisteissä on oltava mahdollista</a:t>
            </a:r>
          </a:p>
          <a:p>
            <a:r>
              <a:rPr lang="fi-FI" sz="2000" dirty="0"/>
              <a:t>ASPA2014-hankkeen tuomien yhteispalvelupisteiden huomiointi prosessissa; Palvelupisteen virkailija voi avustaa henkilöä tekemään sähköisen (tai paperisen) hakemuksen</a:t>
            </a:r>
          </a:p>
          <a:p>
            <a:r>
              <a:rPr lang="fi-FI" sz="2000" dirty="0"/>
              <a:t>Hakijan tekemien virheiden ja puutteellisten tietojen estäminen hakemuslomakkeella (sähköinen asiointi)</a:t>
            </a:r>
          </a:p>
          <a:p>
            <a:r>
              <a:rPr lang="fi-FI" sz="2000" dirty="0"/>
              <a:t>Asiankäsittelyn etenemisen statustietojen automaattinen lähettäminen asiakkaalle (sähköinen asiointi)</a:t>
            </a:r>
          </a:p>
          <a:p>
            <a:r>
              <a:rPr lang="fi-FI" sz="2000" dirty="0"/>
              <a:t>Mahdollistaa hakijalle palvelun sähköinen maksaminen jo hakemuksen tekovaiheessa (sähköinen asiointi)</a:t>
            </a:r>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85</a:t>
            </a:fld>
            <a:endParaRPr lang="fi-FI"/>
          </a:p>
        </p:txBody>
      </p:sp>
    </p:spTree>
    <p:extLst>
      <p:ext uri="{BB962C8B-B14F-4D97-AF65-F5344CB8AC3E}">
        <p14:creationId xmlns:p14="http://schemas.microsoft.com/office/powerpoint/2010/main" val="1218855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84" y="57665"/>
            <a:ext cx="7959725" cy="961265"/>
          </a:xfrm>
        </p:spPr>
        <p:txBody>
          <a:bodyPr/>
          <a:lstStyle/>
          <a:p>
            <a:r>
              <a:rPr lang="fi-FI" sz="3600" kern="1200" dirty="0"/>
              <a:t>Esimerkki: V</a:t>
            </a:r>
            <a:r>
              <a:rPr lang="fi-FI" sz="3600" dirty="0"/>
              <a:t>erkostotoiminnan </a:t>
            </a:r>
            <a:r>
              <a:rPr lang="fi-FI" sz="3600" kern="1200" dirty="0"/>
              <a:t>vaatimukset</a:t>
            </a:r>
            <a:endParaRPr lang="fi-FI" sz="3600" dirty="0"/>
          </a:p>
        </p:txBody>
      </p:sp>
      <p:sp>
        <p:nvSpPr>
          <p:cNvPr id="3" name="Content Placeholder 2"/>
          <p:cNvSpPr>
            <a:spLocks noGrp="1"/>
          </p:cNvSpPr>
          <p:nvPr>
            <p:ph idx="1"/>
          </p:nvPr>
        </p:nvSpPr>
        <p:spPr>
          <a:xfrm>
            <a:off x="347194" y="1271017"/>
            <a:ext cx="8544394" cy="4105656"/>
          </a:xfrm>
        </p:spPr>
        <p:txBody>
          <a:bodyPr/>
          <a:lstStyle/>
          <a:p>
            <a:r>
              <a:rPr lang="fi-FI" sz="2000" dirty="0"/>
              <a:t>Palvelun tuottamiseen osallistuvien toimijoiden välinen saumaton yhteistyö sähköisten ratkaisuiden avulla; Maistraatti, VRK, Palkeet, KELA, Nimilautakunta, Yhteispalvelupisteet, ym.</a:t>
            </a:r>
          </a:p>
          <a:p>
            <a:r>
              <a:rPr lang="fi-FI" sz="2000" dirty="0"/>
              <a:t>Maistraattien sisäinen erikoistuminen ja resurssien joustava käyttö</a:t>
            </a:r>
          </a:p>
          <a:p>
            <a:r>
              <a:rPr lang="fi-FI" sz="2000" dirty="0"/>
              <a:t>Siirtyminen sähköiseen arkistointiin. SÄHKE1 normista siirrytään SÄHKE2:een (sähköisten asiakirjallisten tietojen käsittely, hallinta ja säilyttäminen).</a:t>
            </a:r>
          </a:p>
          <a:p>
            <a:r>
              <a:rPr lang="fi-FI" sz="2000" dirty="0"/>
              <a:t>Joustava sijaintiriippumaton etäpalvelun mahdollisuus jokaisesta työpisteestä.</a:t>
            </a:r>
          </a:p>
          <a:p>
            <a:endParaRPr lang="fi-FI" sz="3600" dirty="0"/>
          </a:p>
        </p:txBody>
      </p:sp>
      <p:sp>
        <p:nvSpPr>
          <p:cNvPr id="4" name="Date Placeholder 3"/>
          <p:cNvSpPr>
            <a:spLocks noGrp="1"/>
          </p:cNvSpPr>
          <p:nvPr>
            <p:ph type="dt" sz="half" idx="10"/>
          </p:nvPr>
        </p:nvSpPr>
        <p:spPr/>
        <p:txBody>
          <a:bodyPr/>
          <a:lstStyle/>
          <a:p>
            <a:fld id="{3DE194B8-1731-4961-B15F-2C6C4DB18CCD}" type="datetime1">
              <a:rPr lang="fi-FI" smtClean="0"/>
              <a:pPr/>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86</a:t>
            </a:fld>
            <a:endParaRPr lang="fi-FI"/>
          </a:p>
        </p:txBody>
      </p:sp>
    </p:spTree>
    <p:extLst>
      <p:ext uri="{BB962C8B-B14F-4D97-AF65-F5344CB8AC3E}">
        <p14:creationId xmlns:p14="http://schemas.microsoft.com/office/powerpoint/2010/main" val="3167026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973" y="4406901"/>
            <a:ext cx="8281353" cy="690880"/>
          </a:xfrm>
        </p:spPr>
        <p:txBody>
          <a:bodyPr/>
          <a:lstStyle/>
          <a:p>
            <a:r>
              <a:rPr lang="fi-FI" sz="3600" dirty="0" err="1"/>
              <a:t>KehittämisPAKETTIEN</a:t>
            </a:r>
            <a:r>
              <a:rPr lang="fi-FI" sz="3600" dirty="0"/>
              <a:t> MÄÄRITTÄMINEN</a:t>
            </a:r>
          </a:p>
        </p:txBody>
      </p:sp>
      <p:sp>
        <p:nvSpPr>
          <p:cNvPr id="3" name="Text Placeholder 2"/>
          <p:cNvSpPr>
            <a:spLocks noGrp="1"/>
          </p:cNvSpPr>
          <p:nvPr>
            <p:ph type="body" idx="1"/>
          </p:nvPr>
        </p:nvSpPr>
        <p:spPr/>
        <p:txBody>
          <a:bodyPr/>
          <a:lstStyle/>
          <a:p>
            <a:r>
              <a:rPr lang="fi-FI" dirty="0"/>
              <a:t>14:45 – 15:15</a:t>
            </a:r>
          </a:p>
        </p:txBody>
      </p:sp>
      <p:sp>
        <p:nvSpPr>
          <p:cNvPr id="4" name="Date Placeholder 3"/>
          <p:cNvSpPr>
            <a:spLocks noGrp="1"/>
          </p:cNvSpPr>
          <p:nvPr>
            <p:ph type="dt" sz="half" idx="10"/>
          </p:nvPr>
        </p:nvSpPr>
        <p:spPr/>
        <p:txBody>
          <a:bodyPr/>
          <a:lstStyle/>
          <a:p>
            <a:fld id="{53B5C1C8-0B89-4C39-80F7-C2FA754DA1E7}"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87</a:t>
            </a:fld>
            <a:endParaRPr lang="fi-FI"/>
          </a:p>
        </p:txBody>
      </p:sp>
    </p:spTree>
    <p:extLst>
      <p:ext uri="{BB962C8B-B14F-4D97-AF65-F5344CB8AC3E}">
        <p14:creationId xmlns:p14="http://schemas.microsoft.com/office/powerpoint/2010/main" val="148905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392114" y="1330887"/>
            <a:ext cx="8500366" cy="2783311"/>
          </a:xfrm>
          <a:prstGeom prst="rect">
            <a:avLst/>
          </a:prstGeom>
          <a:solidFill>
            <a:srgbClr val="AFD4F0"/>
          </a:solidFill>
          <a:ln w="28575">
            <a:noFill/>
            <a:miter lim="800000"/>
            <a:headEnd/>
            <a:tailEnd/>
          </a:ln>
          <a:effectLst/>
        </p:spPr>
        <p:txBody>
          <a:bodyPr wrap="none" anchor="ctr"/>
          <a:lstStyle/>
          <a:p>
            <a:pPr algn="ctr" defTabSz="762000">
              <a:defRPr/>
            </a:pPr>
            <a:r>
              <a:rPr lang="en-GB" sz="1600" kern="0" dirty="0" err="1">
                <a:solidFill>
                  <a:sysClr val="windowText" lastClr="000000"/>
                </a:solidFill>
                <a:cs typeface="Arial" charset="0"/>
              </a:rPr>
              <a:t>Toiminnan</a:t>
            </a:r>
            <a:r>
              <a:rPr lang="en-GB" sz="1600" kern="0" dirty="0">
                <a:solidFill>
                  <a:sysClr val="windowText" lastClr="000000"/>
                </a:solidFill>
                <a:cs typeface="Arial" charset="0"/>
              </a:rPr>
              <a:t> </a:t>
            </a:r>
            <a:r>
              <a:rPr lang="en-GB" sz="1600" kern="0" dirty="0" err="1">
                <a:solidFill>
                  <a:sysClr val="windowText" lastClr="000000"/>
                </a:solidFill>
                <a:cs typeface="Arial" charset="0"/>
              </a:rPr>
              <a:t>kehitys</a:t>
            </a:r>
            <a:endParaRPr lang="en-GB" sz="1600"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p:txBody>
      </p:sp>
      <p:sp>
        <p:nvSpPr>
          <p:cNvPr id="86" name="Rectangle 112"/>
          <p:cNvSpPr>
            <a:spLocks noChangeArrowheads="1"/>
          </p:cNvSpPr>
          <p:nvPr/>
        </p:nvSpPr>
        <p:spPr bwMode="auto">
          <a:xfrm>
            <a:off x="458980" y="1959879"/>
            <a:ext cx="7080857" cy="2098063"/>
          </a:xfrm>
          <a:prstGeom prst="rect">
            <a:avLst/>
          </a:prstGeom>
          <a:solidFill>
            <a:srgbClr val="FFFFCC"/>
          </a:solidFill>
          <a:ln>
            <a:solidFill>
              <a:schemeClr val="accent6">
                <a:shade val="95000"/>
                <a:satMod val="105000"/>
              </a:schemeClr>
            </a:solidFill>
            <a:prstDash val="dash"/>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600" kern="0" dirty="0">
                <a:solidFill>
                  <a:sysClr val="windowText" lastClr="000000"/>
                </a:solidFill>
                <a:cs typeface="Arial" charset="0"/>
              </a:rPr>
              <a:t>	</a:t>
            </a:r>
            <a:r>
              <a:rPr lang="en-US" sz="1600" kern="0" dirty="0" err="1">
                <a:solidFill>
                  <a:sysClr val="windowText" lastClr="000000"/>
                </a:solidFill>
                <a:cs typeface="Arial" charset="0"/>
              </a:rPr>
              <a:t>Kokonaisarkkitehtuuri</a:t>
            </a:r>
            <a:endParaRPr lang="en-US" sz="1600" kern="0" dirty="0">
              <a:solidFill>
                <a:sysClr val="windowText" lastClr="000000"/>
              </a:solidFill>
              <a:cs typeface="Arial" charset="0"/>
            </a:endParaRPr>
          </a:p>
        </p:txBody>
      </p:sp>
      <p:sp>
        <p:nvSpPr>
          <p:cNvPr id="2" name="Title 1"/>
          <p:cNvSpPr>
            <a:spLocks noGrp="1"/>
          </p:cNvSpPr>
          <p:nvPr>
            <p:ph type="title"/>
          </p:nvPr>
        </p:nvSpPr>
        <p:spPr>
          <a:xfrm>
            <a:off x="271462" y="226288"/>
            <a:ext cx="8693025" cy="1003035"/>
          </a:xfrm>
        </p:spPr>
        <p:txBody>
          <a:bodyPr>
            <a:noAutofit/>
          </a:bodyPr>
          <a:lstStyle/>
          <a:p>
            <a:pPr>
              <a:defRPr/>
            </a:pPr>
            <a:r>
              <a:rPr lang="fi-FI" sz="3000" dirty="0"/>
              <a:t>Kyvykkyydet asettavat vaatimuksia arkkitehtuurille</a:t>
            </a:r>
          </a:p>
        </p:txBody>
      </p:sp>
      <p:grpSp>
        <p:nvGrpSpPr>
          <p:cNvPr id="4" name="Group 3"/>
          <p:cNvGrpSpPr/>
          <p:nvPr/>
        </p:nvGrpSpPr>
        <p:grpSpPr>
          <a:xfrm>
            <a:off x="6902884" y="2877871"/>
            <a:ext cx="1770028" cy="1226848"/>
            <a:chOff x="7092280" y="2886015"/>
            <a:chExt cx="1770028" cy="1226848"/>
          </a:xfrm>
        </p:grpSpPr>
        <p:sp>
          <p:nvSpPr>
            <p:cNvPr id="85" name="Rectangle 64"/>
            <p:cNvSpPr>
              <a:spLocks noChangeArrowheads="1"/>
            </p:cNvSpPr>
            <p:nvPr/>
          </p:nvSpPr>
          <p:spPr bwMode="auto">
            <a:xfrm>
              <a:off x="7099465" y="2886015"/>
              <a:ext cx="1762843" cy="1156428"/>
            </a:xfrm>
            <a:prstGeom prst="rect">
              <a:avLst/>
            </a:prstGeom>
            <a:solidFill>
              <a:schemeClr val="bg1"/>
            </a:solidFill>
            <a:ln w="28575">
              <a:solidFill>
                <a:srgbClr val="FFFFFF"/>
              </a:solidFill>
              <a:miter lim="800000"/>
              <a:headEnd/>
              <a:tailEnd/>
            </a:ln>
            <a:effectLst/>
          </p:spPr>
          <p:txBody>
            <a:bodyPr wrap="none" tIns="0"/>
            <a:lstStyle/>
            <a:p>
              <a:pPr defTabSz="762000">
                <a:defRPr/>
              </a:pPr>
              <a:r>
                <a:rPr lang="en-US" sz="1400" kern="0" dirty="0" err="1">
                  <a:solidFill>
                    <a:sysClr val="windowText" lastClr="000000"/>
                  </a:solidFill>
                  <a:cs typeface="Arial" charset="0"/>
                </a:rPr>
                <a:t>Kehityssalkun</a:t>
              </a:r>
              <a:r>
                <a:rPr lang="en-US" sz="1400" kern="0" dirty="0">
                  <a:solidFill>
                    <a:sysClr val="windowText" lastClr="000000"/>
                  </a:solidFill>
                  <a:cs typeface="Arial" charset="0"/>
                </a:rPr>
                <a:t> ja </a:t>
              </a:r>
            </a:p>
            <a:p>
              <a:pPr defTabSz="762000">
                <a:defRPr/>
              </a:pPr>
              <a:r>
                <a:rPr lang="en-US" sz="1400" kern="0" dirty="0" err="1">
                  <a:solidFill>
                    <a:sysClr val="windowText" lastClr="000000"/>
                  </a:solidFill>
                  <a:cs typeface="Arial" charset="0"/>
                </a:rPr>
                <a:t>muutoksen</a:t>
              </a:r>
              <a:r>
                <a:rPr lang="en-US" sz="1400" kern="0" dirty="0">
                  <a:solidFill>
                    <a:sysClr val="windowText" lastClr="000000"/>
                  </a:solidFill>
                  <a:cs typeface="Arial" charset="0"/>
                </a:rPr>
                <a:t> </a:t>
              </a:r>
              <a:r>
                <a:rPr lang="en-US" sz="1400" kern="0" dirty="0" err="1">
                  <a:solidFill>
                    <a:sysClr val="windowText" lastClr="000000"/>
                  </a:solidFill>
                  <a:cs typeface="Arial" charset="0"/>
                </a:rPr>
                <a:t>hallinta</a:t>
              </a:r>
              <a:endParaRPr lang="en-US" sz="1400" kern="0" dirty="0">
                <a:solidFill>
                  <a:sysClr val="windowText" lastClr="000000"/>
                </a:solidFill>
                <a:cs typeface="Arial" charset="0"/>
              </a:endParaRPr>
            </a:p>
          </p:txBody>
        </p:sp>
        <p:sp>
          <p:nvSpPr>
            <p:cNvPr id="87" name="Rectangle 86"/>
            <p:cNvSpPr/>
            <p:nvPr/>
          </p:nvSpPr>
          <p:spPr bwMode="auto">
            <a:xfrm>
              <a:off x="7216526" y="3395864"/>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8" name="Rectangle 87"/>
            <p:cNvSpPr/>
            <p:nvPr/>
          </p:nvSpPr>
          <p:spPr bwMode="auto">
            <a:xfrm>
              <a:off x="7643111" y="3549268"/>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9" name="Rectangle 88"/>
            <p:cNvSpPr/>
            <p:nvPr/>
          </p:nvSpPr>
          <p:spPr bwMode="auto">
            <a:xfrm>
              <a:off x="8102577" y="3710164"/>
              <a:ext cx="482101" cy="9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90" name="Line 65"/>
            <p:cNvSpPr>
              <a:spLocks noChangeShapeType="1"/>
            </p:cNvSpPr>
            <p:nvPr/>
          </p:nvSpPr>
          <p:spPr bwMode="auto">
            <a:xfrm flipH="1">
              <a:off x="7135737" y="3015693"/>
              <a:ext cx="5291" cy="862385"/>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1" name="Line 66"/>
            <p:cNvSpPr>
              <a:spLocks noChangeShapeType="1"/>
            </p:cNvSpPr>
            <p:nvPr/>
          </p:nvSpPr>
          <p:spPr bwMode="auto">
            <a:xfrm>
              <a:off x="7135738" y="3860200"/>
              <a:ext cx="1576810" cy="8144"/>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2" name="Text Box 69"/>
            <p:cNvSpPr txBox="1">
              <a:spLocks noChangeArrowheads="1"/>
            </p:cNvSpPr>
            <p:nvPr/>
          </p:nvSpPr>
          <p:spPr bwMode="auto">
            <a:xfrm>
              <a:off x="8280042" y="3828361"/>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2019</a:t>
              </a:r>
            </a:p>
          </p:txBody>
        </p:sp>
        <p:sp>
          <p:nvSpPr>
            <p:cNvPr id="93" name="Text Box 69"/>
            <p:cNvSpPr txBox="1">
              <a:spLocks noChangeArrowheads="1"/>
            </p:cNvSpPr>
            <p:nvPr/>
          </p:nvSpPr>
          <p:spPr bwMode="auto">
            <a:xfrm>
              <a:off x="7092280" y="3844275"/>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2014</a:t>
              </a:r>
            </a:p>
          </p:txBody>
        </p:sp>
      </p:grpSp>
      <p:sp>
        <p:nvSpPr>
          <p:cNvPr id="56" name="AutoShape 15"/>
          <p:cNvSpPr>
            <a:spLocks noChangeArrowheads="1"/>
          </p:cNvSpPr>
          <p:nvPr/>
        </p:nvSpPr>
        <p:spPr bwMode="auto">
          <a:xfrm rot="5400000">
            <a:off x="2405898" y="2616152"/>
            <a:ext cx="173038"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7" name="AutoShape 15"/>
          <p:cNvSpPr>
            <a:spLocks noChangeArrowheads="1"/>
          </p:cNvSpPr>
          <p:nvPr/>
        </p:nvSpPr>
        <p:spPr bwMode="auto">
          <a:xfrm rot="5400000">
            <a:off x="1593228" y="2625676"/>
            <a:ext cx="176212"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8" name="AutoShape 15"/>
          <p:cNvSpPr>
            <a:spLocks noChangeArrowheads="1"/>
          </p:cNvSpPr>
          <p:nvPr/>
        </p:nvSpPr>
        <p:spPr bwMode="auto">
          <a:xfrm rot="5400000">
            <a:off x="639305" y="2635996"/>
            <a:ext cx="174626"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pic>
        <p:nvPicPr>
          <p:cNvPr id="235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504" y="1995007"/>
            <a:ext cx="1365288" cy="6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AutoShape 15"/>
          <p:cNvSpPr>
            <a:spLocks noChangeArrowheads="1"/>
          </p:cNvSpPr>
          <p:nvPr/>
        </p:nvSpPr>
        <p:spPr bwMode="auto">
          <a:xfrm rot="10800000" flipH="1">
            <a:off x="4716016" y="3206177"/>
            <a:ext cx="161911"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7" name="AutoShape 15"/>
          <p:cNvSpPr>
            <a:spLocks noChangeArrowheads="1"/>
          </p:cNvSpPr>
          <p:nvPr/>
        </p:nvSpPr>
        <p:spPr bwMode="auto">
          <a:xfrm rot="10800000" flipH="1">
            <a:off x="2699793" y="3234753"/>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8" name="AutoShape 15"/>
          <p:cNvSpPr>
            <a:spLocks noChangeArrowheads="1"/>
          </p:cNvSpPr>
          <p:nvPr/>
        </p:nvSpPr>
        <p:spPr bwMode="auto">
          <a:xfrm rot="10800000" flipH="1">
            <a:off x="6683529" y="3219735"/>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9" name="Rectangle 112"/>
          <p:cNvSpPr>
            <a:spLocks noChangeArrowheads="1"/>
          </p:cNvSpPr>
          <p:nvPr/>
        </p:nvSpPr>
        <p:spPr bwMode="auto">
          <a:xfrm>
            <a:off x="392114" y="4645620"/>
            <a:ext cx="8500366" cy="1509804"/>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endParaRPr lang="en-US" sz="1600" kern="0" dirty="0">
              <a:solidFill>
                <a:sysClr val="windowText" lastClr="000000"/>
              </a:solidFill>
              <a:cs typeface="Arial" charset="0"/>
            </a:endParaRPr>
          </a:p>
          <a:p>
            <a:pPr algn="ctr">
              <a:defRPr/>
            </a:pPr>
            <a:r>
              <a:rPr lang="en-US" sz="1600" kern="0" dirty="0" err="1">
                <a:solidFill>
                  <a:sysClr val="windowText" lastClr="000000"/>
                </a:solidFill>
                <a:cs typeface="Arial" charset="0"/>
              </a:rPr>
              <a:t>Operatiivinen</a:t>
            </a:r>
            <a:r>
              <a:rPr lang="en-US" sz="1600" kern="0" dirty="0">
                <a:solidFill>
                  <a:sysClr val="windowText" lastClr="000000"/>
                </a:solidFill>
                <a:cs typeface="Arial" charset="0"/>
              </a:rPr>
              <a:t> </a:t>
            </a:r>
            <a:r>
              <a:rPr lang="en-US" sz="1600" kern="0" dirty="0" err="1">
                <a:solidFill>
                  <a:sysClr val="windowText" lastClr="000000"/>
                </a:solidFill>
                <a:cs typeface="Arial" charset="0"/>
              </a:rPr>
              <a:t>toiminta</a:t>
            </a:r>
            <a:endParaRPr lang="en-US" sz="600" kern="0" dirty="0">
              <a:solidFill>
                <a:sysClr val="windowText" lastClr="000000"/>
              </a:solidFill>
              <a:cs typeface="Arial" charset="0"/>
            </a:endParaRPr>
          </a:p>
        </p:txBody>
      </p:sp>
      <p:sp>
        <p:nvSpPr>
          <p:cNvPr id="121" name="AutoShape 15"/>
          <p:cNvSpPr>
            <a:spLocks noChangeArrowheads="1"/>
          </p:cNvSpPr>
          <p:nvPr/>
        </p:nvSpPr>
        <p:spPr bwMode="auto">
          <a:xfrm rot="16200000" flipV="1">
            <a:off x="1737633"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2" name="AutoShape 15"/>
          <p:cNvSpPr>
            <a:spLocks noChangeArrowheads="1"/>
          </p:cNvSpPr>
          <p:nvPr/>
        </p:nvSpPr>
        <p:spPr bwMode="auto">
          <a:xfrm rot="16200000" flipV="1">
            <a:off x="785018" y="4187253"/>
            <a:ext cx="462658"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4" name="AutoShape 15"/>
          <p:cNvSpPr>
            <a:spLocks noChangeArrowheads="1"/>
          </p:cNvSpPr>
          <p:nvPr/>
        </p:nvSpPr>
        <p:spPr bwMode="auto">
          <a:xfrm rot="5400000">
            <a:off x="7174795"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grpSp>
        <p:nvGrpSpPr>
          <p:cNvPr id="126" name="Group 12"/>
          <p:cNvGrpSpPr>
            <a:grpSpLocks/>
          </p:cNvGrpSpPr>
          <p:nvPr/>
        </p:nvGrpSpPr>
        <p:grpSpPr bwMode="auto">
          <a:xfrm>
            <a:off x="1291030" y="5400472"/>
            <a:ext cx="6999604" cy="580980"/>
            <a:chOff x="378212" y="2400617"/>
            <a:chExt cx="3215213" cy="654606"/>
          </a:xfrm>
        </p:grpSpPr>
        <p:sp>
          <p:nvSpPr>
            <p:cNvPr id="127" name="Chevron 126"/>
            <p:cNvSpPr/>
            <p:nvPr/>
          </p:nvSpPr>
          <p:spPr>
            <a:xfrm>
              <a:off x="378212" y="2400617"/>
              <a:ext cx="1427979" cy="357736"/>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8" name="Chevron 127"/>
            <p:cNvSpPr/>
            <p:nvPr/>
          </p:nvSpPr>
          <p:spPr>
            <a:xfrm>
              <a:off x="748830" y="2697487"/>
              <a:ext cx="1432498" cy="357736"/>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9" name="Chevron 128"/>
            <p:cNvSpPr/>
            <p:nvPr/>
          </p:nvSpPr>
          <p:spPr>
            <a:xfrm>
              <a:off x="1806191" y="2400617"/>
              <a:ext cx="1430239" cy="35773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30" name="Chevron 129"/>
            <p:cNvSpPr/>
            <p:nvPr/>
          </p:nvSpPr>
          <p:spPr>
            <a:xfrm>
              <a:off x="2165446" y="2686806"/>
              <a:ext cx="1427979" cy="35773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grpSp>
      <p:sp>
        <p:nvSpPr>
          <p:cNvPr id="131" name="AutoShape 15"/>
          <p:cNvSpPr>
            <a:spLocks noChangeArrowheads="1"/>
          </p:cNvSpPr>
          <p:nvPr/>
        </p:nvSpPr>
        <p:spPr bwMode="auto">
          <a:xfrm rot="16200000" flipV="1">
            <a:off x="8178540" y="4194964"/>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 name="TextBox 4"/>
          <p:cNvSpPr txBox="1"/>
          <p:nvPr/>
        </p:nvSpPr>
        <p:spPr>
          <a:xfrm>
            <a:off x="6253" y="4294249"/>
            <a:ext cx="956287" cy="276999"/>
          </a:xfrm>
          <a:prstGeom prst="rect">
            <a:avLst/>
          </a:prstGeom>
          <a:noFill/>
        </p:spPr>
        <p:txBody>
          <a:bodyPr wrap="none" rtlCol="0">
            <a:spAutoFit/>
          </a:bodyPr>
          <a:lstStyle/>
          <a:p>
            <a:r>
              <a:rPr lang="en-US" sz="1200" dirty="0" err="1">
                <a:solidFill>
                  <a:prstClr val="black"/>
                </a:solidFill>
              </a:rPr>
              <a:t>Vaatimukset</a:t>
            </a:r>
            <a:endParaRPr lang="en-US" sz="1200" dirty="0">
              <a:solidFill>
                <a:prstClr val="black"/>
              </a:solidFill>
            </a:endParaRPr>
          </a:p>
        </p:txBody>
      </p:sp>
      <p:sp>
        <p:nvSpPr>
          <p:cNvPr id="133" name="TextBox 132"/>
          <p:cNvSpPr txBox="1"/>
          <p:nvPr/>
        </p:nvSpPr>
        <p:spPr>
          <a:xfrm>
            <a:off x="2036662" y="4290988"/>
            <a:ext cx="663130" cy="276999"/>
          </a:xfrm>
          <a:prstGeom prst="rect">
            <a:avLst/>
          </a:prstGeom>
          <a:noFill/>
        </p:spPr>
        <p:txBody>
          <a:bodyPr wrap="none" rtlCol="0">
            <a:spAutoFit/>
          </a:bodyPr>
          <a:lstStyle/>
          <a:p>
            <a:r>
              <a:rPr lang="en-US" sz="1200" dirty="0" err="1">
                <a:solidFill>
                  <a:prstClr val="black"/>
                </a:solidFill>
              </a:rPr>
              <a:t>Mittarit</a:t>
            </a:r>
            <a:endParaRPr lang="en-US" sz="1200" dirty="0">
              <a:solidFill>
                <a:prstClr val="black"/>
              </a:solidFill>
            </a:endParaRPr>
          </a:p>
        </p:txBody>
      </p:sp>
      <p:sp>
        <p:nvSpPr>
          <p:cNvPr id="134" name="TextBox 133"/>
          <p:cNvSpPr txBox="1"/>
          <p:nvPr/>
        </p:nvSpPr>
        <p:spPr>
          <a:xfrm>
            <a:off x="6470120" y="4241393"/>
            <a:ext cx="727187" cy="276999"/>
          </a:xfrm>
          <a:prstGeom prst="rect">
            <a:avLst/>
          </a:prstGeom>
          <a:noFill/>
        </p:spPr>
        <p:txBody>
          <a:bodyPr wrap="none" rtlCol="0">
            <a:spAutoFit/>
          </a:bodyPr>
          <a:lstStyle/>
          <a:p>
            <a:r>
              <a:rPr lang="en-US" sz="1200" dirty="0" err="1">
                <a:solidFill>
                  <a:prstClr val="black"/>
                </a:solidFill>
              </a:rPr>
              <a:t>Toteutus</a:t>
            </a:r>
            <a:endParaRPr lang="en-US" sz="1200" dirty="0">
              <a:solidFill>
                <a:prstClr val="black"/>
              </a:solidFill>
            </a:endParaRPr>
          </a:p>
        </p:txBody>
      </p:sp>
      <p:sp>
        <p:nvSpPr>
          <p:cNvPr id="135" name="TextBox 134"/>
          <p:cNvSpPr txBox="1"/>
          <p:nvPr/>
        </p:nvSpPr>
        <p:spPr>
          <a:xfrm>
            <a:off x="8445937" y="4238132"/>
            <a:ext cx="650947" cy="276999"/>
          </a:xfrm>
          <a:prstGeom prst="rect">
            <a:avLst/>
          </a:prstGeom>
          <a:noFill/>
        </p:spPr>
        <p:txBody>
          <a:bodyPr wrap="none" rtlCol="0">
            <a:spAutoFit/>
          </a:bodyPr>
          <a:lstStyle/>
          <a:p>
            <a:r>
              <a:rPr lang="en-US" sz="1200" dirty="0" err="1">
                <a:solidFill>
                  <a:prstClr val="black"/>
                </a:solidFill>
              </a:rPr>
              <a:t>Palaute</a:t>
            </a:r>
            <a:endParaRPr lang="en-US" sz="1200" dirty="0">
              <a:solidFill>
                <a:prstClr val="black"/>
              </a:solidFill>
            </a:endParaRPr>
          </a:p>
        </p:txBody>
      </p:sp>
      <p:sp>
        <p:nvSpPr>
          <p:cNvPr id="6" name="Rectangle 5"/>
          <p:cNvSpPr/>
          <p:nvPr/>
        </p:nvSpPr>
        <p:spPr>
          <a:xfrm>
            <a:off x="714344" y="4675578"/>
            <a:ext cx="7826436" cy="24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rPr>
              <a:t>Operatiivinen</a:t>
            </a:r>
            <a:r>
              <a:rPr lang="en-US" sz="1600" dirty="0">
                <a:solidFill>
                  <a:prstClr val="white"/>
                </a:solidFill>
              </a:rPr>
              <a:t> </a:t>
            </a:r>
            <a:r>
              <a:rPr lang="en-US" sz="1600" dirty="0" err="1">
                <a:solidFill>
                  <a:prstClr val="white"/>
                </a:solidFill>
              </a:rPr>
              <a:t>johtaminen</a:t>
            </a:r>
            <a:r>
              <a:rPr lang="en-US" sz="1600" dirty="0">
                <a:solidFill>
                  <a:prstClr val="white"/>
                </a:solidFill>
              </a:rPr>
              <a:t> ja </a:t>
            </a:r>
            <a:r>
              <a:rPr lang="en-US" sz="1600" dirty="0" err="1">
                <a:solidFill>
                  <a:prstClr val="white"/>
                </a:solidFill>
              </a:rPr>
              <a:t>vaatimusten</a:t>
            </a:r>
            <a:r>
              <a:rPr lang="en-US" sz="1600" dirty="0">
                <a:solidFill>
                  <a:prstClr val="white"/>
                </a:solidFill>
              </a:rPr>
              <a:t> </a:t>
            </a:r>
            <a:r>
              <a:rPr lang="en-US" sz="1600" dirty="0" err="1">
                <a:solidFill>
                  <a:prstClr val="white"/>
                </a:solidFill>
              </a:rPr>
              <a:t>kokoaminen</a:t>
            </a:r>
            <a:endParaRPr lang="en-US" sz="1600" dirty="0">
              <a:solidFill>
                <a:prstClr val="white"/>
              </a:solidFill>
            </a:endParaRPr>
          </a:p>
        </p:txBody>
      </p:sp>
      <p:sp>
        <p:nvSpPr>
          <p:cNvPr id="102" name="AutoShape 12"/>
          <p:cNvSpPr>
            <a:spLocks noChangeArrowheads="1"/>
          </p:cNvSpPr>
          <p:nvPr/>
        </p:nvSpPr>
        <p:spPr bwMode="auto">
          <a:xfrm>
            <a:off x="467789" y="1389216"/>
            <a:ext cx="2258572" cy="558676"/>
          </a:xfrm>
          <a:prstGeom prst="triangle">
            <a:avLst>
              <a:gd name="adj" fmla="val 50000"/>
            </a:avLst>
          </a:prstGeom>
          <a:solidFill>
            <a:srgbClr val="FFFF99"/>
          </a:solidFill>
          <a:ln w="9525">
            <a:solidFill>
              <a:srgbClr val="3191A0"/>
            </a:solidFill>
            <a:headEnd/>
            <a:tailEnd/>
          </a:ln>
        </p:spPr>
        <p:style>
          <a:lnRef idx="1">
            <a:schemeClr val="accent6"/>
          </a:lnRef>
          <a:fillRef idx="2">
            <a:schemeClr val="accent6"/>
          </a:fillRef>
          <a:effectRef idx="1">
            <a:schemeClr val="accent6"/>
          </a:effectRef>
          <a:fontRef idx="minor">
            <a:schemeClr val="dk1"/>
          </a:fontRef>
        </p:style>
        <p:txBody>
          <a:bodyPr wrap="none" anchor="b"/>
          <a:lstStyle/>
          <a:p>
            <a:pPr algn="ctr">
              <a:defRPr/>
            </a:pPr>
            <a:r>
              <a:rPr lang="en-US" sz="1400" kern="0" dirty="0" err="1">
                <a:solidFill>
                  <a:sysClr val="windowText" lastClr="000000"/>
                </a:solidFill>
                <a:cs typeface="Arial" charset="0"/>
              </a:rPr>
              <a:t>Strategia</a:t>
            </a:r>
            <a:endParaRPr lang="en-GB" sz="1400" kern="0" dirty="0">
              <a:solidFill>
                <a:sysClr val="windowText" lastClr="000000"/>
              </a:solidFill>
              <a:cs typeface="Arial" charset="0"/>
            </a:endParaRPr>
          </a:p>
        </p:txBody>
      </p:sp>
      <p:sp>
        <p:nvSpPr>
          <p:cNvPr id="55" name="Rectangle 54"/>
          <p:cNvSpPr/>
          <p:nvPr/>
        </p:nvSpPr>
        <p:spPr bwMode="auto">
          <a:xfrm>
            <a:off x="514375" y="1963160"/>
            <a:ext cx="2150852" cy="725487"/>
          </a:xfrm>
          <a:prstGeom prst="rect">
            <a:avLst/>
          </a:prstGeom>
          <a:solidFill>
            <a:srgbClr val="FFFF99"/>
          </a:solidFill>
          <a:ln w="9525">
            <a:solidFill>
              <a:srgbClr val="3191A0"/>
            </a:solidFill>
          </a:ln>
        </p:spPr>
        <p:style>
          <a:lnRef idx="1">
            <a:schemeClr val="accent6"/>
          </a:lnRef>
          <a:fillRef idx="2">
            <a:schemeClr val="accent6"/>
          </a:fillRef>
          <a:effectRef idx="1">
            <a:schemeClr val="accent6"/>
          </a:effectRef>
          <a:fontRef idx="minor">
            <a:schemeClr val="dk1"/>
          </a:fontRef>
        </p:style>
        <p:txBody>
          <a:bodyPr anchor="b"/>
          <a:lstStyle/>
          <a:p>
            <a:pPr>
              <a:defRPr/>
            </a:pPr>
            <a:r>
              <a:rPr lang="en-US" sz="1400" dirty="0" err="1">
                <a:solidFill>
                  <a:prstClr val="black"/>
                </a:solidFill>
              </a:rPr>
              <a:t>Liiketoimintamallit</a:t>
            </a:r>
            <a:endParaRPr lang="en-US" sz="1400" dirty="0">
              <a:solidFill>
                <a:prstClr val="black"/>
              </a:solidFill>
            </a:endParaRPr>
          </a:p>
        </p:txBody>
      </p:sp>
      <p:grpSp>
        <p:nvGrpSpPr>
          <p:cNvPr id="23568" name="Group 31"/>
          <p:cNvGrpSpPr>
            <a:grpSpLocks/>
          </p:cNvGrpSpPr>
          <p:nvPr/>
        </p:nvGrpSpPr>
        <p:grpSpPr bwMode="auto">
          <a:xfrm>
            <a:off x="514351" y="2876991"/>
            <a:ext cx="2187970" cy="1079500"/>
            <a:chOff x="513735" y="2637373"/>
            <a:chExt cx="2470455" cy="1079663"/>
          </a:xfrm>
        </p:grpSpPr>
        <p:sp>
          <p:nvSpPr>
            <p:cNvPr id="84" name="Rectangle 112"/>
            <p:cNvSpPr>
              <a:spLocks noChangeArrowheads="1"/>
            </p:cNvSpPr>
            <p:nvPr/>
          </p:nvSpPr>
          <p:spPr bwMode="auto">
            <a:xfrm>
              <a:off x="513735" y="2637373"/>
              <a:ext cx="2470455" cy="1079663"/>
            </a:xfrm>
            <a:prstGeom prst="rect">
              <a:avLst/>
            </a:prstGeom>
            <a:solidFill>
              <a:srgbClr val="FFFF99"/>
            </a:solidFill>
            <a:ln w="6350">
              <a:solidFill>
                <a:srgbClr val="98A7C4"/>
              </a:solidFill>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a:solidFill>
                    <a:sysClr val="windowText" lastClr="000000"/>
                  </a:solidFill>
                  <a:cs typeface="Arial" charset="0"/>
                </a:rPr>
                <a:t>Kyvykkyydet</a:t>
              </a:r>
            </a:p>
          </p:txBody>
        </p:sp>
        <p:grpSp>
          <p:nvGrpSpPr>
            <p:cNvPr id="23590" name="Group 116"/>
            <p:cNvGrpSpPr>
              <a:grpSpLocks/>
            </p:cNvGrpSpPr>
            <p:nvPr/>
          </p:nvGrpSpPr>
          <p:grpSpPr bwMode="auto">
            <a:xfrm>
              <a:off x="596702" y="2959728"/>
              <a:ext cx="2317428" cy="661212"/>
              <a:chOff x="666720" y="4429132"/>
              <a:chExt cx="2928958" cy="1143008"/>
            </a:xfrm>
          </p:grpSpPr>
          <p:grpSp>
            <p:nvGrpSpPr>
              <p:cNvPr id="23591" name="Group 215"/>
              <p:cNvGrpSpPr>
                <a:grpSpLocks/>
              </p:cNvGrpSpPr>
              <p:nvPr/>
            </p:nvGrpSpPr>
            <p:grpSpPr bwMode="auto">
              <a:xfrm>
                <a:off x="666720" y="5214950"/>
                <a:ext cx="2928958" cy="357190"/>
                <a:chOff x="666720" y="5429264"/>
                <a:chExt cx="2928958" cy="357190"/>
              </a:xfrm>
            </p:grpSpPr>
            <p:sp>
              <p:nvSpPr>
                <p:cNvPr id="78" name="Rectangle 10"/>
                <p:cNvSpPr>
                  <a:spLocks noChangeArrowheads="1"/>
                </p:cNvSpPr>
                <p:nvPr/>
              </p:nvSpPr>
              <p:spPr bwMode="auto">
                <a:xfrm>
                  <a:off x="666206" y="5436576"/>
                  <a:ext cx="2923707" cy="356804"/>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9" name="Rectangle 17"/>
                <p:cNvSpPr>
                  <a:spLocks noChangeArrowheads="1"/>
                </p:cNvSpPr>
                <p:nvPr/>
              </p:nvSpPr>
              <p:spPr bwMode="auto">
                <a:xfrm>
                  <a:off x="808679" y="5650658"/>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80" name="Rectangle 17"/>
                <p:cNvSpPr>
                  <a:spLocks noChangeArrowheads="1"/>
                </p:cNvSpPr>
                <p:nvPr/>
              </p:nvSpPr>
              <p:spPr bwMode="auto">
                <a:xfrm>
                  <a:off x="808679" y="5524404"/>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2" name="Group 247"/>
              <p:cNvGrpSpPr>
                <a:grpSpLocks/>
              </p:cNvGrpSpPr>
              <p:nvPr/>
            </p:nvGrpSpPr>
            <p:grpSpPr bwMode="auto">
              <a:xfrm>
                <a:off x="2666984" y="4786322"/>
                <a:ext cx="928694" cy="428628"/>
                <a:chOff x="2666984" y="4786322"/>
                <a:chExt cx="928694" cy="428628"/>
              </a:xfrm>
            </p:grpSpPr>
            <p:sp>
              <p:nvSpPr>
                <p:cNvPr id="75" name="Rectangle 6"/>
                <p:cNvSpPr>
                  <a:spLocks noChangeArrowheads="1"/>
                </p:cNvSpPr>
                <p:nvPr/>
              </p:nvSpPr>
              <p:spPr bwMode="auto">
                <a:xfrm>
                  <a:off x="2658822" y="4785862"/>
                  <a:ext cx="931091"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6" name="Rectangle 14"/>
                <p:cNvSpPr>
                  <a:spLocks noChangeArrowheads="1"/>
                </p:cNvSpPr>
                <p:nvPr/>
              </p:nvSpPr>
              <p:spPr bwMode="auto">
                <a:xfrm>
                  <a:off x="2735075" y="5057582"/>
                  <a:ext cx="774571"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7" name="Rectangle 13"/>
                <p:cNvSpPr>
                  <a:spLocks noChangeArrowheads="1"/>
                </p:cNvSpPr>
                <p:nvPr/>
              </p:nvSpPr>
              <p:spPr bwMode="auto">
                <a:xfrm>
                  <a:off x="2735075" y="4895648"/>
                  <a:ext cx="774571"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3" name="Group 216"/>
              <p:cNvGrpSpPr>
                <a:grpSpLocks/>
              </p:cNvGrpSpPr>
              <p:nvPr/>
            </p:nvGrpSpPr>
            <p:grpSpPr bwMode="auto">
              <a:xfrm>
                <a:off x="666720" y="4429132"/>
                <a:ext cx="2928958" cy="357190"/>
                <a:chOff x="666720" y="5429264"/>
                <a:chExt cx="2928958" cy="357190"/>
              </a:xfrm>
            </p:grpSpPr>
            <p:sp>
              <p:nvSpPr>
                <p:cNvPr id="72" name="Rectangle 10"/>
                <p:cNvSpPr>
                  <a:spLocks noChangeArrowheads="1"/>
                </p:cNvSpPr>
                <p:nvPr/>
              </p:nvSpPr>
              <p:spPr bwMode="auto">
                <a:xfrm>
                  <a:off x="666206" y="5429190"/>
                  <a:ext cx="2923707" cy="356804"/>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3" name="Rectangle 17"/>
                <p:cNvSpPr>
                  <a:spLocks noChangeArrowheads="1"/>
                </p:cNvSpPr>
                <p:nvPr/>
              </p:nvSpPr>
              <p:spPr bwMode="auto">
                <a:xfrm>
                  <a:off x="808679" y="5640527"/>
                  <a:ext cx="2514347" cy="57639"/>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4" name="Rectangle 17"/>
                <p:cNvSpPr>
                  <a:spLocks noChangeArrowheads="1"/>
                </p:cNvSpPr>
                <p:nvPr/>
              </p:nvSpPr>
              <p:spPr bwMode="auto">
                <a:xfrm>
                  <a:off x="808679" y="5517018"/>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4" name="Group 248"/>
              <p:cNvGrpSpPr>
                <a:grpSpLocks/>
              </p:cNvGrpSpPr>
              <p:nvPr/>
            </p:nvGrpSpPr>
            <p:grpSpPr bwMode="auto">
              <a:xfrm>
                <a:off x="1666852" y="4786322"/>
                <a:ext cx="928694" cy="428628"/>
                <a:chOff x="2666984" y="4786322"/>
                <a:chExt cx="928694" cy="428628"/>
              </a:xfrm>
            </p:grpSpPr>
            <p:sp>
              <p:nvSpPr>
                <p:cNvPr id="69" name="Rectangle 6"/>
                <p:cNvSpPr>
                  <a:spLocks noChangeArrowheads="1"/>
                </p:cNvSpPr>
                <p:nvPr/>
              </p:nvSpPr>
              <p:spPr bwMode="auto">
                <a:xfrm>
                  <a:off x="2665655" y="4785862"/>
                  <a:ext cx="929085"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0" name="Rectangle 14"/>
                <p:cNvSpPr>
                  <a:spLocks noChangeArrowheads="1"/>
                </p:cNvSpPr>
                <p:nvPr/>
              </p:nvSpPr>
              <p:spPr bwMode="auto">
                <a:xfrm>
                  <a:off x="2741909" y="5057582"/>
                  <a:ext cx="772565"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1" name="Rectangle 13"/>
                <p:cNvSpPr>
                  <a:spLocks noChangeArrowheads="1"/>
                </p:cNvSpPr>
                <p:nvPr/>
              </p:nvSpPr>
              <p:spPr bwMode="auto">
                <a:xfrm>
                  <a:off x="2741909" y="4895648"/>
                  <a:ext cx="772565"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5" name="Group 252"/>
              <p:cNvGrpSpPr>
                <a:grpSpLocks/>
              </p:cNvGrpSpPr>
              <p:nvPr/>
            </p:nvGrpSpPr>
            <p:grpSpPr bwMode="auto">
              <a:xfrm>
                <a:off x="666720" y="4786322"/>
                <a:ext cx="928694" cy="428628"/>
                <a:chOff x="2666984" y="4786322"/>
                <a:chExt cx="928694" cy="428628"/>
              </a:xfrm>
            </p:grpSpPr>
            <p:sp>
              <p:nvSpPr>
                <p:cNvPr id="66" name="Rectangle 6"/>
                <p:cNvSpPr>
                  <a:spLocks noChangeArrowheads="1"/>
                </p:cNvSpPr>
                <p:nvPr/>
              </p:nvSpPr>
              <p:spPr bwMode="auto">
                <a:xfrm>
                  <a:off x="2666470" y="4785862"/>
                  <a:ext cx="929085"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7" name="Rectangle 14"/>
                <p:cNvSpPr>
                  <a:spLocks noChangeArrowheads="1"/>
                </p:cNvSpPr>
                <p:nvPr/>
              </p:nvSpPr>
              <p:spPr bwMode="auto">
                <a:xfrm>
                  <a:off x="2742723" y="5057582"/>
                  <a:ext cx="772565"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8" name="Rectangle 13"/>
                <p:cNvSpPr>
                  <a:spLocks noChangeArrowheads="1"/>
                </p:cNvSpPr>
                <p:nvPr/>
              </p:nvSpPr>
              <p:spPr bwMode="auto">
                <a:xfrm>
                  <a:off x="2742723" y="4895648"/>
                  <a:ext cx="772565"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grpSp>
      <p:grpSp>
        <p:nvGrpSpPr>
          <p:cNvPr id="23566" name="Group 23"/>
          <p:cNvGrpSpPr>
            <a:grpSpLocks/>
          </p:cNvGrpSpPr>
          <p:nvPr/>
        </p:nvGrpSpPr>
        <p:grpSpPr bwMode="auto">
          <a:xfrm>
            <a:off x="4911593" y="2855336"/>
            <a:ext cx="1760659" cy="1209746"/>
            <a:chOff x="2102557" y="2708743"/>
            <a:chExt cx="1845063" cy="1209575"/>
          </a:xfrm>
        </p:grpSpPr>
        <p:sp>
          <p:nvSpPr>
            <p:cNvPr id="94" name="Rectangle 64"/>
            <p:cNvSpPr>
              <a:spLocks noChangeArrowheads="1"/>
            </p:cNvSpPr>
            <p:nvPr/>
          </p:nvSpPr>
          <p:spPr bwMode="auto">
            <a:xfrm>
              <a:off x="2144943" y="2708743"/>
              <a:ext cx="1775439" cy="1099020"/>
            </a:xfrm>
            <a:prstGeom prst="rect">
              <a:avLst/>
            </a:prstGeom>
            <a:solidFill>
              <a:schemeClr val="bg1"/>
            </a:solidFill>
            <a:ln w="9525">
              <a:solidFill>
                <a:schemeClr val="bg1"/>
              </a:solidFill>
              <a:miter lim="800000"/>
              <a:headEnd/>
              <a:tailEnd/>
            </a:ln>
            <a:effectLst/>
          </p:spPr>
          <p:txBody>
            <a:bodyPr wrap="none"/>
            <a:lstStyle/>
            <a:p>
              <a:pPr algn="ctr" defTabSz="762000">
                <a:defRPr/>
              </a:pPr>
              <a:r>
                <a:rPr lang="en-US" sz="1600" kern="0" dirty="0">
                  <a:solidFill>
                    <a:sysClr val="windowText" lastClr="000000"/>
                  </a:solidFill>
                  <a:cs typeface="Arial" charset="0"/>
                </a:rPr>
                <a:t> </a:t>
              </a:r>
              <a:r>
                <a:rPr lang="en-US" sz="1400" kern="0" dirty="0" err="1">
                  <a:solidFill>
                    <a:sysClr val="windowText" lastClr="000000"/>
                  </a:solidFill>
                  <a:cs typeface="Arial" charset="0"/>
                </a:rPr>
                <a:t>Kehittämissuunnitelma</a:t>
              </a:r>
              <a:endParaRPr lang="en-US" sz="1400" kern="0" dirty="0">
                <a:solidFill>
                  <a:sysClr val="windowText" lastClr="000000"/>
                </a:solidFill>
                <a:cs typeface="Arial" charset="0"/>
              </a:endParaRPr>
            </a:p>
          </p:txBody>
        </p:sp>
        <p:sp>
          <p:nvSpPr>
            <p:cNvPr id="95" name="Line 65"/>
            <p:cNvSpPr>
              <a:spLocks noChangeShapeType="1"/>
            </p:cNvSpPr>
            <p:nvPr/>
          </p:nvSpPr>
          <p:spPr bwMode="auto">
            <a:xfrm flipH="1">
              <a:off x="2252024" y="2959141"/>
              <a:ext cx="17465" cy="730452"/>
            </a:xfrm>
            <a:prstGeom prst="line">
              <a:avLst/>
            </a:prstGeom>
            <a:noFill/>
            <a:ln w="28575">
              <a:solidFill>
                <a:schemeClr val="bg1"/>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6" name="Line 66"/>
            <p:cNvSpPr>
              <a:spLocks noChangeShapeType="1"/>
            </p:cNvSpPr>
            <p:nvPr/>
          </p:nvSpPr>
          <p:spPr bwMode="auto">
            <a:xfrm>
              <a:off x="2252025" y="3689595"/>
              <a:ext cx="1520340" cy="0"/>
            </a:xfrm>
            <a:prstGeom prst="line">
              <a:avLst/>
            </a:prstGeom>
            <a:noFill/>
            <a:ln w="28575">
              <a:solidFill>
                <a:schemeClr val="bg1"/>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7" name="Text Box 68"/>
            <p:cNvSpPr txBox="1">
              <a:spLocks noChangeArrowheads="1"/>
            </p:cNvSpPr>
            <p:nvPr/>
          </p:nvSpPr>
          <p:spPr bwMode="auto">
            <a:xfrm>
              <a:off x="2102557" y="3667645"/>
              <a:ext cx="597036" cy="250673"/>
            </a:xfrm>
            <a:prstGeom prst="rect">
              <a:avLst/>
            </a:prstGeom>
            <a:noFill/>
            <a:ln w="12700">
              <a:solidFill>
                <a:schemeClr val="bg1"/>
              </a:solid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Nykytila</a:t>
              </a:r>
              <a:endParaRPr lang="en-US" sz="1000" kern="0" dirty="0">
                <a:solidFill>
                  <a:sysClr val="windowText" lastClr="000000"/>
                </a:solidFill>
                <a:cs typeface="Arial" charset="0"/>
              </a:endParaRPr>
            </a:p>
          </p:txBody>
        </p:sp>
        <p:sp>
          <p:nvSpPr>
            <p:cNvPr id="98" name="Text Box 69"/>
            <p:cNvSpPr txBox="1">
              <a:spLocks noChangeArrowheads="1"/>
            </p:cNvSpPr>
            <p:nvPr/>
          </p:nvSpPr>
          <p:spPr bwMode="auto">
            <a:xfrm>
              <a:off x="3223623" y="3667645"/>
              <a:ext cx="723997" cy="250673"/>
            </a:xfrm>
            <a:prstGeom prst="rect">
              <a:avLst/>
            </a:prstGeom>
            <a:noFill/>
            <a:ln w="12700">
              <a:solidFill>
                <a:schemeClr val="bg1"/>
              </a:solid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Tavoitetila</a:t>
              </a:r>
              <a:endParaRPr lang="en-US" sz="1000" kern="0" dirty="0">
                <a:solidFill>
                  <a:sysClr val="windowText" lastClr="000000"/>
                </a:solidFill>
                <a:cs typeface="Arial" charset="0"/>
              </a:endParaRPr>
            </a:p>
          </p:txBody>
        </p:sp>
        <p:sp>
          <p:nvSpPr>
            <p:cNvPr id="99" name="Pentagon 98"/>
            <p:cNvSpPr/>
            <p:nvPr/>
          </p:nvSpPr>
          <p:spPr>
            <a:xfrm>
              <a:off x="2340145" y="3042096"/>
              <a:ext cx="857770" cy="183824"/>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0" name="Pentagon 99"/>
            <p:cNvSpPr/>
            <p:nvPr/>
          </p:nvSpPr>
          <p:spPr>
            <a:xfrm>
              <a:off x="2436072" y="3258843"/>
              <a:ext cx="856655" cy="183824"/>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1" name="Pentagon 100"/>
            <p:cNvSpPr/>
            <p:nvPr/>
          </p:nvSpPr>
          <p:spPr>
            <a:xfrm>
              <a:off x="2864400" y="3474219"/>
              <a:ext cx="857770" cy="185195"/>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sp>
        <p:nvSpPr>
          <p:cNvPr id="8" name="Rectangle 7"/>
          <p:cNvSpPr/>
          <p:nvPr/>
        </p:nvSpPr>
        <p:spPr>
          <a:xfrm>
            <a:off x="63062" y="1229323"/>
            <a:ext cx="9033822" cy="499017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L</a:t>
            </a:r>
          </a:p>
        </p:txBody>
      </p:sp>
      <p:sp>
        <p:nvSpPr>
          <p:cNvPr id="103" name="Rectangle 102"/>
          <p:cNvSpPr/>
          <p:nvPr/>
        </p:nvSpPr>
        <p:spPr>
          <a:xfrm>
            <a:off x="2795194" y="2855336"/>
            <a:ext cx="1997884" cy="11936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112"/>
          <p:cNvSpPr>
            <a:spLocks noChangeArrowheads="1"/>
          </p:cNvSpPr>
          <p:nvPr/>
        </p:nvSpPr>
        <p:spPr bwMode="auto">
          <a:xfrm>
            <a:off x="2848879" y="2876991"/>
            <a:ext cx="1881667" cy="1079499"/>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err="1">
                <a:solidFill>
                  <a:sysClr val="windowText" lastClr="000000"/>
                </a:solidFill>
                <a:cs typeface="Arial" charset="0"/>
              </a:rPr>
              <a:t>Arkkitehtuurinäkökulmat</a:t>
            </a:r>
            <a:endParaRPr lang="en-US" sz="1400" kern="0" dirty="0">
              <a:solidFill>
                <a:sysClr val="windowText" lastClr="000000"/>
              </a:solidFill>
              <a:cs typeface="Arial" charset="0"/>
            </a:endParaRPr>
          </a:p>
        </p:txBody>
      </p:sp>
      <p:sp>
        <p:nvSpPr>
          <p:cNvPr id="3" name="Rectangle 2"/>
          <p:cNvSpPr/>
          <p:nvPr/>
        </p:nvSpPr>
        <p:spPr>
          <a:xfrm>
            <a:off x="2951908" y="3181552"/>
            <a:ext cx="342930" cy="71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a:solidFill>
                  <a:prstClr val="white"/>
                </a:solidFill>
              </a:rPr>
              <a:t>Toiminta-</a:t>
            </a:r>
          </a:p>
          <a:p>
            <a:pPr algn="ctr"/>
            <a:r>
              <a:rPr lang="en-US" sz="1000" dirty="0">
                <a:solidFill>
                  <a:prstClr val="white"/>
                </a:solidFill>
              </a:rPr>
              <a:t> </a:t>
            </a:r>
            <a:r>
              <a:rPr lang="en-US" sz="1000" dirty="0" err="1">
                <a:solidFill>
                  <a:prstClr val="white"/>
                </a:solidFill>
              </a:rPr>
              <a:t>arkkitehtuuri</a:t>
            </a:r>
            <a:endParaRPr lang="en-US" sz="1000" dirty="0">
              <a:solidFill>
                <a:prstClr val="white"/>
              </a:solidFill>
            </a:endParaRPr>
          </a:p>
        </p:txBody>
      </p:sp>
      <p:sp>
        <p:nvSpPr>
          <p:cNvPr id="81" name="Rectangle 80"/>
          <p:cNvSpPr/>
          <p:nvPr/>
        </p:nvSpPr>
        <p:spPr>
          <a:xfrm>
            <a:off x="3401066" y="3181552"/>
            <a:ext cx="342930" cy="7177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Tieto</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2" name="Rectangle 81"/>
          <p:cNvSpPr/>
          <p:nvPr/>
        </p:nvSpPr>
        <p:spPr>
          <a:xfrm>
            <a:off x="3850224" y="3181552"/>
            <a:ext cx="342930" cy="717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Järjestelmä</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3" name="Rectangle 82"/>
          <p:cNvSpPr/>
          <p:nvPr/>
        </p:nvSpPr>
        <p:spPr>
          <a:xfrm>
            <a:off x="4299382" y="3181552"/>
            <a:ext cx="342930" cy="7177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Teknologia</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7" name="Date Placeholder 6"/>
          <p:cNvSpPr>
            <a:spLocks noGrp="1"/>
          </p:cNvSpPr>
          <p:nvPr>
            <p:ph type="dt" sz="half" idx="10"/>
          </p:nvPr>
        </p:nvSpPr>
        <p:spPr/>
        <p:txBody>
          <a:bodyPr/>
          <a:lstStyle/>
          <a:p>
            <a:fld id="{7CD49E5C-7C4E-4EC8-B9D9-CE13F3FDC0AE}" type="datetime1">
              <a:rPr lang="fi-FI" smtClean="0"/>
              <a:t>11.5.2017</a:t>
            </a:fld>
            <a:endParaRPr lang="fi-FI" dirty="0"/>
          </a:p>
        </p:txBody>
      </p:sp>
      <p:sp>
        <p:nvSpPr>
          <p:cNvPr id="9" name="Slide Number Placeholder 8"/>
          <p:cNvSpPr>
            <a:spLocks noGrp="1"/>
          </p:cNvSpPr>
          <p:nvPr>
            <p:ph type="sldNum" sz="quarter" idx="11"/>
          </p:nvPr>
        </p:nvSpPr>
        <p:spPr/>
        <p:txBody>
          <a:bodyPr/>
          <a:lstStyle/>
          <a:p>
            <a:fld id="{D1445509-8ED4-4F52-8BB2-3F9E164AAF11}" type="slidenum">
              <a:rPr lang="fi-FI" smtClean="0"/>
              <a:pPr/>
              <a:t>88</a:t>
            </a:fld>
            <a:endParaRPr lang="fi-FI"/>
          </a:p>
        </p:txBody>
      </p:sp>
    </p:spTree>
    <p:extLst>
      <p:ext uri="{BB962C8B-B14F-4D97-AF65-F5344CB8AC3E}">
        <p14:creationId xmlns:p14="http://schemas.microsoft.com/office/powerpoint/2010/main" val="2294145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p:cNvSpPr/>
          <p:nvPr/>
        </p:nvSpPr>
        <p:spPr>
          <a:xfrm>
            <a:off x="1307227" y="3305587"/>
            <a:ext cx="6263147" cy="925142"/>
          </a:xfrm>
          <a:prstGeom prst="roundRect">
            <a:avLst/>
          </a:prstGeom>
          <a:solidFill>
            <a:schemeClr val="tx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prstClr val="white"/>
                </a:solidFill>
                <a:latin typeface="Arial" pitchFamily="34" charset="0"/>
                <a:cs typeface="Arial" pitchFamily="34" charset="0"/>
              </a:rPr>
              <a:t>Vaatimus</a:t>
            </a:r>
            <a:endParaRPr lang="en-US" sz="1300" dirty="0">
              <a:solidFill>
                <a:prstClr val="white"/>
              </a:solidFill>
              <a:latin typeface="Arial" pitchFamily="34" charset="0"/>
              <a:cs typeface="Arial" pitchFamily="34" charset="0"/>
            </a:endParaRPr>
          </a:p>
          <a:p>
            <a:pPr algn="ctr"/>
            <a:endParaRPr lang="en-US" sz="1300" dirty="0">
              <a:solidFill>
                <a:prstClr val="white"/>
              </a:solidFill>
              <a:latin typeface="Arial" pitchFamily="34" charset="0"/>
              <a:cs typeface="Arial" pitchFamily="34" charset="0"/>
            </a:endParaRPr>
          </a:p>
          <a:p>
            <a:pPr algn="ctr"/>
            <a:endParaRPr lang="en-US" sz="1300" dirty="0">
              <a:solidFill>
                <a:prstClr val="white"/>
              </a:solidFill>
              <a:latin typeface="Arial" pitchFamily="34" charset="0"/>
              <a:cs typeface="Arial" pitchFamily="34" charset="0"/>
            </a:endParaRPr>
          </a:p>
          <a:p>
            <a:pPr algn="ctr"/>
            <a:endParaRPr lang="en-US" sz="1300" dirty="0">
              <a:solidFill>
                <a:prstClr val="white"/>
              </a:solidFill>
            </a:endParaRPr>
          </a:p>
        </p:txBody>
      </p:sp>
      <p:sp>
        <p:nvSpPr>
          <p:cNvPr id="58" name="TextBox 57"/>
          <p:cNvSpPr txBox="1"/>
          <p:nvPr/>
        </p:nvSpPr>
        <p:spPr>
          <a:xfrm>
            <a:off x="1518992" y="4828861"/>
            <a:ext cx="6254803" cy="400110"/>
          </a:xfrm>
          <a:prstGeom prst="rect">
            <a:avLst/>
          </a:prstGeom>
          <a:solidFill>
            <a:schemeClr val="bg1">
              <a:lumMod val="50000"/>
            </a:schemeClr>
          </a:solidFill>
        </p:spPr>
        <p:txBody>
          <a:bodyPr wrap="square" rtlCol="0">
            <a:spAutoFit/>
          </a:bodyPr>
          <a:lstStyle/>
          <a:p>
            <a:r>
              <a:rPr lang="fi-FI" sz="2000" dirty="0"/>
              <a:t>Tiedot</a:t>
            </a:r>
          </a:p>
        </p:txBody>
      </p:sp>
      <p:sp>
        <p:nvSpPr>
          <p:cNvPr id="69" name="Rounded Rectangle 68"/>
          <p:cNvSpPr/>
          <p:nvPr/>
        </p:nvSpPr>
        <p:spPr>
          <a:xfrm>
            <a:off x="6126257" y="3794913"/>
            <a:ext cx="1177259" cy="330940"/>
          </a:xfrm>
          <a:prstGeom prst="roundRect">
            <a:avLst/>
          </a:prstGeom>
          <a:solidFill>
            <a:schemeClr val="tx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prstClr val="white"/>
                </a:solidFill>
                <a:latin typeface="Arial" pitchFamily="34" charset="0"/>
                <a:cs typeface="Arial" pitchFamily="34" charset="0"/>
              </a:rPr>
              <a:t>Vaatimus</a:t>
            </a:r>
            <a:endParaRPr lang="en-US" sz="1300" dirty="0">
              <a:solidFill>
                <a:prstClr val="white"/>
              </a:solidFill>
            </a:endParaRPr>
          </a:p>
        </p:txBody>
      </p:sp>
      <p:sp>
        <p:nvSpPr>
          <p:cNvPr id="70" name="Rounded Rectangle 69"/>
          <p:cNvSpPr/>
          <p:nvPr/>
        </p:nvSpPr>
        <p:spPr>
          <a:xfrm>
            <a:off x="2937287" y="3810569"/>
            <a:ext cx="1177259" cy="330940"/>
          </a:xfrm>
          <a:prstGeom prst="roundRect">
            <a:avLst/>
          </a:prstGeom>
          <a:solidFill>
            <a:schemeClr val="tx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prstClr val="white"/>
                </a:solidFill>
                <a:latin typeface="Arial" pitchFamily="34" charset="0"/>
                <a:cs typeface="Arial" pitchFamily="34" charset="0"/>
              </a:rPr>
              <a:t>Vaatimus</a:t>
            </a:r>
            <a:endParaRPr lang="en-US" sz="1300" dirty="0">
              <a:solidFill>
                <a:prstClr val="white"/>
              </a:solidFill>
            </a:endParaRPr>
          </a:p>
        </p:txBody>
      </p:sp>
      <p:sp>
        <p:nvSpPr>
          <p:cNvPr id="66" name="Rounded Rectangle 65"/>
          <p:cNvSpPr/>
          <p:nvPr/>
        </p:nvSpPr>
        <p:spPr>
          <a:xfrm>
            <a:off x="4509188" y="3791142"/>
            <a:ext cx="1177259" cy="330940"/>
          </a:xfrm>
          <a:prstGeom prst="roundRect">
            <a:avLst/>
          </a:prstGeom>
          <a:solidFill>
            <a:schemeClr val="tx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prstClr val="white"/>
                </a:solidFill>
                <a:latin typeface="Arial" pitchFamily="34" charset="0"/>
                <a:cs typeface="Arial" pitchFamily="34" charset="0"/>
              </a:rPr>
              <a:t>Vaatimus</a:t>
            </a:r>
            <a:endParaRPr lang="en-US" sz="1300" dirty="0">
              <a:solidFill>
                <a:prstClr val="white"/>
              </a:solidFill>
              <a:latin typeface="Arial" pitchFamily="34" charset="0"/>
              <a:cs typeface="Arial" pitchFamily="34" charset="0"/>
            </a:endParaRPr>
          </a:p>
        </p:txBody>
      </p:sp>
      <p:grpSp>
        <p:nvGrpSpPr>
          <p:cNvPr id="46" name="Group 45"/>
          <p:cNvGrpSpPr/>
          <p:nvPr/>
        </p:nvGrpSpPr>
        <p:grpSpPr>
          <a:xfrm>
            <a:off x="2664521" y="4340005"/>
            <a:ext cx="1625051" cy="1313040"/>
            <a:chOff x="1917183" y="4441589"/>
            <a:chExt cx="1289546" cy="1513462"/>
          </a:xfrm>
        </p:grpSpPr>
        <p:sp>
          <p:nvSpPr>
            <p:cNvPr id="60" name="Rounded Rectangle 59"/>
            <p:cNvSpPr/>
            <p:nvPr/>
          </p:nvSpPr>
          <p:spPr>
            <a:xfrm>
              <a:off x="1955890" y="4441589"/>
              <a:ext cx="1188251" cy="1441139"/>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Box 31"/>
            <p:cNvSpPr txBox="1">
              <a:spLocks noChangeArrowheads="1"/>
            </p:cNvSpPr>
            <p:nvPr/>
          </p:nvSpPr>
          <p:spPr bwMode="auto">
            <a:xfrm>
              <a:off x="1917183" y="5448364"/>
              <a:ext cx="1289546" cy="506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000">
                  <a:solidFill>
                    <a:schemeClr val="tx1"/>
                  </a:solidFill>
                  <a:latin typeface="Arial" charset="0"/>
                </a:defRPr>
              </a:lvl1pPr>
              <a:lvl2pPr marL="742950" indent="-285750" defTabSz="762000">
                <a:defRPr sz="2000">
                  <a:solidFill>
                    <a:schemeClr val="tx1"/>
                  </a:solidFill>
                  <a:latin typeface="Arial" charset="0"/>
                </a:defRPr>
              </a:lvl2pPr>
              <a:lvl3pPr marL="1143000" indent="-228600" defTabSz="762000">
                <a:defRPr sz="2000">
                  <a:solidFill>
                    <a:schemeClr val="tx1"/>
                  </a:solidFill>
                  <a:latin typeface="Arial" charset="0"/>
                </a:defRPr>
              </a:lvl3pPr>
              <a:lvl4pPr marL="1600200" indent="-228600" defTabSz="762000">
                <a:defRPr sz="2000">
                  <a:solidFill>
                    <a:schemeClr val="tx1"/>
                  </a:solidFill>
                  <a:latin typeface="Arial" charset="0"/>
                </a:defRPr>
              </a:lvl4pPr>
              <a:lvl5pPr marL="2057400" indent="-228600" defTabSz="762000">
                <a:defRPr sz="2000">
                  <a:solidFill>
                    <a:schemeClr val="tx1"/>
                  </a:solidFill>
                  <a:latin typeface="Arial" charset="0"/>
                </a:defRPr>
              </a:lvl5pPr>
              <a:lvl6pPr marL="2514600" indent="-228600" algn="ctr" defTabSz="762000" eaLnBrk="0" fontAlgn="base" hangingPunct="0">
                <a:spcBef>
                  <a:spcPct val="0"/>
                </a:spcBef>
                <a:spcAft>
                  <a:spcPct val="30000"/>
                </a:spcAft>
                <a:buClr>
                  <a:schemeClr val="accent1"/>
                </a:buClr>
                <a:defRPr sz="2000">
                  <a:solidFill>
                    <a:schemeClr val="tx1"/>
                  </a:solidFill>
                  <a:latin typeface="Arial" charset="0"/>
                </a:defRPr>
              </a:lvl6pPr>
              <a:lvl7pPr marL="2971800" indent="-228600" algn="ctr" defTabSz="762000" eaLnBrk="0" fontAlgn="base" hangingPunct="0">
                <a:spcBef>
                  <a:spcPct val="0"/>
                </a:spcBef>
                <a:spcAft>
                  <a:spcPct val="30000"/>
                </a:spcAft>
                <a:buClr>
                  <a:schemeClr val="accent1"/>
                </a:buClr>
                <a:defRPr sz="2000">
                  <a:solidFill>
                    <a:schemeClr val="tx1"/>
                  </a:solidFill>
                  <a:latin typeface="Arial" charset="0"/>
                </a:defRPr>
              </a:lvl7pPr>
              <a:lvl8pPr marL="3429000" indent="-228600" algn="ctr" defTabSz="762000" eaLnBrk="0" fontAlgn="base" hangingPunct="0">
                <a:spcBef>
                  <a:spcPct val="0"/>
                </a:spcBef>
                <a:spcAft>
                  <a:spcPct val="30000"/>
                </a:spcAft>
                <a:buClr>
                  <a:schemeClr val="accent1"/>
                </a:buClr>
                <a:defRPr sz="2000">
                  <a:solidFill>
                    <a:schemeClr val="tx1"/>
                  </a:solidFill>
                  <a:latin typeface="Arial" charset="0"/>
                </a:defRPr>
              </a:lvl8pPr>
              <a:lvl9pPr marL="3886200" indent="-228600" algn="ctr" defTabSz="762000" eaLnBrk="0" fontAlgn="base" hangingPunct="0">
                <a:spcBef>
                  <a:spcPct val="0"/>
                </a:spcBef>
                <a:spcAft>
                  <a:spcPct val="30000"/>
                </a:spcAft>
                <a:buClr>
                  <a:schemeClr val="accent1"/>
                </a:buClr>
                <a:defRPr sz="2000">
                  <a:solidFill>
                    <a:schemeClr val="tx1"/>
                  </a:solidFill>
                  <a:latin typeface="Arial" charset="0"/>
                </a:defRPr>
              </a:lvl9pPr>
            </a:lstStyle>
            <a:p>
              <a:pPr>
                <a:spcBef>
                  <a:spcPct val="15000"/>
                </a:spcBef>
                <a:spcAft>
                  <a:spcPct val="15000"/>
                </a:spcAft>
              </a:pPr>
              <a:r>
                <a:rPr lang="en-US" sz="1600" dirty="0" err="1">
                  <a:solidFill>
                    <a:prstClr val="black"/>
                  </a:solidFill>
                  <a:latin typeface="Nokia Sans Wide" pitchFamily="34" charset="0"/>
                </a:rPr>
                <a:t>Organisaatio</a:t>
              </a:r>
              <a:endParaRPr lang="en-US" sz="1600" dirty="0">
                <a:solidFill>
                  <a:prstClr val="black"/>
                </a:solidFill>
                <a:latin typeface="Nokia Sans Wide" pitchFamily="34" charset="0"/>
              </a:endParaRPr>
            </a:p>
          </p:txBody>
        </p:sp>
        <p:grpSp>
          <p:nvGrpSpPr>
            <p:cNvPr id="50" name="Group 49"/>
            <p:cNvGrpSpPr/>
            <p:nvPr/>
          </p:nvGrpSpPr>
          <p:grpSpPr>
            <a:xfrm>
              <a:off x="2038328" y="4615179"/>
              <a:ext cx="956162" cy="835938"/>
              <a:chOff x="634705" y="3739961"/>
              <a:chExt cx="2489495" cy="1947795"/>
            </a:xfrm>
          </p:grpSpPr>
          <p:sp>
            <p:nvSpPr>
              <p:cNvPr id="16" name="Rectangle 10"/>
              <p:cNvSpPr>
                <a:spLocks noChangeArrowheads="1"/>
              </p:cNvSpPr>
              <p:nvPr/>
            </p:nvSpPr>
            <p:spPr bwMode="auto">
              <a:xfrm>
                <a:off x="1423988" y="3739961"/>
                <a:ext cx="677862" cy="539682"/>
              </a:xfrm>
              <a:prstGeom prst="rect">
                <a:avLst/>
              </a:prstGeom>
              <a:solidFill>
                <a:schemeClr val="accent1">
                  <a:lumMod val="40000"/>
                  <a:lumOff val="60000"/>
                </a:schemeClr>
              </a:solidFill>
              <a:ln w="9525" algn="ctr">
                <a:solidFill>
                  <a:schemeClr val="tx1"/>
                </a:solidFill>
                <a:miter lim="800000"/>
                <a:headEnd/>
                <a:tailEnd/>
              </a:ln>
              <a:effectLst>
                <a:outerShdw blurRad="50800" dist="38100" dir="2700000" algn="tl" rotWithShape="0">
                  <a:prstClr val="black">
                    <a:alpha val="40000"/>
                  </a:prstClr>
                </a:outerShdw>
              </a:effectLst>
              <a:extLst/>
            </p:spPr>
            <p:txBody>
              <a:bodyPr lIns="90488" tIns="44450" rIns="90488" bIns="44450" anchor="ctr">
                <a:spAutoFit/>
              </a:bodyPr>
              <a:lstStyle/>
              <a:p>
                <a:endParaRPr lang="en-US">
                  <a:solidFill>
                    <a:prstClr val="black"/>
                  </a:solidFill>
                </a:endParaRPr>
              </a:p>
            </p:txBody>
          </p:sp>
          <p:sp>
            <p:nvSpPr>
              <p:cNvPr id="17" name="Rectangle 11"/>
              <p:cNvSpPr>
                <a:spLocks noChangeArrowheads="1"/>
              </p:cNvSpPr>
              <p:nvPr/>
            </p:nvSpPr>
            <p:spPr bwMode="auto">
              <a:xfrm>
                <a:off x="1423988" y="4485336"/>
                <a:ext cx="677862" cy="449106"/>
              </a:xfrm>
              <a:prstGeom prst="rect">
                <a:avLst/>
              </a:prstGeom>
              <a:solidFill>
                <a:schemeClr val="accent1">
                  <a:lumMod val="40000"/>
                  <a:lumOff val="60000"/>
                </a:schemeClr>
              </a:solidFill>
              <a:ln w="9525" algn="ctr">
                <a:solidFill>
                  <a:schemeClr val="tx1"/>
                </a:solidFill>
                <a:miter lim="800000"/>
                <a:headEnd/>
                <a:tailEnd/>
              </a:ln>
              <a:effectLst>
                <a:outerShdw blurRad="50800" dist="38100" dir="2700000" algn="tl" rotWithShape="0">
                  <a:prstClr val="black">
                    <a:alpha val="40000"/>
                  </a:prstClr>
                </a:outerShdw>
              </a:effectLst>
              <a:extLst/>
            </p:spPr>
            <p:txBody>
              <a:bodyPr lIns="90488" tIns="44450" rIns="90488" bIns="44450" anchor="ctr">
                <a:spAutoFit/>
              </a:bodyPr>
              <a:lstStyle/>
              <a:p>
                <a:endParaRPr lang="en-US" sz="1400">
                  <a:solidFill>
                    <a:prstClr val="black"/>
                  </a:solidFill>
                </a:endParaRPr>
              </a:p>
            </p:txBody>
          </p:sp>
          <p:sp>
            <p:nvSpPr>
              <p:cNvPr id="18" name="Rectangle 12"/>
              <p:cNvSpPr>
                <a:spLocks noChangeArrowheads="1"/>
              </p:cNvSpPr>
              <p:nvPr/>
            </p:nvSpPr>
            <p:spPr bwMode="auto">
              <a:xfrm>
                <a:off x="2447925" y="4485336"/>
                <a:ext cx="676275" cy="449106"/>
              </a:xfrm>
              <a:prstGeom prst="rect">
                <a:avLst/>
              </a:prstGeom>
              <a:solidFill>
                <a:schemeClr val="accent1">
                  <a:lumMod val="40000"/>
                  <a:lumOff val="60000"/>
                </a:schemeClr>
              </a:solidFill>
              <a:ln w="9525" algn="ctr">
                <a:solidFill>
                  <a:schemeClr val="tx1"/>
                </a:solidFill>
                <a:miter lim="800000"/>
                <a:headEnd/>
                <a:tailEnd/>
              </a:ln>
              <a:effectLst>
                <a:outerShdw blurRad="50800" dist="38100" dir="2700000" algn="tl" rotWithShape="0">
                  <a:prstClr val="black">
                    <a:alpha val="40000"/>
                  </a:prstClr>
                </a:outerShdw>
              </a:effectLst>
              <a:extLst/>
            </p:spPr>
            <p:txBody>
              <a:bodyPr lIns="90488" tIns="44450" rIns="90488" bIns="44450" anchor="ctr">
                <a:spAutoFit/>
              </a:bodyPr>
              <a:lstStyle/>
              <a:p>
                <a:endParaRPr lang="en-US" sz="1400">
                  <a:solidFill>
                    <a:prstClr val="black"/>
                  </a:solidFill>
                </a:endParaRPr>
              </a:p>
            </p:txBody>
          </p:sp>
          <p:sp>
            <p:nvSpPr>
              <p:cNvPr id="19" name="Rectangle 13"/>
              <p:cNvSpPr>
                <a:spLocks noChangeArrowheads="1"/>
              </p:cNvSpPr>
              <p:nvPr/>
            </p:nvSpPr>
            <p:spPr bwMode="auto">
              <a:xfrm>
                <a:off x="634705" y="4485336"/>
                <a:ext cx="585065" cy="449106"/>
              </a:xfrm>
              <a:prstGeom prst="rect">
                <a:avLst/>
              </a:prstGeom>
              <a:solidFill>
                <a:schemeClr val="accent1">
                  <a:lumMod val="40000"/>
                  <a:lumOff val="60000"/>
                </a:schemeClr>
              </a:solidFill>
              <a:ln w="9525" algn="ctr">
                <a:solidFill>
                  <a:schemeClr val="tx1"/>
                </a:solidFill>
                <a:miter lim="800000"/>
                <a:headEnd/>
                <a:tailEnd/>
              </a:ln>
              <a:effectLst>
                <a:outerShdw blurRad="50800" dist="38100" dir="2700000" algn="tl" rotWithShape="0">
                  <a:prstClr val="black">
                    <a:alpha val="40000"/>
                  </a:prstClr>
                </a:outerShdw>
              </a:effectLst>
              <a:extLst/>
            </p:spPr>
            <p:txBody>
              <a:bodyPr wrap="square" lIns="90488" tIns="44450" rIns="90488" bIns="44450" anchor="ctr">
                <a:spAutoFit/>
              </a:bodyPr>
              <a:lstStyle/>
              <a:p>
                <a:endParaRPr lang="en-US" sz="1400">
                  <a:solidFill>
                    <a:prstClr val="black"/>
                  </a:solidFill>
                </a:endParaRPr>
              </a:p>
            </p:txBody>
          </p:sp>
          <p:sp>
            <p:nvSpPr>
              <p:cNvPr id="20" name="Rectangle 14"/>
              <p:cNvSpPr>
                <a:spLocks noChangeArrowheads="1"/>
              </p:cNvSpPr>
              <p:nvPr/>
            </p:nvSpPr>
            <p:spPr bwMode="auto">
              <a:xfrm>
                <a:off x="1546225" y="5148074"/>
                <a:ext cx="433388" cy="539682"/>
              </a:xfrm>
              <a:prstGeom prst="rect">
                <a:avLst/>
              </a:prstGeom>
              <a:solidFill>
                <a:schemeClr val="accent1">
                  <a:lumMod val="40000"/>
                  <a:lumOff val="60000"/>
                </a:schemeClr>
              </a:solidFill>
              <a:ln w="9525" algn="ctr">
                <a:solidFill>
                  <a:schemeClr val="tx1"/>
                </a:solidFill>
                <a:miter lim="800000"/>
                <a:headEnd/>
                <a:tailEnd/>
              </a:ln>
              <a:effectLst>
                <a:outerShdw blurRad="50800" dist="38100" dir="2700000" algn="tl" rotWithShape="0">
                  <a:prstClr val="black">
                    <a:alpha val="40000"/>
                  </a:prstClr>
                </a:outerShdw>
              </a:effectLst>
              <a:extLst/>
            </p:spPr>
            <p:txBody>
              <a:bodyPr lIns="90488" tIns="44450" rIns="90488" bIns="44450" anchor="ctr">
                <a:spAutoFit/>
              </a:bodyPr>
              <a:lstStyle/>
              <a:p>
                <a:endParaRPr lang="en-US">
                  <a:solidFill>
                    <a:prstClr val="black"/>
                  </a:solidFill>
                </a:endParaRPr>
              </a:p>
            </p:txBody>
          </p:sp>
          <p:sp>
            <p:nvSpPr>
              <p:cNvPr id="21" name="Rectangle 15"/>
              <p:cNvSpPr>
                <a:spLocks noChangeArrowheads="1"/>
              </p:cNvSpPr>
              <p:nvPr/>
            </p:nvSpPr>
            <p:spPr bwMode="auto">
              <a:xfrm>
                <a:off x="2062163" y="5148074"/>
                <a:ext cx="433388" cy="539682"/>
              </a:xfrm>
              <a:prstGeom prst="rect">
                <a:avLst/>
              </a:prstGeom>
              <a:solidFill>
                <a:schemeClr val="accent1">
                  <a:lumMod val="40000"/>
                  <a:lumOff val="60000"/>
                </a:schemeClr>
              </a:solidFill>
              <a:ln w="9525" algn="ctr">
                <a:solidFill>
                  <a:schemeClr val="tx1"/>
                </a:solidFill>
                <a:miter lim="800000"/>
                <a:headEnd/>
                <a:tailEnd/>
              </a:ln>
              <a:effectLst>
                <a:outerShdw blurRad="50800" dist="38100" dir="2700000" algn="tl" rotWithShape="0">
                  <a:prstClr val="black">
                    <a:alpha val="40000"/>
                  </a:prstClr>
                </a:outerShdw>
              </a:effectLst>
              <a:extLst/>
            </p:spPr>
            <p:txBody>
              <a:bodyPr lIns="90488" tIns="44450" rIns="90488" bIns="44450" anchor="ctr">
                <a:spAutoFit/>
              </a:bodyPr>
              <a:lstStyle/>
              <a:p>
                <a:endParaRPr lang="en-US">
                  <a:solidFill>
                    <a:prstClr val="black"/>
                  </a:solidFill>
                </a:endParaRPr>
              </a:p>
            </p:txBody>
          </p:sp>
          <p:sp>
            <p:nvSpPr>
              <p:cNvPr id="22" name="Rectangle 16"/>
              <p:cNvSpPr>
                <a:spLocks noChangeArrowheads="1"/>
              </p:cNvSpPr>
              <p:nvPr/>
            </p:nvSpPr>
            <p:spPr bwMode="auto">
              <a:xfrm>
                <a:off x="1020763" y="5148074"/>
                <a:ext cx="434974" cy="539682"/>
              </a:xfrm>
              <a:prstGeom prst="rect">
                <a:avLst/>
              </a:prstGeom>
              <a:solidFill>
                <a:schemeClr val="accent1">
                  <a:lumMod val="40000"/>
                  <a:lumOff val="60000"/>
                </a:schemeClr>
              </a:solidFill>
              <a:ln w="9525" algn="ctr">
                <a:solidFill>
                  <a:schemeClr val="tx1"/>
                </a:solidFill>
                <a:miter lim="800000"/>
                <a:headEnd/>
                <a:tailEnd/>
              </a:ln>
              <a:effectLst>
                <a:outerShdw blurRad="50800" dist="38100" dir="2700000" algn="tl" rotWithShape="0">
                  <a:prstClr val="black">
                    <a:alpha val="40000"/>
                  </a:prstClr>
                </a:outerShdw>
              </a:effectLst>
              <a:extLst/>
            </p:spPr>
            <p:txBody>
              <a:bodyPr lIns="90488" tIns="44450" rIns="90488" bIns="44450" anchor="ctr">
                <a:spAutoFit/>
              </a:bodyPr>
              <a:lstStyle/>
              <a:p>
                <a:endParaRPr lang="en-US">
                  <a:solidFill>
                    <a:prstClr val="black"/>
                  </a:solidFill>
                </a:endParaRPr>
              </a:p>
            </p:txBody>
          </p:sp>
          <p:cxnSp>
            <p:nvCxnSpPr>
              <p:cNvPr id="23" name="AutoShape 18"/>
              <p:cNvCxnSpPr>
                <a:cxnSpLocks noChangeShapeType="1"/>
                <a:stCxn id="16" idx="2"/>
                <a:endCxn id="17" idx="0"/>
              </p:cNvCxnSpPr>
              <p:nvPr/>
            </p:nvCxnSpPr>
            <p:spPr bwMode="auto">
              <a:xfrm>
                <a:off x="1762919" y="4279643"/>
                <a:ext cx="0" cy="205693"/>
              </a:xfrm>
              <a:prstGeom prst="straightConnector1">
                <a:avLst/>
              </a:prstGeom>
              <a:noFill/>
              <a:ln w="9525">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24" name="AutoShape 19"/>
              <p:cNvCxnSpPr>
                <a:cxnSpLocks noChangeShapeType="1"/>
                <a:stCxn id="16" idx="2"/>
                <a:endCxn id="19" idx="0"/>
              </p:cNvCxnSpPr>
              <p:nvPr/>
            </p:nvCxnSpPr>
            <p:spPr bwMode="auto">
              <a:xfrm rot="5400000">
                <a:off x="1242233" y="3964648"/>
                <a:ext cx="205693" cy="835680"/>
              </a:xfrm>
              <a:prstGeom prst="bentConnector3">
                <a:avLst>
                  <a:gd name="adj1" fmla="val 50000"/>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25" name="AutoShape 20"/>
              <p:cNvCxnSpPr>
                <a:cxnSpLocks noChangeShapeType="1"/>
                <a:stCxn id="16" idx="2"/>
                <a:endCxn id="18" idx="0"/>
              </p:cNvCxnSpPr>
              <p:nvPr/>
            </p:nvCxnSpPr>
            <p:spPr bwMode="auto">
              <a:xfrm rot="16200000" flipH="1">
                <a:off x="2171644" y="3870916"/>
                <a:ext cx="205693" cy="1023144"/>
              </a:xfrm>
              <a:prstGeom prst="bentConnector3">
                <a:avLst>
                  <a:gd name="adj1" fmla="val 50000"/>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26" name="AutoShape 21"/>
              <p:cNvCxnSpPr>
                <a:cxnSpLocks noChangeShapeType="1"/>
                <a:stCxn id="17" idx="2"/>
                <a:endCxn id="22" idx="0"/>
              </p:cNvCxnSpPr>
              <p:nvPr/>
            </p:nvCxnSpPr>
            <p:spPr bwMode="auto">
              <a:xfrm rot="5400000">
                <a:off x="1393769" y="4778925"/>
                <a:ext cx="213632" cy="524668"/>
              </a:xfrm>
              <a:prstGeom prst="bentConnector3">
                <a:avLst>
                  <a:gd name="adj1" fmla="val 50000"/>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27" name="AutoShape 22"/>
              <p:cNvCxnSpPr>
                <a:cxnSpLocks noChangeShapeType="1"/>
                <a:stCxn id="17" idx="2"/>
                <a:endCxn id="20" idx="0"/>
              </p:cNvCxnSpPr>
              <p:nvPr/>
            </p:nvCxnSpPr>
            <p:spPr bwMode="auto">
              <a:xfrm>
                <a:off x="1762919" y="4934442"/>
                <a:ext cx="0" cy="213632"/>
              </a:xfrm>
              <a:prstGeom prst="straightConnector1">
                <a:avLst/>
              </a:prstGeom>
              <a:noFill/>
              <a:ln w="9525">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28" name="AutoShape 23"/>
              <p:cNvCxnSpPr>
                <a:cxnSpLocks noChangeShapeType="1"/>
                <a:stCxn id="17" idx="2"/>
                <a:endCxn id="21" idx="0"/>
              </p:cNvCxnSpPr>
              <p:nvPr/>
            </p:nvCxnSpPr>
            <p:spPr bwMode="auto">
              <a:xfrm rot="16200000" flipH="1">
                <a:off x="1914072" y="4783289"/>
                <a:ext cx="213632" cy="515938"/>
              </a:xfrm>
              <a:prstGeom prst="bentConnector3">
                <a:avLst>
                  <a:gd name="adj1" fmla="val 50000"/>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grpSp>
      </p:grpSp>
      <p:grpSp>
        <p:nvGrpSpPr>
          <p:cNvPr id="43" name="Group 42"/>
          <p:cNvGrpSpPr/>
          <p:nvPr/>
        </p:nvGrpSpPr>
        <p:grpSpPr>
          <a:xfrm>
            <a:off x="4346217" y="4341929"/>
            <a:ext cx="1488308" cy="1248370"/>
            <a:chOff x="4115007" y="4657613"/>
            <a:chExt cx="1396195" cy="1363006"/>
          </a:xfrm>
        </p:grpSpPr>
        <p:sp>
          <p:nvSpPr>
            <p:cNvPr id="61" name="Rounded Rectangle 60"/>
            <p:cNvSpPr/>
            <p:nvPr/>
          </p:nvSpPr>
          <p:spPr>
            <a:xfrm>
              <a:off x="4115007" y="4657613"/>
              <a:ext cx="1396195" cy="1363006"/>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prstClr val="white"/>
                </a:solidFill>
              </a:endParaRPr>
            </a:p>
          </p:txBody>
        </p:sp>
        <p:sp>
          <p:nvSpPr>
            <p:cNvPr id="11" name="Text Box 32"/>
            <p:cNvSpPr txBox="1">
              <a:spLocks noChangeArrowheads="1"/>
            </p:cNvSpPr>
            <p:nvPr/>
          </p:nvSpPr>
          <p:spPr bwMode="auto">
            <a:xfrm>
              <a:off x="4273821" y="5684630"/>
              <a:ext cx="1139737" cy="3359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Autofit/>
            </a:bodyPr>
            <a:lstStyle>
              <a:lvl1pPr defTabSz="762000">
                <a:defRPr sz="2000">
                  <a:solidFill>
                    <a:schemeClr val="tx1"/>
                  </a:solidFill>
                  <a:latin typeface="Arial" charset="0"/>
                </a:defRPr>
              </a:lvl1pPr>
              <a:lvl2pPr marL="742950" indent="-285750" defTabSz="762000">
                <a:defRPr sz="2000">
                  <a:solidFill>
                    <a:schemeClr val="tx1"/>
                  </a:solidFill>
                  <a:latin typeface="Arial" charset="0"/>
                </a:defRPr>
              </a:lvl2pPr>
              <a:lvl3pPr marL="1143000" indent="-228600" defTabSz="762000">
                <a:defRPr sz="2000">
                  <a:solidFill>
                    <a:schemeClr val="tx1"/>
                  </a:solidFill>
                  <a:latin typeface="Arial" charset="0"/>
                </a:defRPr>
              </a:lvl3pPr>
              <a:lvl4pPr marL="1600200" indent="-228600" defTabSz="762000">
                <a:defRPr sz="2000">
                  <a:solidFill>
                    <a:schemeClr val="tx1"/>
                  </a:solidFill>
                  <a:latin typeface="Arial" charset="0"/>
                </a:defRPr>
              </a:lvl4pPr>
              <a:lvl5pPr marL="2057400" indent="-228600" defTabSz="762000">
                <a:defRPr sz="2000">
                  <a:solidFill>
                    <a:schemeClr val="tx1"/>
                  </a:solidFill>
                  <a:latin typeface="Arial" charset="0"/>
                </a:defRPr>
              </a:lvl5pPr>
              <a:lvl6pPr marL="2514600" indent="-228600" algn="ctr" defTabSz="762000" eaLnBrk="0" fontAlgn="base" hangingPunct="0">
                <a:spcBef>
                  <a:spcPct val="0"/>
                </a:spcBef>
                <a:spcAft>
                  <a:spcPct val="30000"/>
                </a:spcAft>
                <a:buClr>
                  <a:schemeClr val="accent1"/>
                </a:buClr>
                <a:defRPr sz="2000">
                  <a:solidFill>
                    <a:schemeClr val="tx1"/>
                  </a:solidFill>
                  <a:latin typeface="Arial" charset="0"/>
                </a:defRPr>
              </a:lvl6pPr>
              <a:lvl7pPr marL="2971800" indent="-228600" algn="ctr" defTabSz="762000" eaLnBrk="0" fontAlgn="base" hangingPunct="0">
                <a:spcBef>
                  <a:spcPct val="0"/>
                </a:spcBef>
                <a:spcAft>
                  <a:spcPct val="30000"/>
                </a:spcAft>
                <a:buClr>
                  <a:schemeClr val="accent1"/>
                </a:buClr>
                <a:defRPr sz="2000">
                  <a:solidFill>
                    <a:schemeClr val="tx1"/>
                  </a:solidFill>
                  <a:latin typeface="Arial" charset="0"/>
                </a:defRPr>
              </a:lvl7pPr>
              <a:lvl8pPr marL="3429000" indent="-228600" algn="ctr" defTabSz="762000" eaLnBrk="0" fontAlgn="base" hangingPunct="0">
                <a:spcBef>
                  <a:spcPct val="0"/>
                </a:spcBef>
                <a:spcAft>
                  <a:spcPct val="30000"/>
                </a:spcAft>
                <a:buClr>
                  <a:schemeClr val="accent1"/>
                </a:buClr>
                <a:defRPr sz="2000">
                  <a:solidFill>
                    <a:schemeClr val="tx1"/>
                  </a:solidFill>
                  <a:latin typeface="Arial" charset="0"/>
                </a:defRPr>
              </a:lvl8pPr>
              <a:lvl9pPr marL="3886200" indent="-228600" algn="ctr" defTabSz="762000" eaLnBrk="0" fontAlgn="base" hangingPunct="0">
                <a:spcBef>
                  <a:spcPct val="0"/>
                </a:spcBef>
                <a:spcAft>
                  <a:spcPct val="30000"/>
                </a:spcAft>
                <a:buClr>
                  <a:schemeClr val="accent1"/>
                </a:buClr>
                <a:defRPr sz="2000">
                  <a:solidFill>
                    <a:schemeClr val="tx1"/>
                  </a:solidFill>
                  <a:latin typeface="Arial" charset="0"/>
                </a:defRPr>
              </a:lvl9pPr>
            </a:lstStyle>
            <a:p>
              <a:pPr>
                <a:spcBef>
                  <a:spcPct val="15000"/>
                </a:spcBef>
                <a:spcAft>
                  <a:spcPct val="15000"/>
                </a:spcAft>
              </a:pPr>
              <a:r>
                <a:rPr lang="en-US" sz="1600" dirty="0" err="1">
                  <a:solidFill>
                    <a:prstClr val="black"/>
                  </a:solidFill>
                  <a:latin typeface="Nokia Sans Wide" pitchFamily="34" charset="0"/>
                </a:rPr>
                <a:t>Prosessit</a:t>
              </a:r>
              <a:endParaRPr lang="en-US" sz="1600" dirty="0">
                <a:solidFill>
                  <a:prstClr val="black"/>
                </a:solidFill>
                <a:latin typeface="Nokia Sans Wide" pitchFamily="34" charset="0"/>
              </a:endParaRPr>
            </a:p>
          </p:txBody>
        </p:sp>
        <p:grpSp>
          <p:nvGrpSpPr>
            <p:cNvPr id="51" name="Group 50"/>
            <p:cNvGrpSpPr/>
            <p:nvPr/>
          </p:nvGrpSpPr>
          <p:grpSpPr>
            <a:xfrm>
              <a:off x="4267892" y="4926217"/>
              <a:ext cx="1151594" cy="626710"/>
              <a:chOff x="3377943" y="3869456"/>
              <a:chExt cx="3493375" cy="1856167"/>
            </a:xfrm>
          </p:grpSpPr>
          <p:sp>
            <p:nvSpPr>
              <p:cNvPr id="29" name="AutoShape 3"/>
              <p:cNvSpPr>
                <a:spLocks noChangeArrowheads="1"/>
              </p:cNvSpPr>
              <p:nvPr/>
            </p:nvSpPr>
            <p:spPr bwMode="auto">
              <a:xfrm>
                <a:off x="4524874" y="4518965"/>
                <a:ext cx="711200" cy="322922"/>
              </a:xfrm>
              <a:prstGeom prst="roundRect">
                <a:avLst>
                  <a:gd name="adj" fmla="val 16667"/>
                </a:avLst>
              </a:prstGeom>
              <a:solidFill>
                <a:schemeClr val="tx2">
                  <a:lumMod val="75000"/>
                  <a:lumOff val="25000"/>
                </a:schemeClr>
              </a:solidFill>
              <a:ln w="9525" algn="ctr">
                <a:solidFill>
                  <a:schemeClr val="tx1"/>
                </a:solidFill>
                <a:round/>
                <a:headEnd/>
                <a:tailEnd/>
              </a:ln>
              <a:effectLst>
                <a:outerShdw blurRad="50800" dist="38100" dir="2700000" algn="tl" rotWithShape="0">
                  <a:prstClr val="black">
                    <a:alpha val="40000"/>
                  </a:prstClr>
                </a:outerShdw>
              </a:effectLst>
              <a:extLst/>
            </p:spPr>
            <p:txBody>
              <a:bodyPr wrap="none" lIns="90488" tIns="44450" rIns="90488" bIns="44450" anchor="ctr">
                <a:noAutofit/>
              </a:bodyPr>
              <a:lstStyle/>
              <a:p>
                <a:endParaRPr lang="en-US" sz="1400">
                  <a:solidFill>
                    <a:prstClr val="black"/>
                  </a:solidFill>
                </a:endParaRPr>
              </a:p>
            </p:txBody>
          </p:sp>
          <p:sp>
            <p:nvSpPr>
              <p:cNvPr id="30" name="AutoShape 4"/>
              <p:cNvSpPr>
                <a:spLocks noChangeArrowheads="1"/>
              </p:cNvSpPr>
              <p:nvPr/>
            </p:nvSpPr>
            <p:spPr bwMode="auto">
              <a:xfrm>
                <a:off x="3768398" y="5030829"/>
                <a:ext cx="354850" cy="693206"/>
              </a:xfrm>
              <a:prstGeom prst="roundRect">
                <a:avLst>
                  <a:gd name="adj" fmla="val 16667"/>
                </a:avLst>
              </a:prstGeom>
              <a:solidFill>
                <a:schemeClr val="tx2">
                  <a:lumMod val="75000"/>
                  <a:lumOff val="25000"/>
                </a:schemeClr>
              </a:solidFill>
              <a:ln w="9525" algn="ctr">
                <a:solidFill>
                  <a:schemeClr val="tx1"/>
                </a:solidFill>
                <a:round/>
                <a:headEnd/>
                <a:tailEnd/>
              </a:ln>
              <a:effectLst>
                <a:outerShdw blurRad="50800" dist="38100" dir="2700000" algn="tl" rotWithShape="0">
                  <a:prstClr val="black">
                    <a:alpha val="40000"/>
                  </a:prstClr>
                </a:outerShdw>
              </a:effectLst>
              <a:extLst/>
            </p:spPr>
            <p:txBody>
              <a:bodyPr wrap="none" lIns="90488" tIns="44450" rIns="90488" bIns="44450" anchor="ctr">
                <a:noAutofit/>
              </a:bodyPr>
              <a:lstStyle/>
              <a:p>
                <a:endParaRPr lang="en-US">
                  <a:solidFill>
                    <a:prstClr val="black"/>
                  </a:solidFill>
                </a:endParaRPr>
              </a:p>
            </p:txBody>
          </p:sp>
          <p:sp>
            <p:nvSpPr>
              <p:cNvPr id="31" name="AutoShape 5"/>
              <p:cNvSpPr>
                <a:spLocks noChangeArrowheads="1"/>
              </p:cNvSpPr>
              <p:nvPr/>
            </p:nvSpPr>
            <p:spPr bwMode="auto">
              <a:xfrm>
                <a:off x="5868144" y="5032418"/>
                <a:ext cx="354850" cy="693205"/>
              </a:xfrm>
              <a:prstGeom prst="roundRect">
                <a:avLst>
                  <a:gd name="adj" fmla="val 16667"/>
                </a:avLst>
              </a:prstGeom>
              <a:solidFill>
                <a:schemeClr val="tx2">
                  <a:lumMod val="75000"/>
                  <a:lumOff val="25000"/>
                </a:schemeClr>
              </a:solidFill>
              <a:ln w="9525" algn="ctr">
                <a:solidFill>
                  <a:schemeClr val="tx1"/>
                </a:solidFill>
                <a:round/>
                <a:headEnd/>
                <a:tailEnd/>
              </a:ln>
              <a:effectLst>
                <a:outerShdw blurRad="50800" dist="38100" dir="2700000" algn="tl" rotWithShape="0">
                  <a:prstClr val="black">
                    <a:alpha val="40000"/>
                  </a:prstClr>
                </a:outerShdw>
              </a:effectLst>
              <a:extLst/>
            </p:spPr>
            <p:txBody>
              <a:bodyPr wrap="none" lIns="90488" tIns="44450" rIns="90488" bIns="44450" anchor="ctr">
                <a:noAutofit/>
              </a:bodyPr>
              <a:lstStyle/>
              <a:p>
                <a:endParaRPr lang="en-US">
                  <a:solidFill>
                    <a:prstClr val="black"/>
                  </a:solidFill>
                </a:endParaRPr>
              </a:p>
            </p:txBody>
          </p:sp>
          <p:sp>
            <p:nvSpPr>
              <p:cNvPr id="32" name="AutoShape 6"/>
              <p:cNvSpPr>
                <a:spLocks noChangeArrowheads="1"/>
              </p:cNvSpPr>
              <p:nvPr/>
            </p:nvSpPr>
            <p:spPr bwMode="auto">
              <a:xfrm>
                <a:off x="4773286" y="5030831"/>
                <a:ext cx="354850" cy="693206"/>
              </a:xfrm>
              <a:prstGeom prst="roundRect">
                <a:avLst>
                  <a:gd name="adj" fmla="val 16667"/>
                </a:avLst>
              </a:prstGeom>
              <a:solidFill>
                <a:schemeClr val="tx2">
                  <a:lumMod val="75000"/>
                  <a:lumOff val="25000"/>
                </a:schemeClr>
              </a:solidFill>
              <a:ln w="9525" algn="ctr">
                <a:solidFill>
                  <a:schemeClr val="tx1"/>
                </a:solidFill>
                <a:round/>
                <a:headEnd/>
                <a:tailEnd/>
              </a:ln>
              <a:effectLst>
                <a:outerShdw blurRad="50800" dist="38100" dir="2700000" algn="tl" rotWithShape="0">
                  <a:prstClr val="black">
                    <a:alpha val="40000"/>
                  </a:prstClr>
                </a:outerShdw>
              </a:effectLst>
              <a:extLst/>
            </p:spPr>
            <p:txBody>
              <a:bodyPr wrap="none" lIns="90488" tIns="44450" rIns="90488" bIns="44450" anchor="ctr">
                <a:noAutofit/>
              </a:bodyPr>
              <a:lstStyle/>
              <a:p>
                <a:endParaRPr lang="en-US">
                  <a:solidFill>
                    <a:prstClr val="black"/>
                  </a:solidFill>
                </a:endParaRPr>
              </a:p>
            </p:txBody>
          </p:sp>
          <p:sp>
            <p:nvSpPr>
              <p:cNvPr id="33" name="AutoShape 7"/>
              <p:cNvSpPr>
                <a:spLocks noChangeArrowheads="1"/>
              </p:cNvSpPr>
              <p:nvPr/>
            </p:nvSpPr>
            <p:spPr bwMode="auto">
              <a:xfrm>
                <a:off x="5311449" y="3869456"/>
                <a:ext cx="1559869" cy="608794"/>
              </a:xfrm>
              <a:prstGeom prst="roundRect">
                <a:avLst>
                  <a:gd name="adj" fmla="val 16667"/>
                </a:avLst>
              </a:prstGeom>
              <a:solidFill>
                <a:schemeClr val="tx2">
                  <a:lumMod val="75000"/>
                  <a:lumOff val="25000"/>
                </a:schemeClr>
              </a:solidFill>
              <a:ln w="9525" algn="ctr">
                <a:solidFill>
                  <a:schemeClr val="tx1"/>
                </a:solidFill>
                <a:round/>
                <a:headEnd/>
                <a:tailEnd/>
              </a:ln>
              <a:effectLst>
                <a:outerShdw blurRad="50800" dist="38100" dir="2700000" algn="tl" rotWithShape="0">
                  <a:prstClr val="black">
                    <a:alpha val="40000"/>
                  </a:prstClr>
                </a:outerShdw>
              </a:effectLst>
              <a:extLst/>
            </p:spPr>
            <p:txBody>
              <a:bodyPr wrap="none" lIns="90488" tIns="44450" rIns="90488" bIns="44450" anchor="ctr">
                <a:noAutofit/>
              </a:bodyPr>
              <a:lstStyle/>
              <a:p>
                <a:r>
                  <a:rPr lang="en-US" sz="1400" dirty="0">
                    <a:solidFill>
                      <a:prstClr val="black"/>
                    </a:solidFill>
                  </a:rPr>
                  <a:t>                 </a:t>
                </a:r>
              </a:p>
            </p:txBody>
          </p:sp>
          <p:sp>
            <p:nvSpPr>
              <p:cNvPr id="34" name="AutoShape 8"/>
              <p:cNvSpPr>
                <a:spLocks noChangeArrowheads="1"/>
              </p:cNvSpPr>
              <p:nvPr/>
            </p:nvSpPr>
            <p:spPr bwMode="auto">
              <a:xfrm>
                <a:off x="3377943" y="3869458"/>
                <a:ext cx="1146932" cy="608793"/>
              </a:xfrm>
              <a:prstGeom prst="roundRect">
                <a:avLst>
                  <a:gd name="adj" fmla="val 16667"/>
                </a:avLst>
              </a:prstGeom>
              <a:solidFill>
                <a:schemeClr val="tx2">
                  <a:lumMod val="75000"/>
                  <a:lumOff val="25000"/>
                </a:schemeClr>
              </a:solidFill>
              <a:ln w="9525" algn="ctr">
                <a:solidFill>
                  <a:schemeClr val="tx1"/>
                </a:solidFill>
                <a:round/>
                <a:headEnd/>
                <a:tailEnd/>
              </a:ln>
              <a:effectLst>
                <a:outerShdw blurRad="50800" dist="38100" dir="2700000" algn="tl" rotWithShape="0">
                  <a:prstClr val="black">
                    <a:alpha val="40000"/>
                  </a:prstClr>
                </a:outerShdw>
              </a:effectLst>
              <a:extLst/>
            </p:spPr>
            <p:txBody>
              <a:bodyPr wrap="none" lIns="90488" tIns="44450" rIns="90488" bIns="44450" anchor="ctr">
                <a:noAutofit/>
              </a:bodyPr>
              <a:lstStyle/>
              <a:p>
                <a:r>
                  <a:rPr lang="en-US" sz="1400" dirty="0">
                    <a:solidFill>
                      <a:prstClr val="black"/>
                    </a:solidFill>
                  </a:rPr>
                  <a:t>           </a:t>
                </a:r>
              </a:p>
            </p:txBody>
          </p:sp>
          <p:cxnSp>
            <p:nvCxnSpPr>
              <p:cNvPr id="35" name="AutoShape 24"/>
              <p:cNvCxnSpPr>
                <a:cxnSpLocks noChangeShapeType="1"/>
                <a:stCxn id="34" idx="3"/>
                <a:endCxn id="33" idx="1"/>
              </p:cNvCxnSpPr>
              <p:nvPr/>
            </p:nvCxnSpPr>
            <p:spPr bwMode="auto">
              <a:xfrm flipV="1">
                <a:off x="4524875" y="4173854"/>
                <a:ext cx="786573" cy="2"/>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6" name="AutoShape 25"/>
              <p:cNvCxnSpPr>
                <a:cxnSpLocks noChangeShapeType="1"/>
                <a:stCxn id="34" idx="3"/>
                <a:endCxn id="29" idx="0"/>
              </p:cNvCxnSpPr>
              <p:nvPr/>
            </p:nvCxnSpPr>
            <p:spPr bwMode="auto">
              <a:xfrm>
                <a:off x="4524875" y="4173855"/>
                <a:ext cx="355599" cy="345110"/>
              </a:xfrm>
              <a:prstGeom prst="bentConnector2">
                <a:avLst/>
              </a:prstGeom>
              <a:noFill/>
              <a:ln w="9525">
                <a:solidFill>
                  <a:schemeClr val="tx1"/>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7" name="AutoShape 26"/>
              <p:cNvCxnSpPr>
                <a:cxnSpLocks noChangeShapeType="1"/>
                <a:stCxn id="29" idx="3"/>
                <a:endCxn id="31" idx="1"/>
              </p:cNvCxnSpPr>
              <p:nvPr/>
            </p:nvCxnSpPr>
            <p:spPr bwMode="auto">
              <a:xfrm>
                <a:off x="5236074" y="4680426"/>
                <a:ext cx="632070" cy="698594"/>
              </a:xfrm>
              <a:prstGeom prst="bentConnector3">
                <a:avLst>
                  <a:gd name="adj1" fmla="val 50000"/>
                </a:avLst>
              </a:prstGeom>
              <a:noFill/>
              <a:ln w="9525">
                <a:solidFill>
                  <a:schemeClr val="tx1"/>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8" name="AutoShape 27"/>
              <p:cNvCxnSpPr>
                <a:cxnSpLocks noChangeShapeType="1"/>
                <a:stCxn id="32" idx="3"/>
                <a:endCxn id="31" idx="1"/>
              </p:cNvCxnSpPr>
              <p:nvPr/>
            </p:nvCxnSpPr>
            <p:spPr bwMode="auto">
              <a:xfrm>
                <a:off x="5128136" y="5377434"/>
                <a:ext cx="740008" cy="1587"/>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9" name="AutoShape 28"/>
              <p:cNvCxnSpPr>
                <a:cxnSpLocks noChangeShapeType="1"/>
                <a:stCxn id="30" idx="3"/>
                <a:endCxn id="32" idx="1"/>
              </p:cNvCxnSpPr>
              <p:nvPr/>
            </p:nvCxnSpPr>
            <p:spPr bwMode="auto">
              <a:xfrm>
                <a:off x="4123248" y="5377432"/>
                <a:ext cx="650038" cy="2"/>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grpSp>
      </p:grpSp>
      <p:grpSp>
        <p:nvGrpSpPr>
          <p:cNvPr id="47" name="Group 46"/>
          <p:cNvGrpSpPr/>
          <p:nvPr/>
        </p:nvGrpSpPr>
        <p:grpSpPr>
          <a:xfrm>
            <a:off x="5904881" y="4356901"/>
            <a:ext cx="1546905" cy="1249269"/>
            <a:chOff x="6593227" y="4853913"/>
            <a:chExt cx="1384825" cy="1381494"/>
          </a:xfrm>
        </p:grpSpPr>
        <p:sp>
          <p:nvSpPr>
            <p:cNvPr id="64" name="Rounded Rectangle 63"/>
            <p:cNvSpPr/>
            <p:nvPr/>
          </p:nvSpPr>
          <p:spPr>
            <a:xfrm>
              <a:off x="6631720" y="4853913"/>
              <a:ext cx="1346332" cy="1381494"/>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prstClr val="white"/>
                </a:solidFill>
              </a:endParaRPr>
            </a:p>
          </p:txBody>
        </p:sp>
        <p:sp>
          <p:nvSpPr>
            <p:cNvPr id="12" name="Text Box 33"/>
            <p:cNvSpPr txBox="1">
              <a:spLocks noChangeArrowheads="1"/>
            </p:cNvSpPr>
            <p:nvPr/>
          </p:nvSpPr>
          <p:spPr bwMode="auto">
            <a:xfrm>
              <a:off x="6593227" y="5776487"/>
              <a:ext cx="1320362" cy="3359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Autofit/>
            </a:bodyPr>
            <a:lstStyle>
              <a:lvl1pPr defTabSz="762000">
                <a:defRPr sz="2000">
                  <a:solidFill>
                    <a:schemeClr val="tx1"/>
                  </a:solidFill>
                  <a:latin typeface="Arial" charset="0"/>
                </a:defRPr>
              </a:lvl1pPr>
              <a:lvl2pPr marL="742950" indent="-285750" defTabSz="762000">
                <a:defRPr sz="2000">
                  <a:solidFill>
                    <a:schemeClr val="tx1"/>
                  </a:solidFill>
                  <a:latin typeface="Arial" charset="0"/>
                </a:defRPr>
              </a:lvl2pPr>
              <a:lvl3pPr marL="1143000" indent="-228600" defTabSz="762000">
                <a:defRPr sz="2000">
                  <a:solidFill>
                    <a:schemeClr val="tx1"/>
                  </a:solidFill>
                  <a:latin typeface="Arial" charset="0"/>
                </a:defRPr>
              </a:lvl3pPr>
              <a:lvl4pPr marL="1600200" indent="-228600" defTabSz="762000">
                <a:defRPr sz="2000">
                  <a:solidFill>
                    <a:schemeClr val="tx1"/>
                  </a:solidFill>
                  <a:latin typeface="Arial" charset="0"/>
                </a:defRPr>
              </a:lvl4pPr>
              <a:lvl5pPr marL="2057400" indent="-228600" defTabSz="762000">
                <a:defRPr sz="2000">
                  <a:solidFill>
                    <a:schemeClr val="tx1"/>
                  </a:solidFill>
                  <a:latin typeface="Arial" charset="0"/>
                </a:defRPr>
              </a:lvl5pPr>
              <a:lvl6pPr marL="2514600" indent="-228600" algn="ctr" defTabSz="762000" eaLnBrk="0" fontAlgn="base" hangingPunct="0">
                <a:spcBef>
                  <a:spcPct val="0"/>
                </a:spcBef>
                <a:spcAft>
                  <a:spcPct val="30000"/>
                </a:spcAft>
                <a:buClr>
                  <a:schemeClr val="accent1"/>
                </a:buClr>
                <a:defRPr sz="2000">
                  <a:solidFill>
                    <a:schemeClr val="tx1"/>
                  </a:solidFill>
                  <a:latin typeface="Arial" charset="0"/>
                </a:defRPr>
              </a:lvl6pPr>
              <a:lvl7pPr marL="2971800" indent="-228600" algn="ctr" defTabSz="762000" eaLnBrk="0" fontAlgn="base" hangingPunct="0">
                <a:spcBef>
                  <a:spcPct val="0"/>
                </a:spcBef>
                <a:spcAft>
                  <a:spcPct val="30000"/>
                </a:spcAft>
                <a:buClr>
                  <a:schemeClr val="accent1"/>
                </a:buClr>
                <a:defRPr sz="2000">
                  <a:solidFill>
                    <a:schemeClr val="tx1"/>
                  </a:solidFill>
                  <a:latin typeface="Arial" charset="0"/>
                </a:defRPr>
              </a:lvl7pPr>
              <a:lvl8pPr marL="3429000" indent="-228600" algn="ctr" defTabSz="762000" eaLnBrk="0" fontAlgn="base" hangingPunct="0">
                <a:spcBef>
                  <a:spcPct val="0"/>
                </a:spcBef>
                <a:spcAft>
                  <a:spcPct val="30000"/>
                </a:spcAft>
                <a:buClr>
                  <a:schemeClr val="accent1"/>
                </a:buClr>
                <a:defRPr sz="2000">
                  <a:solidFill>
                    <a:schemeClr val="tx1"/>
                  </a:solidFill>
                  <a:latin typeface="Arial" charset="0"/>
                </a:defRPr>
              </a:lvl8pPr>
              <a:lvl9pPr marL="3886200" indent="-228600" algn="ctr" defTabSz="762000" eaLnBrk="0" fontAlgn="base" hangingPunct="0">
                <a:spcBef>
                  <a:spcPct val="0"/>
                </a:spcBef>
                <a:spcAft>
                  <a:spcPct val="30000"/>
                </a:spcAft>
                <a:buClr>
                  <a:schemeClr val="accent1"/>
                </a:buClr>
                <a:defRPr sz="2000">
                  <a:solidFill>
                    <a:schemeClr val="tx1"/>
                  </a:solidFill>
                  <a:latin typeface="Arial" charset="0"/>
                </a:defRPr>
              </a:lvl9pPr>
            </a:lstStyle>
            <a:p>
              <a:pPr>
                <a:spcBef>
                  <a:spcPct val="15000"/>
                </a:spcBef>
                <a:spcAft>
                  <a:spcPct val="15000"/>
                </a:spcAft>
              </a:pPr>
              <a:r>
                <a:rPr lang="en-US" sz="1600" dirty="0">
                  <a:solidFill>
                    <a:prstClr val="black"/>
                  </a:solidFill>
                  <a:latin typeface="Nokia Sans Wide" pitchFamily="34" charset="0"/>
                </a:rPr>
                <a:t>ICT-</a:t>
              </a:r>
              <a:r>
                <a:rPr lang="en-US" sz="1600" dirty="0" err="1">
                  <a:solidFill>
                    <a:prstClr val="black"/>
                  </a:solidFill>
                  <a:latin typeface="Nokia Sans Wide" pitchFamily="34" charset="0"/>
                </a:rPr>
                <a:t>järjestelmät</a:t>
              </a:r>
              <a:endParaRPr lang="en-US" sz="1600" dirty="0">
                <a:solidFill>
                  <a:prstClr val="black"/>
                </a:solidFill>
                <a:latin typeface="Nokia Sans Wide" pitchFamily="34" charset="0"/>
              </a:endParaRPr>
            </a:p>
          </p:txBody>
        </p:sp>
        <p:grpSp>
          <p:nvGrpSpPr>
            <p:cNvPr id="3" name="Group 2"/>
            <p:cNvGrpSpPr/>
            <p:nvPr/>
          </p:nvGrpSpPr>
          <p:grpSpPr>
            <a:xfrm>
              <a:off x="6888562" y="5005756"/>
              <a:ext cx="801353" cy="799784"/>
              <a:chOff x="6888562" y="5005756"/>
              <a:chExt cx="1363320" cy="1150634"/>
            </a:xfrm>
          </p:grpSpPr>
          <p:sp>
            <p:nvSpPr>
              <p:cNvPr id="13" name="AutoShape 35"/>
              <p:cNvSpPr>
                <a:spLocks noChangeArrowheads="1"/>
              </p:cNvSpPr>
              <p:nvPr/>
            </p:nvSpPr>
            <p:spPr bwMode="auto">
              <a:xfrm>
                <a:off x="8028384" y="5646487"/>
                <a:ext cx="112723" cy="145392"/>
              </a:xfrm>
              <a:prstGeom prst="flowChartConnector">
                <a:avLst/>
              </a:prstGeom>
              <a:solidFill>
                <a:schemeClr val="bg1"/>
              </a:solidFill>
              <a:ln w="9525" algn="ctr">
                <a:solidFill>
                  <a:schemeClr val="tx1"/>
                </a:solidFill>
                <a:round/>
                <a:headEnd/>
                <a:tailEnd/>
              </a:ln>
              <a:effectLst>
                <a:outerShdw blurRad="50800" dist="38100" dir="2700000" algn="tl" rotWithShape="0">
                  <a:prstClr val="black">
                    <a:alpha val="40000"/>
                  </a:prstClr>
                </a:outerShdw>
              </a:effectLst>
              <a:extLst/>
            </p:spPr>
            <p:txBody>
              <a:bodyPr lIns="90488" tIns="44450" rIns="90488" bIns="44450" anchor="ctr">
                <a:noAutofit/>
              </a:bodyPr>
              <a:lstStyle/>
              <a:p>
                <a:endParaRPr lang="en-US">
                  <a:solidFill>
                    <a:prstClr val="black"/>
                  </a:solidFill>
                </a:endParaRPr>
              </a:p>
            </p:txBody>
          </p:sp>
          <p:cxnSp>
            <p:nvCxnSpPr>
              <p:cNvPr id="15" name="AutoShape 39"/>
              <p:cNvCxnSpPr>
                <a:cxnSpLocks noChangeShapeType="1"/>
                <a:stCxn id="53" idx="4"/>
                <a:endCxn id="13" idx="0"/>
              </p:cNvCxnSpPr>
              <p:nvPr/>
            </p:nvCxnSpPr>
            <p:spPr bwMode="auto">
              <a:xfrm>
                <a:off x="7254128" y="5167347"/>
                <a:ext cx="830618" cy="479140"/>
              </a:xfrm>
              <a:prstGeom prst="bentConnector2">
                <a:avLst/>
              </a:prstGeom>
              <a:noFill/>
              <a:ln w="9525">
                <a:solidFill>
                  <a:schemeClr val="tx1"/>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42" name="AutoShape 34"/>
              <p:cNvSpPr>
                <a:spLocks noChangeArrowheads="1"/>
              </p:cNvSpPr>
              <p:nvPr/>
            </p:nvSpPr>
            <p:spPr bwMode="auto">
              <a:xfrm>
                <a:off x="7000693" y="5305685"/>
                <a:ext cx="141304" cy="167432"/>
              </a:xfrm>
              <a:prstGeom prst="flowChartConnector">
                <a:avLst/>
              </a:prstGeom>
              <a:solidFill>
                <a:schemeClr val="bg1"/>
              </a:solidFill>
              <a:ln w="9525" algn="ctr">
                <a:solidFill>
                  <a:schemeClr val="tx1"/>
                </a:solidFill>
                <a:round/>
                <a:headEnd/>
                <a:tailEnd/>
              </a:ln>
              <a:effectLst>
                <a:outerShdw blurRad="50800" dist="38100" dir="2700000" algn="tl" rotWithShape="0">
                  <a:prstClr val="black">
                    <a:alpha val="40000"/>
                  </a:prstClr>
                </a:outerShdw>
              </a:effectLst>
              <a:extLst/>
            </p:spPr>
            <p:txBody>
              <a:bodyPr lIns="90488" tIns="44450" rIns="90488" bIns="44450" anchor="ctr">
                <a:noAutofit/>
              </a:bodyPr>
              <a:lstStyle/>
              <a:p>
                <a:endParaRPr lang="en-US">
                  <a:solidFill>
                    <a:prstClr val="black"/>
                  </a:solidFill>
                </a:endParaRPr>
              </a:p>
            </p:txBody>
          </p:sp>
          <p:cxnSp>
            <p:nvCxnSpPr>
              <p:cNvPr id="44" name="AutoShape 38"/>
              <p:cNvCxnSpPr>
                <a:cxnSpLocks noChangeShapeType="1"/>
                <a:stCxn id="55" idx="1"/>
                <a:endCxn id="42" idx="4"/>
              </p:cNvCxnSpPr>
              <p:nvPr/>
            </p:nvCxnSpPr>
            <p:spPr bwMode="auto">
              <a:xfrm rot="5400000" flipH="1" flipV="1">
                <a:off x="6916922" y="5627071"/>
                <a:ext cx="308376" cy="469"/>
              </a:xfrm>
              <a:prstGeom prst="bentConnector3">
                <a:avLst>
                  <a:gd name="adj1" fmla="val 50000"/>
                </a:avLst>
              </a:prstGeom>
              <a:noFill/>
              <a:ln w="9525">
                <a:solidFill>
                  <a:schemeClr val="tx1"/>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53" name="Can 52"/>
              <p:cNvSpPr/>
              <p:nvPr/>
            </p:nvSpPr>
            <p:spPr>
              <a:xfrm>
                <a:off x="6889500" y="5005756"/>
                <a:ext cx="364628" cy="323182"/>
              </a:xfrm>
              <a:prstGeom prst="can">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prstClr val="white"/>
                  </a:solidFill>
                </a:endParaRPr>
              </a:p>
            </p:txBody>
          </p:sp>
          <p:sp>
            <p:nvSpPr>
              <p:cNvPr id="54" name="Can 53"/>
              <p:cNvSpPr/>
              <p:nvPr/>
            </p:nvSpPr>
            <p:spPr>
              <a:xfrm>
                <a:off x="7887254" y="5780640"/>
                <a:ext cx="364628" cy="360668"/>
              </a:xfrm>
              <a:prstGeom prst="can">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prstClr val="white"/>
                  </a:solidFill>
                </a:endParaRPr>
              </a:p>
            </p:txBody>
          </p:sp>
          <p:sp>
            <p:nvSpPr>
              <p:cNvPr id="55" name="Can 54"/>
              <p:cNvSpPr/>
              <p:nvPr/>
            </p:nvSpPr>
            <p:spPr>
              <a:xfrm>
                <a:off x="6888562" y="5781493"/>
                <a:ext cx="364628" cy="374897"/>
              </a:xfrm>
              <a:prstGeom prst="can">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prstClr val="white"/>
                  </a:solidFill>
                </a:endParaRPr>
              </a:p>
            </p:txBody>
          </p:sp>
        </p:grpSp>
      </p:grpSp>
      <p:cxnSp>
        <p:nvCxnSpPr>
          <p:cNvPr id="91" name="Straight Arrow Connector 90"/>
          <p:cNvCxnSpPr>
            <a:stCxn id="80" idx="2"/>
            <a:endCxn id="75" idx="0"/>
          </p:cNvCxnSpPr>
          <p:nvPr/>
        </p:nvCxnSpPr>
        <p:spPr>
          <a:xfrm>
            <a:off x="4429366" y="2952509"/>
            <a:ext cx="9435" cy="353078"/>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507678" y="4122082"/>
            <a:ext cx="0" cy="242353"/>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0" name="Title 1"/>
          <p:cNvSpPr>
            <a:spLocks noGrp="1"/>
          </p:cNvSpPr>
          <p:nvPr>
            <p:ph type="title"/>
          </p:nvPr>
        </p:nvSpPr>
        <p:spPr>
          <a:xfrm>
            <a:off x="228600" y="166221"/>
            <a:ext cx="8004110" cy="687191"/>
          </a:xfrm>
        </p:spPr>
        <p:txBody>
          <a:bodyPr vert="horz" lIns="91440" tIns="45720" rIns="91440" bIns="45720" rtlCol="0" anchor="ctr"/>
          <a:lstStyle/>
          <a:p>
            <a:r>
              <a:rPr lang="en-US" sz="3200" kern="1200" dirty="0"/>
              <a:t>Kyvykkyydet </a:t>
            </a:r>
            <a:r>
              <a:rPr lang="en-US" sz="3200" kern="1200" dirty="0" err="1"/>
              <a:t>asettavat</a:t>
            </a:r>
            <a:r>
              <a:rPr lang="en-US" sz="3200" kern="1200" dirty="0"/>
              <a:t> </a:t>
            </a:r>
            <a:r>
              <a:rPr lang="en-US" sz="3200" kern="1200" dirty="0" err="1"/>
              <a:t>vaatimuksia</a:t>
            </a:r>
            <a:r>
              <a:rPr lang="en-US" sz="3200" kern="1200" dirty="0"/>
              <a:t> </a:t>
            </a:r>
            <a:r>
              <a:rPr lang="en-US" sz="3200" kern="1200" dirty="0" err="1"/>
              <a:t>arkkitehtuurille</a:t>
            </a:r>
            <a:endParaRPr lang="en-US" sz="3200" kern="1200" dirty="0"/>
          </a:p>
        </p:txBody>
      </p:sp>
      <p:sp>
        <p:nvSpPr>
          <p:cNvPr id="80" name="Rounded Rectangle 79"/>
          <p:cNvSpPr/>
          <p:nvPr/>
        </p:nvSpPr>
        <p:spPr>
          <a:xfrm>
            <a:off x="3116581" y="2053687"/>
            <a:ext cx="2625570" cy="898822"/>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i="1" dirty="0">
                <a:solidFill>
                  <a:schemeClr val="tx1"/>
                </a:solidFill>
                <a:latin typeface="Arial" pitchFamily="34" charset="0"/>
                <a:cs typeface="Arial" pitchFamily="34" charset="0"/>
              </a:rPr>
              <a:t>Kehitettävä kyvykkyys</a:t>
            </a:r>
          </a:p>
        </p:txBody>
      </p:sp>
      <p:sp>
        <p:nvSpPr>
          <p:cNvPr id="94" name="Rounded Rectangle 93"/>
          <p:cNvSpPr/>
          <p:nvPr/>
        </p:nvSpPr>
        <p:spPr>
          <a:xfrm>
            <a:off x="3116581" y="1118629"/>
            <a:ext cx="2625570" cy="633605"/>
          </a:xfrm>
          <a:prstGeom prst="roundRect">
            <a:avLst/>
          </a:prstGeom>
          <a:solidFill>
            <a:schemeClr val="tx2"/>
          </a:solidFill>
          <a:ln>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prstClr val="white"/>
                </a:solidFill>
                <a:latin typeface="Arial" pitchFamily="34" charset="0"/>
                <a:cs typeface="Arial" pitchFamily="34" charset="0"/>
              </a:rPr>
              <a:t>Liiketoimintamalli</a:t>
            </a:r>
          </a:p>
        </p:txBody>
      </p:sp>
      <p:cxnSp>
        <p:nvCxnSpPr>
          <p:cNvPr id="93" name="Straight Arrow Connector 92"/>
          <p:cNvCxnSpPr/>
          <p:nvPr/>
        </p:nvCxnSpPr>
        <p:spPr>
          <a:xfrm>
            <a:off x="4381751" y="1703053"/>
            <a:ext cx="9112" cy="349592"/>
          </a:xfrm>
          <a:prstGeom prst="straightConnector1">
            <a:avLst/>
          </a:prstGeom>
          <a:ln w="19050">
            <a:solidFill>
              <a:schemeClr val="tx2">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6696969" y="4140877"/>
            <a:ext cx="0" cy="242353"/>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1534788" y="3813207"/>
            <a:ext cx="1177259" cy="330940"/>
          </a:xfrm>
          <a:prstGeom prst="roundRect">
            <a:avLst/>
          </a:prstGeom>
          <a:solidFill>
            <a:schemeClr val="tx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prstClr val="white"/>
                </a:solidFill>
                <a:latin typeface="Arial" pitchFamily="34" charset="0"/>
                <a:cs typeface="Arial" pitchFamily="34" charset="0"/>
              </a:rPr>
              <a:t>Vaatimus</a:t>
            </a:r>
            <a:endParaRPr lang="en-US" sz="1300" dirty="0">
              <a:solidFill>
                <a:prstClr val="white"/>
              </a:solidFill>
            </a:endParaRPr>
          </a:p>
        </p:txBody>
      </p:sp>
      <p:cxnSp>
        <p:nvCxnSpPr>
          <p:cNvPr id="72" name="Straight Arrow Connector 71"/>
          <p:cNvCxnSpPr/>
          <p:nvPr/>
        </p:nvCxnSpPr>
        <p:spPr>
          <a:xfrm>
            <a:off x="5097817" y="4140877"/>
            <a:ext cx="0" cy="242353"/>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123417" y="4140877"/>
            <a:ext cx="0" cy="710870"/>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63" name="Slide Number Placeholder 5"/>
          <p:cNvSpPr>
            <a:spLocks noGrp="1"/>
          </p:cNvSpPr>
          <p:nvPr>
            <p:ph type="sldNum" sz="quarter" idx="11"/>
          </p:nvPr>
        </p:nvSpPr>
        <p:spPr>
          <a:xfrm>
            <a:off x="8408988" y="6372225"/>
            <a:ext cx="482600" cy="212725"/>
          </a:xfrm>
        </p:spPr>
        <p:txBody>
          <a:bodyPr/>
          <a:lstStyle/>
          <a:p>
            <a:r>
              <a:rPr lang="fi-FI" dirty="0"/>
              <a:t>101</a:t>
            </a:r>
          </a:p>
        </p:txBody>
      </p:sp>
    </p:spTree>
    <p:extLst>
      <p:ext uri="{BB962C8B-B14F-4D97-AF65-F5344CB8AC3E}">
        <p14:creationId xmlns:p14="http://schemas.microsoft.com/office/powerpoint/2010/main" val="31930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HS 179_kuva9_Arkkitehtuurihierarkia_2411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87" y="1036431"/>
            <a:ext cx="7741792" cy="514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02" y="303512"/>
            <a:ext cx="8589106" cy="732919"/>
          </a:xfrm>
        </p:spPr>
        <p:txBody>
          <a:bodyPr/>
          <a:lstStyle/>
          <a:p>
            <a:r>
              <a:rPr lang="fi-FI" sz="3600" dirty="0"/>
              <a:t>Julkisen hallinnon kokonaisarkkitehtuurin tasot</a:t>
            </a:r>
          </a:p>
        </p:txBody>
      </p:sp>
      <p:sp>
        <p:nvSpPr>
          <p:cNvPr id="3" name="Date Placeholder 2"/>
          <p:cNvSpPr>
            <a:spLocks noGrp="1"/>
          </p:cNvSpPr>
          <p:nvPr>
            <p:ph type="dt" sz="half" idx="10"/>
          </p:nvPr>
        </p:nvSpPr>
        <p:spPr/>
        <p:txBody>
          <a:bodyPr/>
          <a:lstStyle/>
          <a:p>
            <a:fld id="{99803403-0257-4E2F-9D8E-0A4CBD8EDD80}" type="datetime1">
              <a:rPr lang="fi-FI" smtClean="0"/>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9</a:t>
            </a:fld>
            <a:endParaRPr lang="fi-FI"/>
          </a:p>
        </p:txBody>
      </p:sp>
      <p:sp>
        <p:nvSpPr>
          <p:cNvPr id="7" name="Rectangle 6"/>
          <p:cNvSpPr/>
          <p:nvPr/>
        </p:nvSpPr>
        <p:spPr>
          <a:xfrm>
            <a:off x="662297" y="1036431"/>
            <a:ext cx="7823582" cy="10042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813561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554404"/>
          </a:xfrm>
          <a:noFill/>
          <a:ln w="9525">
            <a:noFill/>
            <a:miter lim="800000"/>
            <a:headEnd/>
            <a:tailEnd/>
          </a:ln>
          <a:effectLst/>
        </p:spPr>
        <p:txBody>
          <a:bodyPr vert="horz" wrap="square" lIns="91440" tIns="45720" rIns="91440" bIns="45720" numCol="1" rtlCol="0" anchor="ctr" anchorCtr="0" compatLnSpc="1">
            <a:prstTxWarp prst="textNoShape">
              <a:avLst/>
            </a:prstTxWarp>
          </a:bodyPr>
          <a:lstStyle/>
          <a:p>
            <a:r>
              <a:rPr lang="fi-FI" sz="3600" kern="1200" dirty="0"/>
              <a:t>Kehittämispakettien määrittäminen</a:t>
            </a:r>
          </a:p>
        </p:txBody>
      </p:sp>
      <p:sp>
        <p:nvSpPr>
          <p:cNvPr id="3" name="Content Placeholder 2"/>
          <p:cNvSpPr>
            <a:spLocks noGrp="1"/>
          </p:cNvSpPr>
          <p:nvPr>
            <p:ph idx="1"/>
          </p:nvPr>
        </p:nvSpPr>
        <p:spPr>
          <a:xfrm>
            <a:off x="446088" y="1070919"/>
            <a:ext cx="8445500" cy="4730648"/>
          </a:xfrm>
        </p:spPr>
        <p:txBody>
          <a:bodyPr/>
          <a:lstStyle/>
          <a:p>
            <a:r>
              <a:rPr lang="fi-FI" sz="2000" dirty="0"/>
              <a:t>Kyvykkyyksiä kehitetään usein nk. </a:t>
            </a:r>
            <a:r>
              <a:rPr lang="fi-FI" sz="2000" dirty="0" err="1"/>
              <a:t>kyvykkyysinkrementeissä</a:t>
            </a:r>
            <a:r>
              <a:rPr lang="fi-FI" sz="2000" dirty="0"/>
              <a:t>, jotka kuvaavat kyvykkyyden asteittaista kehittymistä kohti tavoitetilaa.</a:t>
            </a:r>
          </a:p>
          <a:p>
            <a:r>
              <a:rPr lang="fi-FI" sz="2000" dirty="0" err="1"/>
              <a:t>Kyvykkyysinkrementti</a:t>
            </a:r>
            <a:r>
              <a:rPr lang="fi-FI" sz="2000" dirty="0"/>
              <a:t> muodostuu kyvykkyyden eri osa-alueisiin kohdistuvista kehittämistoimenpiteistä, jotka sijoitetaan </a:t>
            </a:r>
            <a:r>
              <a:rPr lang="fi-FI" sz="2000" u="sng" dirty="0"/>
              <a:t>kehittämispaketteihin</a:t>
            </a:r>
            <a:r>
              <a:rPr lang="fi-FI" sz="2000" dirty="0"/>
              <a:t>.</a:t>
            </a:r>
          </a:p>
          <a:p>
            <a:r>
              <a:rPr lang="fi-FI" sz="2000" dirty="0"/>
              <a:t>Kehittämispaketin rajaus: Rajataan selkeä, lisäarvoa tuottava ja toteutettavissa oleva kokonaisuus, joka </a:t>
            </a:r>
            <a:r>
              <a:rPr lang="fi-FI" sz="2000" dirty="0" err="1"/>
              <a:t>projektoidaan</a:t>
            </a:r>
            <a:r>
              <a:rPr lang="fi-FI" sz="2000" dirty="0"/>
              <a:t>.</a:t>
            </a:r>
          </a:p>
          <a:p>
            <a:r>
              <a:rPr lang="fi-FI" sz="2000" dirty="0"/>
              <a:t>Kehittämispaketin sisältö: </a:t>
            </a:r>
          </a:p>
          <a:p>
            <a:pPr lvl="1"/>
            <a:r>
              <a:rPr lang="fi-FI" sz="1800" dirty="0"/>
              <a:t>Kyvykkyyksien kehittämisvaatimukset kohdistettuna niitä toteuttaviin rakenneosiin</a:t>
            </a:r>
          </a:p>
          <a:p>
            <a:pPr lvl="1"/>
            <a:r>
              <a:rPr lang="fi-FI" sz="1800" dirty="0"/>
              <a:t>Tarvittavat analyysit, jotta tiedetään karkealla tasolla mikä muuttuu sekä riippuvuudet ja mahdolliset sivuvaikutukset</a:t>
            </a:r>
          </a:p>
          <a:p>
            <a:pPr lvl="1"/>
            <a:r>
              <a:rPr lang="fi-FI" sz="1800" dirty="0"/>
              <a:t>Mahdolliset eri toteutusskenaariot</a:t>
            </a:r>
          </a:p>
        </p:txBody>
      </p:sp>
      <p:sp>
        <p:nvSpPr>
          <p:cNvPr id="4"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5" name="Slide Number Placeholder 5"/>
          <p:cNvSpPr>
            <a:spLocks noGrp="1"/>
          </p:cNvSpPr>
          <p:nvPr>
            <p:ph type="sldNum" sz="quarter" idx="11"/>
          </p:nvPr>
        </p:nvSpPr>
        <p:spPr>
          <a:xfrm>
            <a:off x="8408988" y="6372225"/>
            <a:ext cx="482600" cy="212725"/>
          </a:xfrm>
        </p:spPr>
        <p:txBody>
          <a:bodyPr/>
          <a:lstStyle/>
          <a:p>
            <a:r>
              <a:rPr lang="fi-FI" dirty="0"/>
              <a:t>105</a:t>
            </a:r>
          </a:p>
        </p:txBody>
      </p:sp>
    </p:spTree>
    <p:extLst>
      <p:ext uri="{BB962C8B-B14F-4D97-AF65-F5344CB8AC3E}">
        <p14:creationId xmlns:p14="http://schemas.microsoft.com/office/powerpoint/2010/main" val="3022915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Esimerkki: Vaatimusten kohdistaminen</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91</a:t>
            </a:fld>
            <a:endParaRPr lang="fi-FI"/>
          </a:p>
        </p:txBody>
      </p:sp>
      <p:sp>
        <p:nvSpPr>
          <p:cNvPr id="6" name="Content Placeholder 2"/>
          <p:cNvSpPr txBox="1">
            <a:spLocks/>
          </p:cNvSpPr>
          <p:nvPr/>
        </p:nvSpPr>
        <p:spPr>
          <a:xfrm>
            <a:off x="5764951" y="1903445"/>
            <a:ext cx="2861442" cy="3870779"/>
          </a:xfrm>
          <a:prstGeom prst="rect">
            <a:avLst/>
          </a:prstGeom>
        </p:spPr>
        <p:txBody>
          <a:bodyPr/>
          <a:lst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a:lstStyle>
          <a:p>
            <a:r>
              <a:rPr lang="fi-FI" sz="2400" kern="0" dirty="0"/>
              <a:t>Prosessista halutaan poistaa manuaalisia tehtäviä</a:t>
            </a:r>
          </a:p>
          <a:p>
            <a:r>
              <a:rPr lang="fi-FI" sz="2400" kern="0" dirty="0"/>
              <a:t>Tietojärjestelmiin ja niiden integraatioihin tulee muutoksia</a:t>
            </a:r>
          </a:p>
        </p:txBody>
      </p:sp>
      <p:pic>
        <p:nvPicPr>
          <p:cNvPr id="11" name="Picture 10"/>
          <p:cNvPicPr>
            <a:picLocks noChangeAspect="1"/>
          </p:cNvPicPr>
          <p:nvPr/>
        </p:nvPicPr>
        <p:blipFill>
          <a:blip r:embed="rId2"/>
          <a:stretch>
            <a:fillRect/>
          </a:stretch>
        </p:blipFill>
        <p:spPr>
          <a:xfrm>
            <a:off x="238320" y="2251318"/>
            <a:ext cx="5295900" cy="2514600"/>
          </a:xfrm>
          <a:prstGeom prst="rect">
            <a:avLst/>
          </a:prstGeom>
        </p:spPr>
      </p:pic>
    </p:spTree>
    <p:extLst>
      <p:ext uri="{BB962C8B-B14F-4D97-AF65-F5344CB8AC3E}">
        <p14:creationId xmlns:p14="http://schemas.microsoft.com/office/powerpoint/2010/main" val="436102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11" y="150167"/>
            <a:ext cx="7959725" cy="542751"/>
          </a:xfrm>
          <a:noFill/>
          <a:ln w="9525">
            <a:noFill/>
            <a:miter lim="800000"/>
            <a:headEnd/>
            <a:tailEnd/>
          </a:ln>
          <a:effectLst/>
        </p:spPr>
        <p:txBody>
          <a:bodyPr vert="horz" wrap="square" lIns="91440" tIns="45720" rIns="91440" bIns="45720" numCol="1" rtlCol="0" anchor="ctr" anchorCtr="0" compatLnSpc="1">
            <a:prstTxWarp prst="textNoShape">
              <a:avLst/>
            </a:prstTxWarp>
          </a:bodyPr>
          <a:lstStyle/>
          <a:p>
            <a:r>
              <a:rPr lang="fi-FI" sz="3000" kern="1200" dirty="0"/>
              <a:t>Esimerkki: Kehittämispaketti Holhoustietovaranto</a:t>
            </a:r>
          </a:p>
        </p:txBody>
      </p:sp>
      <p:sp>
        <p:nvSpPr>
          <p:cNvPr id="11"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2" name="Slide Number Placeholder 5"/>
          <p:cNvSpPr>
            <a:spLocks noGrp="1"/>
          </p:cNvSpPr>
          <p:nvPr>
            <p:ph type="sldNum" sz="quarter" idx="11"/>
          </p:nvPr>
        </p:nvSpPr>
        <p:spPr>
          <a:xfrm>
            <a:off x="8408988" y="6372225"/>
            <a:ext cx="482600" cy="212725"/>
          </a:xfrm>
        </p:spPr>
        <p:txBody>
          <a:bodyPr/>
          <a:lstStyle/>
          <a:p>
            <a:r>
              <a:rPr lang="fi-FI" dirty="0"/>
              <a:t>106</a:t>
            </a:r>
          </a:p>
        </p:txBody>
      </p:sp>
      <p:sp>
        <p:nvSpPr>
          <p:cNvPr id="9" name="Content Placeholder 2"/>
          <p:cNvSpPr>
            <a:spLocks noGrp="1"/>
          </p:cNvSpPr>
          <p:nvPr>
            <p:ph idx="1"/>
          </p:nvPr>
        </p:nvSpPr>
        <p:spPr>
          <a:xfrm>
            <a:off x="281354" y="1112108"/>
            <a:ext cx="8713177" cy="1103870"/>
          </a:xfrm>
        </p:spPr>
        <p:txBody>
          <a:bodyPr/>
          <a:lstStyle/>
          <a:p>
            <a:r>
              <a:rPr lang="fi-FI" sz="2000" dirty="0"/>
              <a:t>Toteutetaan uutta asianhallintajärjestelmää (MERLIN) tukeva edunvalvontatietovaranto josta </a:t>
            </a:r>
            <a:r>
              <a:rPr lang="fi-FI" sz="2000" dirty="0" err="1"/>
              <a:t>VRK:n</a:t>
            </a:r>
            <a:r>
              <a:rPr lang="fi-FI" sz="2000" dirty="0"/>
              <a:t> asiointivaltuudet -palvelu (</a:t>
            </a:r>
            <a:r>
              <a:rPr lang="fi-FI" sz="2000" dirty="0" err="1"/>
              <a:t>Rova</a:t>
            </a:r>
            <a:r>
              <a:rPr lang="fi-FI" sz="2000" dirty="0"/>
              <a:t>) saa edunvalvontatiedot.</a:t>
            </a:r>
          </a:p>
          <a:p>
            <a:endParaRPr lang="fi-FI" sz="2000" dirty="0"/>
          </a:p>
        </p:txBody>
      </p:sp>
      <p:sp>
        <p:nvSpPr>
          <p:cNvPr id="4" name="Rectangle 3"/>
          <p:cNvSpPr/>
          <p:nvPr/>
        </p:nvSpPr>
        <p:spPr>
          <a:xfrm>
            <a:off x="281354" y="5576522"/>
            <a:ext cx="8418253" cy="646331"/>
          </a:xfrm>
          <a:prstGeom prst="rect">
            <a:avLst/>
          </a:prstGeom>
        </p:spPr>
        <p:txBody>
          <a:bodyPr wrap="square">
            <a:spAutoFit/>
          </a:bodyPr>
          <a:lstStyle/>
          <a:p>
            <a:r>
              <a:rPr lang="fi-FI" sz="1800" dirty="0">
                <a:solidFill>
                  <a:srgbClr val="FF0000"/>
                </a:solidFill>
              </a:rPr>
              <a:t>Kehittämispaketti = Kyvykkyys, vaatimukset ja rajauksen piirissä olevat kehitettävät arkkitehtuurielementit</a:t>
            </a:r>
          </a:p>
        </p:txBody>
      </p:sp>
      <p:pic>
        <p:nvPicPr>
          <p:cNvPr id="3" name="Picture 2"/>
          <p:cNvPicPr>
            <a:picLocks noChangeAspect="1"/>
          </p:cNvPicPr>
          <p:nvPr/>
        </p:nvPicPr>
        <p:blipFill>
          <a:blip r:embed="rId2"/>
          <a:stretch>
            <a:fillRect/>
          </a:stretch>
        </p:blipFill>
        <p:spPr>
          <a:xfrm>
            <a:off x="373063" y="2418475"/>
            <a:ext cx="8277225" cy="2867025"/>
          </a:xfrm>
          <a:prstGeom prst="rect">
            <a:avLst/>
          </a:prstGeom>
        </p:spPr>
      </p:pic>
    </p:spTree>
    <p:extLst>
      <p:ext uri="{BB962C8B-B14F-4D97-AF65-F5344CB8AC3E}">
        <p14:creationId xmlns:p14="http://schemas.microsoft.com/office/powerpoint/2010/main" val="39294520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4951"/>
            <a:ext cx="7959725" cy="648348"/>
          </a:xfrm>
        </p:spPr>
        <p:txBody>
          <a:bodyPr/>
          <a:lstStyle/>
          <a:p>
            <a:r>
              <a:rPr lang="fi-FI" dirty="0"/>
              <a:t>Esimerkkiin liittyviä kuvauksia</a:t>
            </a:r>
          </a:p>
        </p:txBody>
      </p:sp>
      <p:sp>
        <p:nvSpPr>
          <p:cNvPr id="4" name="Date Placeholder 3"/>
          <p:cNvSpPr>
            <a:spLocks noGrp="1"/>
          </p:cNvSpPr>
          <p:nvPr>
            <p:ph type="dt" sz="half" idx="10"/>
          </p:nvPr>
        </p:nvSpPr>
        <p:spPr/>
        <p:txBody>
          <a:bodyPr/>
          <a:lstStyle/>
          <a:p>
            <a:fld id="{0CAFE87C-4518-431A-AA39-D912BD479263}"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93</a:t>
            </a:fld>
            <a:endParaRPr lang="fi-FI"/>
          </a:p>
        </p:txBody>
      </p:sp>
      <p:pic>
        <p:nvPicPr>
          <p:cNvPr id="6" name="Picture 5"/>
          <p:cNvPicPr>
            <a:picLocks noChangeAspect="1"/>
          </p:cNvPicPr>
          <p:nvPr/>
        </p:nvPicPr>
        <p:blipFill>
          <a:blip r:embed="rId2"/>
          <a:stretch>
            <a:fillRect/>
          </a:stretch>
        </p:blipFill>
        <p:spPr>
          <a:xfrm>
            <a:off x="918031" y="1512459"/>
            <a:ext cx="7489371" cy="4227431"/>
          </a:xfrm>
          <a:prstGeom prst="rect">
            <a:avLst/>
          </a:prstGeom>
        </p:spPr>
      </p:pic>
    </p:spTree>
    <p:extLst>
      <p:ext uri="{BB962C8B-B14F-4D97-AF65-F5344CB8AC3E}">
        <p14:creationId xmlns:p14="http://schemas.microsoft.com/office/powerpoint/2010/main" val="3590255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20409" y="6417351"/>
            <a:ext cx="726917" cy="167166"/>
          </a:xfrm>
        </p:spPr>
        <p:txBody>
          <a:bodyPr/>
          <a:lstStyle/>
          <a:p>
            <a:fld id="{03F1D692-E0A2-451D-A8DA-4AD73BAE9B3F}" type="datetime1">
              <a:rPr lang="fi-FI" smtClean="0"/>
              <a:t>11.5.2017</a:t>
            </a:fld>
            <a:endParaRPr lang="fi-FI" dirty="0"/>
          </a:p>
        </p:txBody>
      </p:sp>
      <p:sp>
        <p:nvSpPr>
          <p:cNvPr id="7" name="Slide Number Placeholder 6"/>
          <p:cNvSpPr>
            <a:spLocks noGrp="1"/>
          </p:cNvSpPr>
          <p:nvPr>
            <p:ph type="sldNum" sz="quarter" idx="11"/>
          </p:nvPr>
        </p:nvSpPr>
        <p:spPr>
          <a:xfrm>
            <a:off x="8468663" y="6412393"/>
            <a:ext cx="414342" cy="161540"/>
          </a:xfrm>
        </p:spPr>
        <p:txBody>
          <a:bodyPr/>
          <a:lstStyle/>
          <a:p>
            <a:fld id="{D1445509-8ED4-4F52-8BB2-3F9E164AAF11}" type="slidenum">
              <a:rPr lang="fi-FI" smtClean="0"/>
              <a:pPr/>
              <a:t>94</a:t>
            </a:fld>
            <a:endParaRPr lang="fi-FI" dirty="0"/>
          </a:p>
        </p:txBody>
      </p:sp>
      <p:sp>
        <p:nvSpPr>
          <p:cNvPr id="8" name="Title 1"/>
          <p:cNvSpPr>
            <a:spLocks noGrp="1"/>
          </p:cNvSpPr>
          <p:nvPr>
            <p:ph type="title"/>
          </p:nvPr>
        </p:nvSpPr>
        <p:spPr>
          <a:xfrm>
            <a:off x="596900" y="234950"/>
            <a:ext cx="7959725" cy="1008063"/>
          </a:xfrm>
        </p:spPr>
        <p:txBody>
          <a:bodyPr/>
          <a:lstStyle/>
          <a:p>
            <a:pPr lvl="0"/>
            <a:r>
              <a:rPr lang="fi-FI" sz="3200" dirty="0"/>
              <a:t>Pohdinta- ja keskustelutuokio esitetyistä aiheista</a:t>
            </a:r>
          </a:p>
        </p:txBody>
      </p:sp>
      <p:sp>
        <p:nvSpPr>
          <p:cNvPr id="9" name="Content Placeholder 2"/>
          <p:cNvSpPr txBox="1">
            <a:spLocks/>
          </p:cNvSpPr>
          <p:nvPr/>
        </p:nvSpPr>
        <p:spPr bwMode="auto">
          <a:xfrm>
            <a:off x="379559" y="1243013"/>
            <a:ext cx="8677275" cy="40331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65125" indent="-365125" algn="l" rtl="0" eaLnBrk="1" fontAlgn="base" hangingPunct="1">
              <a:spcBef>
                <a:spcPct val="20000"/>
              </a:spcBef>
              <a:spcAft>
                <a:spcPct val="0"/>
              </a:spcAft>
              <a:buClr>
                <a:schemeClr val="tx2"/>
              </a:buClr>
              <a:buFont typeface="Wingdings" pitchFamily="2" charset="2"/>
              <a:buChar char="§"/>
              <a:defRPr sz="3200">
                <a:solidFill>
                  <a:schemeClr val="tx1"/>
                </a:solidFill>
                <a:latin typeface="+mn-lt"/>
                <a:ea typeface="+mn-ea"/>
                <a:cs typeface="+mn-cs"/>
              </a:defRPr>
            </a:lvl1pPr>
            <a:lvl2pPr marL="898525" indent="-277813" algn="l" rtl="0" eaLnBrk="1" fontAlgn="base" hangingPunct="1">
              <a:spcBef>
                <a:spcPct val="20000"/>
              </a:spcBef>
              <a:spcAft>
                <a:spcPct val="0"/>
              </a:spcAft>
              <a:buClr>
                <a:srgbClr val="304E88"/>
              </a:buClr>
              <a:buFont typeface="Wingdings" pitchFamily="2" charset="2"/>
              <a:buChar char="§"/>
              <a:defRPr sz="2600">
                <a:solidFill>
                  <a:schemeClr val="tx1"/>
                </a:solidFill>
                <a:latin typeface="+mn-lt"/>
              </a:defRPr>
            </a:lvl2pPr>
            <a:lvl3pPr marL="1616075" indent="-3206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3pPr>
            <a:lvl4pPr marL="2239963" indent="-307975"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4pPr>
            <a:lvl5pPr marL="30257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5pPr>
            <a:lvl6pPr marL="34829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6pPr>
            <a:lvl7pPr marL="39401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7pPr>
            <a:lvl8pPr marL="43973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8pPr>
            <a:lvl9pPr marL="4854575" indent="-457200" algn="l" rtl="0" eaLnBrk="1" fontAlgn="base" hangingPunct="1">
              <a:spcBef>
                <a:spcPct val="20000"/>
              </a:spcBef>
              <a:spcAft>
                <a:spcPct val="0"/>
              </a:spcAft>
              <a:buClr>
                <a:schemeClr val="tx2"/>
              </a:buClr>
              <a:buFont typeface="Wingdings" pitchFamily="2" charset="2"/>
              <a:buChar char="§"/>
              <a:defRPr sz="2400">
                <a:solidFill>
                  <a:schemeClr val="tx1"/>
                </a:solidFill>
                <a:latin typeface="+mn-lt"/>
              </a:defRPr>
            </a:lvl9pPr>
          </a:lstStyle>
          <a:p>
            <a:r>
              <a:rPr lang="fi-FI" sz="1800" b="1" kern="0" dirty="0"/>
              <a:t>Tuntuuko kehittämispaketin idea toimivalta; Vaatimusten kytkentä kyvykkyyksiin ja toteuttaviin </a:t>
            </a:r>
            <a:r>
              <a:rPr lang="fi-FI" sz="1800" b="1" kern="0" dirty="0" err="1"/>
              <a:t>arkitehtuurielementteihin</a:t>
            </a:r>
            <a:r>
              <a:rPr lang="fi-FI" sz="1800" b="1" kern="0" dirty="0"/>
              <a:t> ?</a:t>
            </a:r>
          </a:p>
          <a:p>
            <a:r>
              <a:rPr lang="fi-FI" sz="1800" b="1" kern="0" dirty="0"/>
              <a:t>Vaatimustenhallinnan käytännöt vs. KA-työ; Haasteita ?</a:t>
            </a:r>
          </a:p>
        </p:txBody>
      </p:sp>
      <p:pic>
        <p:nvPicPr>
          <p:cNvPr id="10" name="Picture 9"/>
          <p:cNvPicPr>
            <a:picLocks noChangeAspect="1"/>
          </p:cNvPicPr>
          <p:nvPr/>
        </p:nvPicPr>
        <p:blipFill>
          <a:blip r:embed="rId2"/>
          <a:stretch>
            <a:fillRect/>
          </a:stretch>
        </p:blipFill>
        <p:spPr>
          <a:xfrm>
            <a:off x="1285069" y="2786179"/>
            <a:ext cx="6583385" cy="2947784"/>
          </a:xfrm>
          <a:prstGeom prst="rect">
            <a:avLst/>
          </a:prstGeom>
        </p:spPr>
      </p:pic>
    </p:spTree>
    <p:extLst>
      <p:ext uri="{BB962C8B-B14F-4D97-AF65-F5344CB8AC3E}">
        <p14:creationId xmlns:p14="http://schemas.microsoft.com/office/powerpoint/2010/main" val="368799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330701"/>
            <a:ext cx="7772400" cy="1026160"/>
          </a:xfrm>
        </p:spPr>
        <p:txBody>
          <a:bodyPr/>
          <a:lstStyle/>
          <a:p>
            <a:r>
              <a:rPr lang="fi-FI" sz="3200" dirty="0"/>
              <a:t>Kehittämisen tiekartan laatiminen, toteutus ja seuranta</a:t>
            </a:r>
          </a:p>
        </p:txBody>
      </p:sp>
      <p:sp>
        <p:nvSpPr>
          <p:cNvPr id="3" name="Text Placeholder 2"/>
          <p:cNvSpPr>
            <a:spLocks noGrp="1"/>
          </p:cNvSpPr>
          <p:nvPr>
            <p:ph type="body" idx="1"/>
          </p:nvPr>
        </p:nvSpPr>
        <p:spPr/>
        <p:txBody>
          <a:bodyPr/>
          <a:lstStyle/>
          <a:p>
            <a:r>
              <a:rPr lang="fi-FI" dirty="0"/>
              <a:t>15:15 – 15:45</a:t>
            </a:r>
          </a:p>
        </p:txBody>
      </p:sp>
      <p:sp>
        <p:nvSpPr>
          <p:cNvPr id="4" name="Date Placeholder 3"/>
          <p:cNvSpPr>
            <a:spLocks noGrp="1"/>
          </p:cNvSpPr>
          <p:nvPr>
            <p:ph type="dt" sz="half" idx="10"/>
          </p:nvPr>
        </p:nvSpPr>
        <p:spPr/>
        <p:txBody>
          <a:bodyPr/>
          <a:lstStyle/>
          <a:p>
            <a:fld id="{345C4EE2-163D-402F-9806-291B8B7B15E9}" type="datetime1">
              <a:rPr lang="fi-FI" smtClean="0"/>
              <a:t>11.5.2017</a:t>
            </a:fld>
            <a:endParaRPr lang="fi-FI" dirty="0"/>
          </a:p>
        </p:txBody>
      </p:sp>
      <p:sp>
        <p:nvSpPr>
          <p:cNvPr id="5" name="Slide Number Placeholder 4"/>
          <p:cNvSpPr>
            <a:spLocks noGrp="1"/>
          </p:cNvSpPr>
          <p:nvPr>
            <p:ph type="sldNum" sz="quarter" idx="11"/>
          </p:nvPr>
        </p:nvSpPr>
        <p:spPr/>
        <p:txBody>
          <a:bodyPr/>
          <a:lstStyle/>
          <a:p>
            <a:fld id="{D1445509-8ED4-4F52-8BB2-3F9E164AAF11}" type="slidenum">
              <a:rPr lang="fi-FI" smtClean="0"/>
              <a:pPr/>
              <a:t>95</a:t>
            </a:fld>
            <a:endParaRPr lang="fi-FI"/>
          </a:p>
        </p:txBody>
      </p:sp>
    </p:spTree>
    <p:extLst>
      <p:ext uri="{BB962C8B-B14F-4D97-AF65-F5344CB8AC3E}">
        <p14:creationId xmlns:p14="http://schemas.microsoft.com/office/powerpoint/2010/main" val="18853031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392114" y="1330887"/>
            <a:ext cx="8500366" cy="2783311"/>
          </a:xfrm>
          <a:prstGeom prst="rect">
            <a:avLst/>
          </a:prstGeom>
          <a:solidFill>
            <a:srgbClr val="AFD4F0"/>
          </a:solidFill>
          <a:ln w="28575">
            <a:noFill/>
            <a:miter lim="800000"/>
            <a:headEnd/>
            <a:tailEnd/>
          </a:ln>
          <a:effectLst/>
        </p:spPr>
        <p:txBody>
          <a:bodyPr wrap="none" anchor="ctr"/>
          <a:lstStyle/>
          <a:p>
            <a:pPr algn="ctr" defTabSz="762000">
              <a:defRPr/>
            </a:pPr>
            <a:r>
              <a:rPr lang="en-GB" sz="1600" kern="0" dirty="0" err="1">
                <a:solidFill>
                  <a:sysClr val="windowText" lastClr="000000"/>
                </a:solidFill>
                <a:cs typeface="Arial" charset="0"/>
              </a:rPr>
              <a:t>Toiminnan</a:t>
            </a:r>
            <a:r>
              <a:rPr lang="en-GB" sz="1600" kern="0" dirty="0">
                <a:solidFill>
                  <a:sysClr val="windowText" lastClr="000000"/>
                </a:solidFill>
                <a:cs typeface="Arial" charset="0"/>
              </a:rPr>
              <a:t> </a:t>
            </a:r>
            <a:r>
              <a:rPr lang="en-GB" sz="1600" kern="0" dirty="0" err="1">
                <a:solidFill>
                  <a:sysClr val="windowText" lastClr="000000"/>
                </a:solidFill>
                <a:cs typeface="Arial" charset="0"/>
              </a:rPr>
              <a:t>kehitys</a:t>
            </a:r>
            <a:endParaRPr lang="en-GB" sz="1600"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a:p>
            <a:pPr defTabSz="762000">
              <a:defRPr/>
            </a:pPr>
            <a:endParaRPr lang="en-GB" i="1" kern="0" dirty="0">
              <a:solidFill>
                <a:sysClr val="windowText" lastClr="000000"/>
              </a:solidFill>
              <a:cs typeface="Arial" charset="0"/>
            </a:endParaRPr>
          </a:p>
        </p:txBody>
      </p:sp>
      <p:sp>
        <p:nvSpPr>
          <p:cNvPr id="86" name="Rectangle 112"/>
          <p:cNvSpPr>
            <a:spLocks noChangeArrowheads="1"/>
          </p:cNvSpPr>
          <p:nvPr/>
        </p:nvSpPr>
        <p:spPr bwMode="auto">
          <a:xfrm>
            <a:off x="458980" y="1959879"/>
            <a:ext cx="7080857" cy="2098063"/>
          </a:xfrm>
          <a:prstGeom prst="rect">
            <a:avLst/>
          </a:prstGeom>
          <a:solidFill>
            <a:srgbClr val="FFFFCC"/>
          </a:solidFill>
          <a:ln>
            <a:solidFill>
              <a:schemeClr val="accent6">
                <a:shade val="95000"/>
                <a:satMod val="105000"/>
              </a:schemeClr>
            </a:solidFill>
            <a:prstDash val="dash"/>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600" kern="0" dirty="0">
                <a:solidFill>
                  <a:sysClr val="windowText" lastClr="000000"/>
                </a:solidFill>
                <a:cs typeface="Arial" charset="0"/>
              </a:rPr>
              <a:t>	</a:t>
            </a:r>
            <a:r>
              <a:rPr lang="en-US" sz="1600" kern="0" dirty="0" err="1">
                <a:solidFill>
                  <a:sysClr val="windowText" lastClr="000000"/>
                </a:solidFill>
                <a:cs typeface="Arial" charset="0"/>
              </a:rPr>
              <a:t>Kokonaisarkkitehtuuri</a:t>
            </a:r>
            <a:endParaRPr lang="en-US" sz="1600" kern="0" dirty="0">
              <a:solidFill>
                <a:sysClr val="windowText" lastClr="000000"/>
              </a:solidFill>
              <a:cs typeface="Arial" charset="0"/>
            </a:endParaRPr>
          </a:p>
        </p:txBody>
      </p:sp>
      <p:sp>
        <p:nvSpPr>
          <p:cNvPr id="2" name="Title 1"/>
          <p:cNvSpPr>
            <a:spLocks noGrp="1"/>
          </p:cNvSpPr>
          <p:nvPr>
            <p:ph type="title"/>
          </p:nvPr>
        </p:nvSpPr>
        <p:spPr>
          <a:xfrm>
            <a:off x="271462" y="226288"/>
            <a:ext cx="8693025" cy="665437"/>
          </a:xfrm>
        </p:spPr>
        <p:txBody>
          <a:bodyPr>
            <a:noAutofit/>
          </a:bodyPr>
          <a:lstStyle/>
          <a:p>
            <a:pPr>
              <a:defRPr/>
            </a:pPr>
            <a:r>
              <a:rPr lang="fi-FI" sz="3600" dirty="0"/>
              <a:t>Kehittämisen tiekartan laatiminen</a:t>
            </a:r>
            <a:endParaRPr lang="en-US" sz="3200" dirty="0"/>
          </a:p>
        </p:txBody>
      </p:sp>
      <p:grpSp>
        <p:nvGrpSpPr>
          <p:cNvPr id="4" name="Group 3"/>
          <p:cNvGrpSpPr/>
          <p:nvPr/>
        </p:nvGrpSpPr>
        <p:grpSpPr>
          <a:xfrm>
            <a:off x="6902884" y="2877871"/>
            <a:ext cx="1770028" cy="1226848"/>
            <a:chOff x="7092280" y="2886015"/>
            <a:chExt cx="1770028" cy="1226848"/>
          </a:xfrm>
        </p:grpSpPr>
        <p:sp>
          <p:nvSpPr>
            <p:cNvPr id="85" name="Rectangle 64"/>
            <p:cNvSpPr>
              <a:spLocks noChangeArrowheads="1"/>
            </p:cNvSpPr>
            <p:nvPr/>
          </p:nvSpPr>
          <p:spPr bwMode="auto">
            <a:xfrm>
              <a:off x="7099465" y="2886015"/>
              <a:ext cx="1762843" cy="1156428"/>
            </a:xfrm>
            <a:prstGeom prst="rect">
              <a:avLst/>
            </a:prstGeom>
            <a:solidFill>
              <a:schemeClr val="bg1"/>
            </a:solidFill>
            <a:ln w="28575">
              <a:solidFill>
                <a:srgbClr val="FFFFFF"/>
              </a:solidFill>
              <a:miter lim="800000"/>
              <a:headEnd/>
              <a:tailEnd/>
            </a:ln>
            <a:effectLst/>
          </p:spPr>
          <p:txBody>
            <a:bodyPr wrap="none" tIns="0"/>
            <a:lstStyle/>
            <a:p>
              <a:pPr defTabSz="762000">
                <a:defRPr/>
              </a:pPr>
              <a:r>
                <a:rPr lang="en-US" sz="1400" kern="0" dirty="0" err="1">
                  <a:solidFill>
                    <a:sysClr val="windowText" lastClr="000000"/>
                  </a:solidFill>
                  <a:cs typeface="Arial" charset="0"/>
                </a:rPr>
                <a:t>Kehityssalkun</a:t>
              </a:r>
              <a:r>
                <a:rPr lang="en-US" sz="1400" kern="0" dirty="0">
                  <a:solidFill>
                    <a:sysClr val="windowText" lastClr="000000"/>
                  </a:solidFill>
                  <a:cs typeface="Arial" charset="0"/>
                </a:rPr>
                <a:t> ja </a:t>
              </a:r>
            </a:p>
            <a:p>
              <a:pPr defTabSz="762000">
                <a:defRPr/>
              </a:pPr>
              <a:r>
                <a:rPr lang="en-US" sz="1400" kern="0" dirty="0" err="1">
                  <a:solidFill>
                    <a:sysClr val="windowText" lastClr="000000"/>
                  </a:solidFill>
                  <a:cs typeface="Arial" charset="0"/>
                </a:rPr>
                <a:t>muutoksen</a:t>
              </a:r>
              <a:r>
                <a:rPr lang="en-US" sz="1400" kern="0" dirty="0">
                  <a:solidFill>
                    <a:sysClr val="windowText" lastClr="000000"/>
                  </a:solidFill>
                  <a:cs typeface="Arial" charset="0"/>
                </a:rPr>
                <a:t> </a:t>
              </a:r>
              <a:r>
                <a:rPr lang="en-US" sz="1400" kern="0" dirty="0" err="1">
                  <a:solidFill>
                    <a:sysClr val="windowText" lastClr="000000"/>
                  </a:solidFill>
                  <a:cs typeface="Arial" charset="0"/>
                </a:rPr>
                <a:t>hallinta</a:t>
              </a:r>
              <a:endParaRPr lang="en-US" sz="1400" kern="0" dirty="0">
                <a:solidFill>
                  <a:sysClr val="windowText" lastClr="000000"/>
                </a:solidFill>
                <a:cs typeface="Arial" charset="0"/>
              </a:endParaRPr>
            </a:p>
          </p:txBody>
        </p:sp>
        <p:sp>
          <p:nvSpPr>
            <p:cNvPr id="87" name="Rectangle 86"/>
            <p:cNvSpPr/>
            <p:nvPr/>
          </p:nvSpPr>
          <p:spPr bwMode="auto">
            <a:xfrm>
              <a:off x="7216526" y="3395864"/>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8" name="Rectangle 87"/>
            <p:cNvSpPr/>
            <p:nvPr/>
          </p:nvSpPr>
          <p:spPr bwMode="auto">
            <a:xfrm>
              <a:off x="7643111" y="3549268"/>
              <a:ext cx="725543" cy="10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89" name="Rectangle 88"/>
            <p:cNvSpPr/>
            <p:nvPr/>
          </p:nvSpPr>
          <p:spPr bwMode="auto">
            <a:xfrm>
              <a:off x="8102577" y="3710164"/>
              <a:ext cx="482101" cy="9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90" name="Line 65"/>
            <p:cNvSpPr>
              <a:spLocks noChangeShapeType="1"/>
            </p:cNvSpPr>
            <p:nvPr/>
          </p:nvSpPr>
          <p:spPr bwMode="auto">
            <a:xfrm flipH="1">
              <a:off x="7135737" y="3015693"/>
              <a:ext cx="5291" cy="862385"/>
            </a:xfrm>
            <a:prstGeom prst="line">
              <a:avLst/>
            </a:prstGeom>
            <a:noFill/>
            <a:ln w="28575">
              <a:solidFill>
                <a:srgbClr val="0033CC"/>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1" name="Line 66"/>
            <p:cNvSpPr>
              <a:spLocks noChangeShapeType="1"/>
            </p:cNvSpPr>
            <p:nvPr/>
          </p:nvSpPr>
          <p:spPr bwMode="auto">
            <a:xfrm>
              <a:off x="7135738" y="3860200"/>
              <a:ext cx="1576810" cy="8144"/>
            </a:xfrm>
            <a:prstGeom prst="line">
              <a:avLst/>
            </a:prstGeom>
            <a:noFill/>
            <a:ln w="28575">
              <a:solidFill>
                <a:srgbClr val="0033CC"/>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2" name="Text Box 69"/>
            <p:cNvSpPr txBox="1">
              <a:spLocks noChangeArrowheads="1"/>
            </p:cNvSpPr>
            <p:nvPr/>
          </p:nvSpPr>
          <p:spPr bwMode="auto">
            <a:xfrm>
              <a:off x="8280042" y="3828361"/>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2019</a:t>
              </a:r>
            </a:p>
          </p:txBody>
        </p:sp>
        <p:sp>
          <p:nvSpPr>
            <p:cNvPr id="93" name="Text Box 69"/>
            <p:cNvSpPr txBox="1">
              <a:spLocks noChangeArrowheads="1"/>
            </p:cNvSpPr>
            <p:nvPr/>
          </p:nvSpPr>
          <p:spPr bwMode="auto">
            <a:xfrm>
              <a:off x="7092280" y="3844275"/>
              <a:ext cx="447558" cy="268588"/>
            </a:xfrm>
            <a:prstGeom prst="rect">
              <a:avLst/>
            </a:prstGeom>
            <a:noFill/>
            <a:ln w="12700">
              <a:noFill/>
              <a:miter lim="800000"/>
              <a:headEnd/>
              <a:tailEnd/>
            </a:ln>
            <a:effectLst/>
          </p:spPr>
          <p:txBody>
            <a:bodyPr wrap="none">
              <a:spAutoFit/>
            </a:bodyPr>
            <a:lstStyle/>
            <a:p>
              <a:pPr defTabSz="762000">
                <a:defRPr/>
              </a:pPr>
              <a:r>
                <a:rPr lang="en-US" sz="1000" kern="0" dirty="0">
                  <a:solidFill>
                    <a:sysClr val="windowText" lastClr="000000"/>
                  </a:solidFill>
                  <a:cs typeface="Arial" charset="0"/>
                </a:rPr>
                <a:t>2014</a:t>
              </a:r>
            </a:p>
          </p:txBody>
        </p:sp>
      </p:grpSp>
      <p:sp>
        <p:nvSpPr>
          <p:cNvPr id="56" name="AutoShape 15"/>
          <p:cNvSpPr>
            <a:spLocks noChangeArrowheads="1"/>
          </p:cNvSpPr>
          <p:nvPr/>
        </p:nvSpPr>
        <p:spPr bwMode="auto">
          <a:xfrm rot="5400000">
            <a:off x="2405898" y="2616152"/>
            <a:ext cx="173038"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7" name="AutoShape 15"/>
          <p:cNvSpPr>
            <a:spLocks noChangeArrowheads="1"/>
          </p:cNvSpPr>
          <p:nvPr/>
        </p:nvSpPr>
        <p:spPr bwMode="auto">
          <a:xfrm rot="5400000">
            <a:off x="1593228" y="2625676"/>
            <a:ext cx="176212"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8" name="AutoShape 15"/>
          <p:cNvSpPr>
            <a:spLocks noChangeArrowheads="1"/>
          </p:cNvSpPr>
          <p:nvPr/>
        </p:nvSpPr>
        <p:spPr bwMode="auto">
          <a:xfrm rot="5400000">
            <a:off x="639305" y="2635996"/>
            <a:ext cx="174626"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pic>
        <p:nvPicPr>
          <p:cNvPr id="235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504" y="1995007"/>
            <a:ext cx="1365288" cy="6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12"/>
          <p:cNvSpPr>
            <a:spLocks noChangeArrowheads="1"/>
          </p:cNvSpPr>
          <p:nvPr/>
        </p:nvSpPr>
        <p:spPr bwMode="auto">
          <a:xfrm>
            <a:off x="2848879" y="2876991"/>
            <a:ext cx="1881667" cy="1079499"/>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err="1">
                <a:solidFill>
                  <a:sysClr val="windowText" lastClr="000000"/>
                </a:solidFill>
                <a:cs typeface="Arial" charset="0"/>
              </a:rPr>
              <a:t>Arkkitehtuurinäkökulmat</a:t>
            </a:r>
            <a:endParaRPr lang="en-US" sz="1400" kern="0" dirty="0">
              <a:solidFill>
                <a:sysClr val="windowText" lastClr="000000"/>
              </a:solidFill>
              <a:cs typeface="Arial" charset="0"/>
            </a:endParaRPr>
          </a:p>
        </p:txBody>
      </p:sp>
      <p:sp>
        <p:nvSpPr>
          <p:cNvPr id="52" name="AutoShape 15"/>
          <p:cNvSpPr>
            <a:spLocks noChangeArrowheads="1"/>
          </p:cNvSpPr>
          <p:nvPr/>
        </p:nvSpPr>
        <p:spPr bwMode="auto">
          <a:xfrm rot="10800000" flipH="1">
            <a:off x="4716016" y="3206177"/>
            <a:ext cx="161911"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7" name="AutoShape 15"/>
          <p:cNvSpPr>
            <a:spLocks noChangeArrowheads="1"/>
          </p:cNvSpPr>
          <p:nvPr/>
        </p:nvSpPr>
        <p:spPr bwMode="auto">
          <a:xfrm rot="10800000" flipH="1">
            <a:off x="2699793" y="3234753"/>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8" name="AutoShape 15"/>
          <p:cNvSpPr>
            <a:spLocks noChangeArrowheads="1"/>
          </p:cNvSpPr>
          <p:nvPr/>
        </p:nvSpPr>
        <p:spPr bwMode="auto">
          <a:xfrm rot="10800000" flipH="1">
            <a:off x="6683529" y="3219735"/>
            <a:ext cx="180107" cy="282575"/>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19" name="Rectangle 112"/>
          <p:cNvSpPr>
            <a:spLocks noChangeArrowheads="1"/>
          </p:cNvSpPr>
          <p:nvPr/>
        </p:nvSpPr>
        <p:spPr bwMode="auto">
          <a:xfrm>
            <a:off x="392114" y="4645620"/>
            <a:ext cx="8500366" cy="1509804"/>
          </a:xfrm>
          <a:prstGeom prst="rect">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endParaRPr lang="en-US" sz="1600" kern="0" dirty="0">
              <a:solidFill>
                <a:sysClr val="windowText" lastClr="000000"/>
              </a:solidFill>
              <a:cs typeface="Arial" charset="0"/>
            </a:endParaRPr>
          </a:p>
          <a:p>
            <a:pPr algn="ctr">
              <a:defRPr/>
            </a:pPr>
            <a:r>
              <a:rPr lang="en-US" sz="1600" kern="0" dirty="0" err="1">
                <a:solidFill>
                  <a:sysClr val="windowText" lastClr="000000"/>
                </a:solidFill>
                <a:cs typeface="Arial" charset="0"/>
              </a:rPr>
              <a:t>Operatiivinen</a:t>
            </a:r>
            <a:r>
              <a:rPr lang="en-US" sz="1600" kern="0" dirty="0">
                <a:solidFill>
                  <a:sysClr val="windowText" lastClr="000000"/>
                </a:solidFill>
                <a:cs typeface="Arial" charset="0"/>
              </a:rPr>
              <a:t> </a:t>
            </a:r>
            <a:r>
              <a:rPr lang="en-US" sz="1600" kern="0" dirty="0" err="1">
                <a:solidFill>
                  <a:sysClr val="windowText" lastClr="000000"/>
                </a:solidFill>
                <a:cs typeface="Arial" charset="0"/>
              </a:rPr>
              <a:t>toiminta</a:t>
            </a:r>
            <a:endParaRPr lang="en-US" sz="600" kern="0" dirty="0">
              <a:solidFill>
                <a:sysClr val="windowText" lastClr="000000"/>
              </a:solidFill>
              <a:cs typeface="Arial" charset="0"/>
            </a:endParaRPr>
          </a:p>
        </p:txBody>
      </p:sp>
      <p:sp>
        <p:nvSpPr>
          <p:cNvPr id="121" name="AutoShape 15"/>
          <p:cNvSpPr>
            <a:spLocks noChangeArrowheads="1"/>
          </p:cNvSpPr>
          <p:nvPr/>
        </p:nvSpPr>
        <p:spPr bwMode="auto">
          <a:xfrm rot="16200000" flipV="1">
            <a:off x="1737633"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2" name="AutoShape 15"/>
          <p:cNvSpPr>
            <a:spLocks noChangeArrowheads="1"/>
          </p:cNvSpPr>
          <p:nvPr/>
        </p:nvSpPr>
        <p:spPr bwMode="auto">
          <a:xfrm rot="16200000" flipV="1">
            <a:off x="785018" y="4187253"/>
            <a:ext cx="462658" cy="305331"/>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124" name="AutoShape 15"/>
          <p:cNvSpPr>
            <a:spLocks noChangeArrowheads="1"/>
          </p:cNvSpPr>
          <p:nvPr/>
        </p:nvSpPr>
        <p:spPr bwMode="auto">
          <a:xfrm rot="5400000">
            <a:off x="7174795" y="4187769"/>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grpSp>
        <p:nvGrpSpPr>
          <p:cNvPr id="126" name="Group 12"/>
          <p:cNvGrpSpPr>
            <a:grpSpLocks/>
          </p:cNvGrpSpPr>
          <p:nvPr/>
        </p:nvGrpSpPr>
        <p:grpSpPr bwMode="auto">
          <a:xfrm>
            <a:off x="1291030" y="5400472"/>
            <a:ext cx="6999604" cy="580980"/>
            <a:chOff x="378212" y="2400617"/>
            <a:chExt cx="3215213" cy="654606"/>
          </a:xfrm>
        </p:grpSpPr>
        <p:sp>
          <p:nvSpPr>
            <p:cNvPr id="127" name="Chevron 126"/>
            <p:cNvSpPr/>
            <p:nvPr/>
          </p:nvSpPr>
          <p:spPr>
            <a:xfrm>
              <a:off x="378212" y="2400617"/>
              <a:ext cx="1427979" cy="357736"/>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8" name="Chevron 127"/>
            <p:cNvSpPr/>
            <p:nvPr/>
          </p:nvSpPr>
          <p:spPr>
            <a:xfrm>
              <a:off x="748830" y="2697487"/>
              <a:ext cx="1432498" cy="357736"/>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29" name="Chevron 128"/>
            <p:cNvSpPr/>
            <p:nvPr/>
          </p:nvSpPr>
          <p:spPr>
            <a:xfrm>
              <a:off x="1806191" y="2400617"/>
              <a:ext cx="1430239" cy="357736"/>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sp>
          <p:nvSpPr>
            <p:cNvPr id="130" name="Chevron 129"/>
            <p:cNvSpPr/>
            <p:nvPr/>
          </p:nvSpPr>
          <p:spPr>
            <a:xfrm>
              <a:off x="2165446" y="2686806"/>
              <a:ext cx="1427979" cy="35773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black"/>
                </a:solidFill>
              </a:endParaRPr>
            </a:p>
          </p:txBody>
        </p:sp>
      </p:grpSp>
      <p:sp>
        <p:nvSpPr>
          <p:cNvPr id="131" name="AutoShape 15"/>
          <p:cNvSpPr>
            <a:spLocks noChangeArrowheads="1"/>
          </p:cNvSpPr>
          <p:nvPr/>
        </p:nvSpPr>
        <p:spPr bwMode="auto">
          <a:xfrm rot="16200000" flipV="1">
            <a:off x="8178540" y="4194964"/>
            <a:ext cx="466860" cy="305330"/>
          </a:xfrm>
          <a:prstGeom prst="rightArrow">
            <a:avLst>
              <a:gd name="adj1" fmla="val 50000"/>
              <a:gd name="adj2" fmla="val 52247"/>
            </a:avLst>
          </a:prstGeom>
          <a:solidFill>
            <a:srgbClr val="FFFF99"/>
          </a:solidFill>
          <a:ln>
            <a:headEnd/>
            <a:tailEnd/>
          </a:ln>
        </p:spPr>
        <p:style>
          <a:lnRef idx="1">
            <a:schemeClr val="accent6"/>
          </a:lnRef>
          <a:fillRef idx="2">
            <a:schemeClr val="accent6"/>
          </a:fillRef>
          <a:effectRef idx="1">
            <a:schemeClr val="accent6"/>
          </a:effectRef>
          <a:fontRef idx="minor">
            <a:schemeClr val="dk1"/>
          </a:fontRef>
        </p:style>
        <p:txBody>
          <a:bodyPr wrap="none" anchor="b"/>
          <a:lstStyle/>
          <a:p>
            <a:pPr>
              <a:defRPr/>
            </a:pPr>
            <a:endParaRPr lang="en-US" sz="1400" kern="0" dirty="0">
              <a:solidFill>
                <a:sysClr val="windowText" lastClr="000000"/>
              </a:solidFill>
              <a:cs typeface="Arial" charset="0"/>
            </a:endParaRPr>
          </a:p>
        </p:txBody>
      </p:sp>
      <p:sp>
        <p:nvSpPr>
          <p:cNvPr id="5" name="TextBox 4"/>
          <p:cNvSpPr txBox="1"/>
          <p:nvPr/>
        </p:nvSpPr>
        <p:spPr>
          <a:xfrm>
            <a:off x="6253" y="4294249"/>
            <a:ext cx="956287" cy="276999"/>
          </a:xfrm>
          <a:prstGeom prst="rect">
            <a:avLst/>
          </a:prstGeom>
          <a:noFill/>
        </p:spPr>
        <p:txBody>
          <a:bodyPr wrap="none" rtlCol="0">
            <a:spAutoFit/>
          </a:bodyPr>
          <a:lstStyle/>
          <a:p>
            <a:r>
              <a:rPr lang="en-US" sz="1200" dirty="0" err="1">
                <a:solidFill>
                  <a:prstClr val="black"/>
                </a:solidFill>
              </a:rPr>
              <a:t>Vaatimukset</a:t>
            </a:r>
            <a:endParaRPr lang="en-US" sz="1200" dirty="0">
              <a:solidFill>
                <a:prstClr val="black"/>
              </a:solidFill>
            </a:endParaRPr>
          </a:p>
        </p:txBody>
      </p:sp>
      <p:sp>
        <p:nvSpPr>
          <p:cNvPr id="133" name="TextBox 132"/>
          <p:cNvSpPr txBox="1"/>
          <p:nvPr/>
        </p:nvSpPr>
        <p:spPr>
          <a:xfrm>
            <a:off x="2036662" y="4290988"/>
            <a:ext cx="663130" cy="276999"/>
          </a:xfrm>
          <a:prstGeom prst="rect">
            <a:avLst/>
          </a:prstGeom>
          <a:noFill/>
        </p:spPr>
        <p:txBody>
          <a:bodyPr wrap="none" rtlCol="0">
            <a:spAutoFit/>
          </a:bodyPr>
          <a:lstStyle/>
          <a:p>
            <a:r>
              <a:rPr lang="en-US" sz="1200" dirty="0" err="1">
                <a:solidFill>
                  <a:prstClr val="black"/>
                </a:solidFill>
              </a:rPr>
              <a:t>Mittarit</a:t>
            </a:r>
            <a:endParaRPr lang="en-US" sz="1200" dirty="0">
              <a:solidFill>
                <a:prstClr val="black"/>
              </a:solidFill>
            </a:endParaRPr>
          </a:p>
        </p:txBody>
      </p:sp>
      <p:sp>
        <p:nvSpPr>
          <p:cNvPr id="134" name="TextBox 133"/>
          <p:cNvSpPr txBox="1"/>
          <p:nvPr/>
        </p:nvSpPr>
        <p:spPr>
          <a:xfrm>
            <a:off x="6470120" y="4241393"/>
            <a:ext cx="727187" cy="276999"/>
          </a:xfrm>
          <a:prstGeom prst="rect">
            <a:avLst/>
          </a:prstGeom>
          <a:noFill/>
        </p:spPr>
        <p:txBody>
          <a:bodyPr wrap="none" rtlCol="0">
            <a:spAutoFit/>
          </a:bodyPr>
          <a:lstStyle/>
          <a:p>
            <a:r>
              <a:rPr lang="en-US" sz="1200" dirty="0" err="1">
                <a:solidFill>
                  <a:prstClr val="black"/>
                </a:solidFill>
              </a:rPr>
              <a:t>Toteutus</a:t>
            </a:r>
            <a:endParaRPr lang="en-US" sz="1200" dirty="0">
              <a:solidFill>
                <a:prstClr val="black"/>
              </a:solidFill>
            </a:endParaRPr>
          </a:p>
        </p:txBody>
      </p:sp>
      <p:sp>
        <p:nvSpPr>
          <p:cNvPr id="135" name="TextBox 134"/>
          <p:cNvSpPr txBox="1"/>
          <p:nvPr/>
        </p:nvSpPr>
        <p:spPr>
          <a:xfrm>
            <a:off x="8445937" y="4238132"/>
            <a:ext cx="650947" cy="276999"/>
          </a:xfrm>
          <a:prstGeom prst="rect">
            <a:avLst/>
          </a:prstGeom>
          <a:noFill/>
        </p:spPr>
        <p:txBody>
          <a:bodyPr wrap="none" rtlCol="0">
            <a:spAutoFit/>
          </a:bodyPr>
          <a:lstStyle/>
          <a:p>
            <a:r>
              <a:rPr lang="en-US" sz="1200" dirty="0" err="1">
                <a:solidFill>
                  <a:prstClr val="black"/>
                </a:solidFill>
              </a:rPr>
              <a:t>Palaute</a:t>
            </a:r>
            <a:endParaRPr lang="en-US" sz="1200" dirty="0">
              <a:solidFill>
                <a:prstClr val="black"/>
              </a:solidFill>
            </a:endParaRPr>
          </a:p>
        </p:txBody>
      </p:sp>
      <p:sp>
        <p:nvSpPr>
          <p:cNvPr id="6" name="Rectangle 5"/>
          <p:cNvSpPr/>
          <p:nvPr/>
        </p:nvSpPr>
        <p:spPr>
          <a:xfrm>
            <a:off x="714344" y="4675578"/>
            <a:ext cx="7826436" cy="24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rPr>
              <a:t>Operatiivinen</a:t>
            </a:r>
            <a:r>
              <a:rPr lang="en-US" sz="1600" dirty="0">
                <a:solidFill>
                  <a:prstClr val="white"/>
                </a:solidFill>
              </a:rPr>
              <a:t> </a:t>
            </a:r>
            <a:r>
              <a:rPr lang="en-US" sz="1600" dirty="0" err="1">
                <a:solidFill>
                  <a:prstClr val="white"/>
                </a:solidFill>
              </a:rPr>
              <a:t>johtaminen</a:t>
            </a:r>
            <a:r>
              <a:rPr lang="en-US" sz="1600" dirty="0">
                <a:solidFill>
                  <a:prstClr val="white"/>
                </a:solidFill>
              </a:rPr>
              <a:t> ja </a:t>
            </a:r>
            <a:r>
              <a:rPr lang="en-US" sz="1600" dirty="0" err="1">
                <a:solidFill>
                  <a:prstClr val="white"/>
                </a:solidFill>
              </a:rPr>
              <a:t>vaatimusten</a:t>
            </a:r>
            <a:r>
              <a:rPr lang="en-US" sz="1600" dirty="0">
                <a:solidFill>
                  <a:prstClr val="white"/>
                </a:solidFill>
              </a:rPr>
              <a:t> </a:t>
            </a:r>
            <a:r>
              <a:rPr lang="en-US" sz="1600" dirty="0" err="1">
                <a:solidFill>
                  <a:prstClr val="white"/>
                </a:solidFill>
              </a:rPr>
              <a:t>kokoaminen</a:t>
            </a:r>
            <a:endParaRPr lang="en-US" sz="1600" dirty="0">
              <a:solidFill>
                <a:prstClr val="white"/>
              </a:solidFill>
            </a:endParaRPr>
          </a:p>
        </p:txBody>
      </p:sp>
      <p:sp>
        <p:nvSpPr>
          <p:cNvPr id="3" name="Rectangle 2"/>
          <p:cNvSpPr/>
          <p:nvPr/>
        </p:nvSpPr>
        <p:spPr>
          <a:xfrm>
            <a:off x="2951908" y="3181552"/>
            <a:ext cx="342930" cy="71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a:solidFill>
                  <a:prstClr val="white"/>
                </a:solidFill>
              </a:rPr>
              <a:t>Toiminta-</a:t>
            </a:r>
          </a:p>
          <a:p>
            <a:pPr algn="ctr"/>
            <a:r>
              <a:rPr lang="en-US" sz="1000" dirty="0">
                <a:solidFill>
                  <a:prstClr val="white"/>
                </a:solidFill>
              </a:rPr>
              <a:t> </a:t>
            </a:r>
            <a:r>
              <a:rPr lang="en-US" sz="1000" dirty="0" err="1">
                <a:solidFill>
                  <a:prstClr val="white"/>
                </a:solidFill>
              </a:rPr>
              <a:t>arkkitehtuuri</a:t>
            </a:r>
            <a:endParaRPr lang="en-US" sz="1000" dirty="0">
              <a:solidFill>
                <a:prstClr val="white"/>
              </a:solidFill>
            </a:endParaRPr>
          </a:p>
        </p:txBody>
      </p:sp>
      <p:sp>
        <p:nvSpPr>
          <p:cNvPr id="81" name="Rectangle 80"/>
          <p:cNvSpPr/>
          <p:nvPr/>
        </p:nvSpPr>
        <p:spPr>
          <a:xfrm>
            <a:off x="3401066" y="3181552"/>
            <a:ext cx="342930" cy="7177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Tieto</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2" name="Rectangle 81"/>
          <p:cNvSpPr/>
          <p:nvPr/>
        </p:nvSpPr>
        <p:spPr>
          <a:xfrm>
            <a:off x="3850224" y="3181552"/>
            <a:ext cx="342930" cy="717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Järjestelmä</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83" name="Rectangle 82"/>
          <p:cNvSpPr/>
          <p:nvPr/>
        </p:nvSpPr>
        <p:spPr>
          <a:xfrm>
            <a:off x="4299382" y="3181552"/>
            <a:ext cx="342930" cy="7177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wrap="none" lIns="0" rIns="0" rtlCol="0" anchor="t"/>
          <a:lstStyle/>
          <a:p>
            <a:pPr algn="ctr"/>
            <a:r>
              <a:rPr lang="en-US" sz="1000" dirty="0" err="1">
                <a:solidFill>
                  <a:prstClr val="white"/>
                </a:solidFill>
              </a:rPr>
              <a:t>Teknologia</a:t>
            </a:r>
            <a:r>
              <a:rPr lang="en-US" sz="1000" dirty="0">
                <a:solidFill>
                  <a:prstClr val="white"/>
                </a:solidFill>
              </a:rPr>
              <a:t>-</a:t>
            </a:r>
          </a:p>
          <a:p>
            <a:pPr algn="ctr"/>
            <a:r>
              <a:rPr lang="en-US" sz="1000" dirty="0" err="1">
                <a:solidFill>
                  <a:prstClr val="white"/>
                </a:solidFill>
              </a:rPr>
              <a:t>arkkitehtuuri</a:t>
            </a:r>
            <a:endParaRPr lang="en-US" sz="1000" dirty="0">
              <a:solidFill>
                <a:prstClr val="white"/>
              </a:solidFill>
            </a:endParaRPr>
          </a:p>
        </p:txBody>
      </p:sp>
      <p:sp>
        <p:nvSpPr>
          <p:cNvPr id="102" name="AutoShape 12"/>
          <p:cNvSpPr>
            <a:spLocks noChangeArrowheads="1"/>
          </p:cNvSpPr>
          <p:nvPr/>
        </p:nvSpPr>
        <p:spPr bwMode="auto">
          <a:xfrm>
            <a:off x="467789" y="1389216"/>
            <a:ext cx="2258572" cy="558676"/>
          </a:xfrm>
          <a:prstGeom prst="triangle">
            <a:avLst>
              <a:gd name="adj" fmla="val 50000"/>
            </a:avLst>
          </a:prstGeom>
          <a:solidFill>
            <a:srgbClr val="FFFF99"/>
          </a:solidFill>
          <a:ln w="9525">
            <a:solidFill>
              <a:srgbClr val="3191A0"/>
            </a:solidFill>
            <a:headEnd/>
            <a:tailEnd/>
          </a:ln>
        </p:spPr>
        <p:style>
          <a:lnRef idx="1">
            <a:schemeClr val="accent6"/>
          </a:lnRef>
          <a:fillRef idx="2">
            <a:schemeClr val="accent6"/>
          </a:fillRef>
          <a:effectRef idx="1">
            <a:schemeClr val="accent6"/>
          </a:effectRef>
          <a:fontRef idx="minor">
            <a:schemeClr val="dk1"/>
          </a:fontRef>
        </p:style>
        <p:txBody>
          <a:bodyPr wrap="none" anchor="b"/>
          <a:lstStyle/>
          <a:p>
            <a:pPr algn="ctr">
              <a:defRPr/>
            </a:pPr>
            <a:r>
              <a:rPr lang="en-US" sz="1400" kern="0" dirty="0" err="1">
                <a:solidFill>
                  <a:sysClr val="windowText" lastClr="000000"/>
                </a:solidFill>
                <a:cs typeface="Arial" charset="0"/>
              </a:rPr>
              <a:t>Strategia</a:t>
            </a:r>
            <a:endParaRPr lang="en-GB" sz="1400" kern="0" dirty="0">
              <a:solidFill>
                <a:sysClr val="windowText" lastClr="000000"/>
              </a:solidFill>
              <a:cs typeface="Arial" charset="0"/>
            </a:endParaRPr>
          </a:p>
        </p:txBody>
      </p:sp>
      <p:sp>
        <p:nvSpPr>
          <p:cNvPr id="55" name="Rectangle 54"/>
          <p:cNvSpPr/>
          <p:nvPr/>
        </p:nvSpPr>
        <p:spPr bwMode="auto">
          <a:xfrm>
            <a:off x="514375" y="1963160"/>
            <a:ext cx="2150852" cy="725487"/>
          </a:xfrm>
          <a:prstGeom prst="rect">
            <a:avLst/>
          </a:prstGeom>
          <a:solidFill>
            <a:srgbClr val="FFFF99"/>
          </a:solidFill>
          <a:ln w="9525">
            <a:solidFill>
              <a:srgbClr val="3191A0"/>
            </a:solidFill>
          </a:ln>
        </p:spPr>
        <p:style>
          <a:lnRef idx="1">
            <a:schemeClr val="accent6"/>
          </a:lnRef>
          <a:fillRef idx="2">
            <a:schemeClr val="accent6"/>
          </a:fillRef>
          <a:effectRef idx="1">
            <a:schemeClr val="accent6"/>
          </a:effectRef>
          <a:fontRef idx="minor">
            <a:schemeClr val="dk1"/>
          </a:fontRef>
        </p:style>
        <p:txBody>
          <a:bodyPr anchor="b"/>
          <a:lstStyle/>
          <a:p>
            <a:pPr>
              <a:defRPr/>
            </a:pPr>
            <a:r>
              <a:rPr lang="en-US" sz="1400" dirty="0" err="1">
                <a:solidFill>
                  <a:prstClr val="black"/>
                </a:solidFill>
              </a:rPr>
              <a:t>Liiketoimintamallit</a:t>
            </a:r>
            <a:endParaRPr lang="en-US" sz="1400" dirty="0">
              <a:solidFill>
                <a:prstClr val="black"/>
              </a:solidFill>
            </a:endParaRPr>
          </a:p>
        </p:txBody>
      </p:sp>
      <p:grpSp>
        <p:nvGrpSpPr>
          <p:cNvPr id="23568" name="Group 31"/>
          <p:cNvGrpSpPr>
            <a:grpSpLocks/>
          </p:cNvGrpSpPr>
          <p:nvPr/>
        </p:nvGrpSpPr>
        <p:grpSpPr bwMode="auto">
          <a:xfrm>
            <a:off x="514351" y="2876991"/>
            <a:ext cx="2187970" cy="1079500"/>
            <a:chOff x="513735" y="2637373"/>
            <a:chExt cx="2470455" cy="1079663"/>
          </a:xfrm>
        </p:grpSpPr>
        <p:sp>
          <p:nvSpPr>
            <p:cNvPr id="84" name="Rectangle 112"/>
            <p:cNvSpPr>
              <a:spLocks noChangeArrowheads="1"/>
            </p:cNvSpPr>
            <p:nvPr/>
          </p:nvSpPr>
          <p:spPr bwMode="auto">
            <a:xfrm>
              <a:off x="513735" y="2637373"/>
              <a:ext cx="2470455" cy="1079663"/>
            </a:xfrm>
            <a:prstGeom prst="rect">
              <a:avLst/>
            </a:prstGeom>
            <a:solidFill>
              <a:srgbClr val="FFFF99"/>
            </a:solidFill>
            <a:ln w="6350">
              <a:solidFill>
                <a:srgbClr val="98A7C4"/>
              </a:solidFill>
              <a:headEnd/>
              <a:tailEnd/>
            </a:ln>
          </p:spPr>
          <p:style>
            <a:lnRef idx="1">
              <a:schemeClr val="accent6"/>
            </a:lnRef>
            <a:fillRef idx="2">
              <a:schemeClr val="accent6"/>
            </a:fillRef>
            <a:effectRef idx="1">
              <a:schemeClr val="accent6"/>
            </a:effectRef>
            <a:fontRef idx="minor">
              <a:schemeClr val="dk1"/>
            </a:fontRef>
          </p:style>
          <p:txBody>
            <a:bodyPr wrap="none"/>
            <a:lstStyle/>
            <a:p>
              <a:pPr algn="ctr">
                <a:defRPr/>
              </a:pPr>
              <a:r>
                <a:rPr lang="en-US" sz="1400" kern="0" dirty="0">
                  <a:solidFill>
                    <a:sysClr val="windowText" lastClr="000000"/>
                  </a:solidFill>
                  <a:cs typeface="Arial" charset="0"/>
                </a:rPr>
                <a:t>Kyvykkyydet</a:t>
              </a:r>
            </a:p>
          </p:txBody>
        </p:sp>
        <p:grpSp>
          <p:nvGrpSpPr>
            <p:cNvPr id="23590" name="Group 116"/>
            <p:cNvGrpSpPr>
              <a:grpSpLocks/>
            </p:cNvGrpSpPr>
            <p:nvPr/>
          </p:nvGrpSpPr>
          <p:grpSpPr bwMode="auto">
            <a:xfrm>
              <a:off x="596702" y="2959728"/>
              <a:ext cx="2317428" cy="661212"/>
              <a:chOff x="666720" y="4429132"/>
              <a:chExt cx="2928958" cy="1143008"/>
            </a:xfrm>
          </p:grpSpPr>
          <p:grpSp>
            <p:nvGrpSpPr>
              <p:cNvPr id="23591" name="Group 215"/>
              <p:cNvGrpSpPr>
                <a:grpSpLocks/>
              </p:cNvGrpSpPr>
              <p:nvPr/>
            </p:nvGrpSpPr>
            <p:grpSpPr bwMode="auto">
              <a:xfrm>
                <a:off x="666720" y="5214950"/>
                <a:ext cx="2928958" cy="357190"/>
                <a:chOff x="666720" y="5429264"/>
                <a:chExt cx="2928958" cy="357190"/>
              </a:xfrm>
            </p:grpSpPr>
            <p:sp>
              <p:nvSpPr>
                <p:cNvPr id="78" name="Rectangle 10"/>
                <p:cNvSpPr>
                  <a:spLocks noChangeArrowheads="1"/>
                </p:cNvSpPr>
                <p:nvPr/>
              </p:nvSpPr>
              <p:spPr bwMode="auto">
                <a:xfrm>
                  <a:off x="666206" y="5436576"/>
                  <a:ext cx="2923707" cy="356804"/>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9" name="Rectangle 17"/>
                <p:cNvSpPr>
                  <a:spLocks noChangeArrowheads="1"/>
                </p:cNvSpPr>
                <p:nvPr/>
              </p:nvSpPr>
              <p:spPr bwMode="auto">
                <a:xfrm>
                  <a:off x="808679" y="5650658"/>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80" name="Rectangle 17"/>
                <p:cNvSpPr>
                  <a:spLocks noChangeArrowheads="1"/>
                </p:cNvSpPr>
                <p:nvPr/>
              </p:nvSpPr>
              <p:spPr bwMode="auto">
                <a:xfrm>
                  <a:off x="808679" y="5524404"/>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2" name="Group 247"/>
              <p:cNvGrpSpPr>
                <a:grpSpLocks/>
              </p:cNvGrpSpPr>
              <p:nvPr/>
            </p:nvGrpSpPr>
            <p:grpSpPr bwMode="auto">
              <a:xfrm>
                <a:off x="2666984" y="4786322"/>
                <a:ext cx="928694" cy="428628"/>
                <a:chOff x="2666984" y="4786322"/>
                <a:chExt cx="928694" cy="428628"/>
              </a:xfrm>
            </p:grpSpPr>
            <p:sp>
              <p:nvSpPr>
                <p:cNvPr id="75" name="Rectangle 6"/>
                <p:cNvSpPr>
                  <a:spLocks noChangeArrowheads="1"/>
                </p:cNvSpPr>
                <p:nvPr/>
              </p:nvSpPr>
              <p:spPr bwMode="auto">
                <a:xfrm>
                  <a:off x="2658822" y="4785862"/>
                  <a:ext cx="931091"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6" name="Rectangle 14"/>
                <p:cNvSpPr>
                  <a:spLocks noChangeArrowheads="1"/>
                </p:cNvSpPr>
                <p:nvPr/>
              </p:nvSpPr>
              <p:spPr bwMode="auto">
                <a:xfrm>
                  <a:off x="2735075" y="5057582"/>
                  <a:ext cx="774571"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7" name="Rectangle 13"/>
                <p:cNvSpPr>
                  <a:spLocks noChangeArrowheads="1"/>
                </p:cNvSpPr>
                <p:nvPr/>
              </p:nvSpPr>
              <p:spPr bwMode="auto">
                <a:xfrm>
                  <a:off x="2735075" y="4895648"/>
                  <a:ext cx="774571"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3" name="Group 216"/>
              <p:cNvGrpSpPr>
                <a:grpSpLocks/>
              </p:cNvGrpSpPr>
              <p:nvPr/>
            </p:nvGrpSpPr>
            <p:grpSpPr bwMode="auto">
              <a:xfrm>
                <a:off x="666720" y="4429132"/>
                <a:ext cx="2928958" cy="357190"/>
                <a:chOff x="666720" y="5429264"/>
                <a:chExt cx="2928958" cy="357190"/>
              </a:xfrm>
            </p:grpSpPr>
            <p:sp>
              <p:nvSpPr>
                <p:cNvPr id="72" name="Rectangle 10"/>
                <p:cNvSpPr>
                  <a:spLocks noChangeArrowheads="1"/>
                </p:cNvSpPr>
                <p:nvPr/>
              </p:nvSpPr>
              <p:spPr bwMode="auto">
                <a:xfrm>
                  <a:off x="666206" y="5429190"/>
                  <a:ext cx="2923707" cy="356804"/>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defTabSz="762000">
                    <a:defRPr/>
                  </a:pPr>
                  <a:endParaRPr lang="en-US" sz="2400" kern="0" dirty="0">
                    <a:solidFill>
                      <a:sysClr val="windowText" lastClr="000000"/>
                    </a:solidFill>
                    <a:cs typeface="Arial" charset="0"/>
                  </a:endParaRPr>
                </a:p>
              </p:txBody>
            </p:sp>
            <p:sp>
              <p:nvSpPr>
                <p:cNvPr id="73" name="Rectangle 17"/>
                <p:cNvSpPr>
                  <a:spLocks noChangeArrowheads="1"/>
                </p:cNvSpPr>
                <p:nvPr/>
              </p:nvSpPr>
              <p:spPr bwMode="auto">
                <a:xfrm>
                  <a:off x="808679" y="5640527"/>
                  <a:ext cx="2514347" cy="57639"/>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4" name="Rectangle 17"/>
                <p:cNvSpPr>
                  <a:spLocks noChangeArrowheads="1"/>
                </p:cNvSpPr>
                <p:nvPr/>
              </p:nvSpPr>
              <p:spPr bwMode="auto">
                <a:xfrm>
                  <a:off x="808679" y="5517018"/>
                  <a:ext cx="2514347" cy="5489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4" name="Group 248"/>
              <p:cNvGrpSpPr>
                <a:grpSpLocks/>
              </p:cNvGrpSpPr>
              <p:nvPr/>
            </p:nvGrpSpPr>
            <p:grpSpPr bwMode="auto">
              <a:xfrm>
                <a:off x="1666852" y="4786322"/>
                <a:ext cx="928694" cy="428628"/>
                <a:chOff x="2666984" y="4786322"/>
                <a:chExt cx="928694" cy="428628"/>
              </a:xfrm>
            </p:grpSpPr>
            <p:sp>
              <p:nvSpPr>
                <p:cNvPr id="69" name="Rectangle 6"/>
                <p:cNvSpPr>
                  <a:spLocks noChangeArrowheads="1"/>
                </p:cNvSpPr>
                <p:nvPr/>
              </p:nvSpPr>
              <p:spPr bwMode="auto">
                <a:xfrm>
                  <a:off x="2665655" y="4785862"/>
                  <a:ext cx="929085"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0" name="Rectangle 14"/>
                <p:cNvSpPr>
                  <a:spLocks noChangeArrowheads="1"/>
                </p:cNvSpPr>
                <p:nvPr/>
              </p:nvSpPr>
              <p:spPr bwMode="auto">
                <a:xfrm>
                  <a:off x="2741909" y="5057582"/>
                  <a:ext cx="772565"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71" name="Rectangle 13"/>
                <p:cNvSpPr>
                  <a:spLocks noChangeArrowheads="1"/>
                </p:cNvSpPr>
                <p:nvPr/>
              </p:nvSpPr>
              <p:spPr bwMode="auto">
                <a:xfrm>
                  <a:off x="2741909" y="4895648"/>
                  <a:ext cx="772565"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nvGrpSpPr>
              <p:cNvPr id="23595" name="Group 252"/>
              <p:cNvGrpSpPr>
                <a:grpSpLocks/>
              </p:cNvGrpSpPr>
              <p:nvPr/>
            </p:nvGrpSpPr>
            <p:grpSpPr bwMode="auto">
              <a:xfrm>
                <a:off x="666720" y="4786322"/>
                <a:ext cx="928694" cy="428628"/>
                <a:chOff x="2666984" y="4786322"/>
                <a:chExt cx="928694" cy="428628"/>
              </a:xfrm>
            </p:grpSpPr>
            <p:sp>
              <p:nvSpPr>
                <p:cNvPr id="66" name="Rectangle 6"/>
                <p:cNvSpPr>
                  <a:spLocks noChangeArrowheads="1"/>
                </p:cNvSpPr>
                <p:nvPr/>
              </p:nvSpPr>
              <p:spPr bwMode="auto">
                <a:xfrm>
                  <a:off x="2666470" y="4785862"/>
                  <a:ext cx="929085" cy="436399"/>
                </a:xfrm>
                <a:prstGeom prst="rect">
                  <a:avLst/>
                </a:prstGeom>
                <a:solidFill>
                  <a:srgbClr val="0033CC">
                    <a:lumMod val="40000"/>
                    <a:lumOff val="60000"/>
                  </a:srgbClr>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7" name="Rectangle 14"/>
                <p:cNvSpPr>
                  <a:spLocks noChangeArrowheads="1"/>
                </p:cNvSpPr>
                <p:nvPr/>
              </p:nvSpPr>
              <p:spPr bwMode="auto">
                <a:xfrm>
                  <a:off x="2742723" y="5057582"/>
                  <a:ext cx="772565" cy="101553"/>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sp>
              <p:nvSpPr>
                <p:cNvPr id="68" name="Rectangle 13"/>
                <p:cNvSpPr>
                  <a:spLocks noChangeArrowheads="1"/>
                </p:cNvSpPr>
                <p:nvPr/>
              </p:nvSpPr>
              <p:spPr bwMode="auto">
                <a:xfrm>
                  <a:off x="2742723" y="4895648"/>
                  <a:ext cx="772565" cy="98808"/>
                </a:xfrm>
                <a:prstGeom prst="rect">
                  <a:avLst/>
                </a:prstGeom>
                <a:solidFill>
                  <a:srgbClr val="FFFFFF"/>
                </a:solidFill>
                <a:ln w="6350">
                  <a:solidFill>
                    <a:srgbClr val="98A7C4"/>
                  </a:solidFill>
                  <a:miter lim="800000"/>
                  <a:headEnd/>
                  <a:tailEnd/>
                </a:ln>
                <a:effectLst/>
              </p:spPr>
              <p:txBody>
                <a:bodyPr wrap="none" anchor="ctr"/>
                <a:lstStyle/>
                <a:p>
                  <a:pPr>
                    <a:defRPr/>
                  </a:pPr>
                  <a:endParaRPr lang="en-US" sz="2000" kern="0" dirty="0">
                    <a:solidFill>
                      <a:sysClr val="windowText" lastClr="000000"/>
                    </a:solidFill>
                    <a:cs typeface="Arial" charset="0"/>
                  </a:endParaRPr>
                </a:p>
              </p:txBody>
            </p:sp>
          </p:grpSp>
        </p:grpSp>
      </p:grpSp>
      <p:sp>
        <p:nvSpPr>
          <p:cNvPr id="8" name="Rectangle 7"/>
          <p:cNvSpPr/>
          <p:nvPr/>
        </p:nvSpPr>
        <p:spPr>
          <a:xfrm>
            <a:off x="63062" y="1258277"/>
            <a:ext cx="9033822" cy="4961219"/>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3566" name="Group 23"/>
          <p:cNvGrpSpPr>
            <a:grpSpLocks/>
          </p:cNvGrpSpPr>
          <p:nvPr/>
        </p:nvGrpSpPr>
        <p:grpSpPr bwMode="auto">
          <a:xfrm>
            <a:off x="4911593" y="2855336"/>
            <a:ext cx="1760659" cy="1209746"/>
            <a:chOff x="2102557" y="2708743"/>
            <a:chExt cx="1845063" cy="1209575"/>
          </a:xfrm>
        </p:grpSpPr>
        <p:sp>
          <p:nvSpPr>
            <p:cNvPr id="94" name="Rectangle 64"/>
            <p:cNvSpPr>
              <a:spLocks noChangeArrowheads="1"/>
            </p:cNvSpPr>
            <p:nvPr/>
          </p:nvSpPr>
          <p:spPr bwMode="auto">
            <a:xfrm>
              <a:off x="2144943" y="2708743"/>
              <a:ext cx="1775439" cy="1099020"/>
            </a:xfrm>
            <a:prstGeom prst="rect">
              <a:avLst/>
            </a:prstGeom>
            <a:solidFill>
              <a:schemeClr val="bg1"/>
            </a:solidFill>
            <a:ln w="9525">
              <a:solidFill>
                <a:schemeClr val="bg1"/>
              </a:solidFill>
              <a:miter lim="800000"/>
              <a:headEnd/>
              <a:tailEnd/>
            </a:ln>
            <a:effectLst/>
          </p:spPr>
          <p:txBody>
            <a:bodyPr wrap="none"/>
            <a:lstStyle/>
            <a:p>
              <a:pPr algn="ctr" defTabSz="762000">
                <a:defRPr/>
              </a:pPr>
              <a:r>
                <a:rPr lang="en-US" sz="1600" kern="0" dirty="0">
                  <a:solidFill>
                    <a:sysClr val="windowText" lastClr="000000"/>
                  </a:solidFill>
                  <a:cs typeface="Arial" charset="0"/>
                </a:rPr>
                <a:t> </a:t>
              </a:r>
              <a:r>
                <a:rPr lang="en-US" sz="1400" kern="0" dirty="0" err="1">
                  <a:solidFill>
                    <a:sysClr val="windowText" lastClr="000000"/>
                  </a:solidFill>
                  <a:cs typeface="Arial" charset="0"/>
                </a:rPr>
                <a:t>Kehittämissuunnitelma</a:t>
              </a:r>
              <a:endParaRPr lang="en-US" sz="1400" kern="0" dirty="0">
                <a:solidFill>
                  <a:sysClr val="windowText" lastClr="000000"/>
                </a:solidFill>
                <a:cs typeface="Arial" charset="0"/>
              </a:endParaRPr>
            </a:p>
          </p:txBody>
        </p:sp>
        <p:sp>
          <p:nvSpPr>
            <p:cNvPr id="95" name="Line 65"/>
            <p:cNvSpPr>
              <a:spLocks noChangeShapeType="1"/>
            </p:cNvSpPr>
            <p:nvPr/>
          </p:nvSpPr>
          <p:spPr bwMode="auto">
            <a:xfrm flipH="1">
              <a:off x="2252024" y="2959141"/>
              <a:ext cx="17465" cy="730452"/>
            </a:xfrm>
            <a:prstGeom prst="line">
              <a:avLst/>
            </a:prstGeom>
            <a:noFill/>
            <a:ln w="28575">
              <a:solidFill>
                <a:schemeClr val="bg1"/>
              </a:solidFill>
              <a:round/>
              <a:headEnd type="triangle" w="med" len="med"/>
              <a:tailEnd/>
            </a:ln>
            <a:effectLst/>
          </p:spPr>
          <p:txBody>
            <a:bodyPr/>
            <a:lstStyle/>
            <a:p>
              <a:pPr>
                <a:defRPr/>
              </a:pPr>
              <a:endParaRPr lang="en-US" sz="2000" kern="0" dirty="0">
                <a:solidFill>
                  <a:sysClr val="windowText" lastClr="000000"/>
                </a:solidFill>
                <a:cs typeface="Arial" charset="0"/>
              </a:endParaRPr>
            </a:p>
          </p:txBody>
        </p:sp>
        <p:sp>
          <p:nvSpPr>
            <p:cNvPr id="96" name="Line 66"/>
            <p:cNvSpPr>
              <a:spLocks noChangeShapeType="1"/>
            </p:cNvSpPr>
            <p:nvPr/>
          </p:nvSpPr>
          <p:spPr bwMode="auto">
            <a:xfrm>
              <a:off x="2252025" y="3689595"/>
              <a:ext cx="1520340" cy="0"/>
            </a:xfrm>
            <a:prstGeom prst="line">
              <a:avLst/>
            </a:prstGeom>
            <a:noFill/>
            <a:ln w="28575">
              <a:solidFill>
                <a:schemeClr val="bg1"/>
              </a:solidFill>
              <a:round/>
              <a:headEnd/>
              <a:tailEnd type="triangle" w="med" len="med"/>
            </a:ln>
            <a:effectLst/>
          </p:spPr>
          <p:txBody>
            <a:bodyPr/>
            <a:lstStyle/>
            <a:p>
              <a:pPr>
                <a:defRPr/>
              </a:pPr>
              <a:endParaRPr lang="en-US" sz="2000" kern="0" dirty="0">
                <a:solidFill>
                  <a:sysClr val="windowText" lastClr="000000"/>
                </a:solidFill>
                <a:cs typeface="Arial" charset="0"/>
              </a:endParaRPr>
            </a:p>
          </p:txBody>
        </p:sp>
        <p:sp>
          <p:nvSpPr>
            <p:cNvPr id="97" name="Text Box 68"/>
            <p:cNvSpPr txBox="1">
              <a:spLocks noChangeArrowheads="1"/>
            </p:cNvSpPr>
            <p:nvPr/>
          </p:nvSpPr>
          <p:spPr bwMode="auto">
            <a:xfrm>
              <a:off x="2102557" y="3667645"/>
              <a:ext cx="597036" cy="250673"/>
            </a:xfrm>
            <a:prstGeom prst="rect">
              <a:avLst/>
            </a:prstGeom>
            <a:noFill/>
            <a:ln w="12700">
              <a:solidFill>
                <a:schemeClr val="bg1"/>
              </a:solid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Nykytila</a:t>
              </a:r>
              <a:endParaRPr lang="en-US" sz="1000" kern="0" dirty="0">
                <a:solidFill>
                  <a:sysClr val="windowText" lastClr="000000"/>
                </a:solidFill>
                <a:cs typeface="Arial" charset="0"/>
              </a:endParaRPr>
            </a:p>
          </p:txBody>
        </p:sp>
        <p:sp>
          <p:nvSpPr>
            <p:cNvPr id="98" name="Text Box 69"/>
            <p:cNvSpPr txBox="1">
              <a:spLocks noChangeArrowheads="1"/>
            </p:cNvSpPr>
            <p:nvPr/>
          </p:nvSpPr>
          <p:spPr bwMode="auto">
            <a:xfrm>
              <a:off x="3223623" y="3667645"/>
              <a:ext cx="723997" cy="250673"/>
            </a:xfrm>
            <a:prstGeom prst="rect">
              <a:avLst/>
            </a:prstGeom>
            <a:noFill/>
            <a:ln w="12700">
              <a:solidFill>
                <a:schemeClr val="bg1"/>
              </a:solidFill>
              <a:miter lim="800000"/>
              <a:headEnd/>
              <a:tailEnd/>
            </a:ln>
            <a:effectLst/>
          </p:spPr>
          <p:txBody>
            <a:bodyPr wrap="none">
              <a:spAutoFit/>
            </a:bodyPr>
            <a:lstStyle/>
            <a:p>
              <a:pPr defTabSz="762000">
                <a:defRPr/>
              </a:pPr>
              <a:r>
                <a:rPr lang="en-US" sz="1000" kern="0" dirty="0" err="1">
                  <a:solidFill>
                    <a:sysClr val="windowText" lastClr="000000"/>
                  </a:solidFill>
                  <a:cs typeface="Arial" charset="0"/>
                </a:rPr>
                <a:t>Tavoitetila</a:t>
              </a:r>
              <a:endParaRPr lang="en-US" sz="1000" kern="0" dirty="0">
                <a:solidFill>
                  <a:sysClr val="windowText" lastClr="000000"/>
                </a:solidFill>
                <a:cs typeface="Arial" charset="0"/>
              </a:endParaRPr>
            </a:p>
          </p:txBody>
        </p:sp>
        <p:sp>
          <p:nvSpPr>
            <p:cNvPr id="99" name="Pentagon 98"/>
            <p:cNvSpPr/>
            <p:nvPr/>
          </p:nvSpPr>
          <p:spPr>
            <a:xfrm>
              <a:off x="2340145" y="3042096"/>
              <a:ext cx="857770" cy="183824"/>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0" name="Pentagon 99"/>
            <p:cNvSpPr/>
            <p:nvPr/>
          </p:nvSpPr>
          <p:spPr>
            <a:xfrm>
              <a:off x="2436072" y="3258843"/>
              <a:ext cx="856655" cy="183824"/>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01" name="Pentagon 100"/>
            <p:cNvSpPr/>
            <p:nvPr/>
          </p:nvSpPr>
          <p:spPr>
            <a:xfrm>
              <a:off x="2864400" y="3474219"/>
              <a:ext cx="857770" cy="185195"/>
            </a:xfrm>
            <a:prstGeom prst="homePlat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sp>
        <p:nvSpPr>
          <p:cNvPr id="103" name="Rectangle 102"/>
          <p:cNvSpPr/>
          <p:nvPr/>
        </p:nvSpPr>
        <p:spPr>
          <a:xfrm>
            <a:off x="4885112" y="2806274"/>
            <a:ext cx="1864388" cy="1307891"/>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4"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105" name="Slide Number Placeholder 5"/>
          <p:cNvSpPr>
            <a:spLocks noGrp="1"/>
          </p:cNvSpPr>
          <p:nvPr>
            <p:ph type="sldNum" sz="quarter" idx="11"/>
          </p:nvPr>
        </p:nvSpPr>
        <p:spPr>
          <a:xfrm>
            <a:off x="8408988" y="6372225"/>
            <a:ext cx="482600" cy="212725"/>
          </a:xfrm>
        </p:spPr>
        <p:txBody>
          <a:bodyPr/>
          <a:lstStyle/>
          <a:p>
            <a:r>
              <a:rPr lang="fi-FI" dirty="0"/>
              <a:t>109</a:t>
            </a:r>
          </a:p>
        </p:txBody>
      </p:sp>
    </p:spTree>
    <p:extLst>
      <p:ext uri="{BB962C8B-B14F-4D97-AF65-F5344CB8AC3E}">
        <p14:creationId xmlns:p14="http://schemas.microsoft.com/office/powerpoint/2010/main" val="32800998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439835" y="978068"/>
            <a:ext cx="4450172" cy="1446499"/>
          </a:xfrm>
          <a:prstGeom prst="roundRect">
            <a:avLst/>
          </a:prstGeom>
          <a:solidFill>
            <a:srgbClr val="EE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icture 18"/>
          <p:cNvPicPr>
            <a:picLocks noChangeAspect="1"/>
          </p:cNvPicPr>
          <p:nvPr/>
        </p:nvPicPr>
        <p:blipFill>
          <a:blip r:embed="rId3"/>
          <a:stretch>
            <a:fillRect/>
          </a:stretch>
        </p:blipFill>
        <p:spPr>
          <a:xfrm>
            <a:off x="4560121" y="3001603"/>
            <a:ext cx="4482694" cy="3177975"/>
          </a:xfrm>
          <a:prstGeom prst="rect">
            <a:avLst/>
          </a:prstGeom>
          <a:ln w="44450">
            <a:solidFill>
              <a:schemeClr val="accent3">
                <a:lumMod val="75000"/>
              </a:schemeClr>
            </a:solidFill>
          </a:ln>
          <a:effectLst/>
        </p:spPr>
      </p:pic>
      <p:sp>
        <p:nvSpPr>
          <p:cNvPr id="17" name="Rounded Rectangle 16"/>
          <p:cNvSpPr/>
          <p:nvPr/>
        </p:nvSpPr>
        <p:spPr>
          <a:xfrm>
            <a:off x="4337767" y="1071418"/>
            <a:ext cx="4450172" cy="1446499"/>
          </a:xfrm>
          <a:prstGeom prst="roundRect">
            <a:avLst/>
          </a:prstGeom>
          <a:solidFill>
            <a:srgbClr val="EE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Rounded Rectangle 1"/>
          <p:cNvSpPr/>
          <p:nvPr/>
        </p:nvSpPr>
        <p:spPr>
          <a:xfrm>
            <a:off x="4271174" y="1155548"/>
            <a:ext cx="4450172" cy="1446499"/>
          </a:xfrm>
          <a:prstGeom prst="roundRect">
            <a:avLst/>
          </a:prstGeom>
          <a:solidFill>
            <a:srgbClr val="EE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258" y="3555619"/>
            <a:ext cx="2166621" cy="1978763"/>
          </a:xfrm>
          <a:prstGeom prst="rect">
            <a:avLst/>
          </a:prstGeom>
          <a:noFill/>
          <a:ln w="9525">
            <a:solidFill>
              <a:schemeClr val="tx1"/>
            </a:solidFill>
            <a:miter lim="800000"/>
            <a:headEnd/>
            <a:tailEnd/>
          </a:ln>
          <a:scene3d>
            <a:camera prst="isometricLeftDown">
              <a:rot lat="1800000" lon="180000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888764"/>
            <a:ext cx="2072836" cy="2075722"/>
          </a:xfrm>
          <a:prstGeom prst="rect">
            <a:avLst/>
          </a:prstGeom>
          <a:noFill/>
          <a:ln w="9525">
            <a:solidFill>
              <a:schemeClr val="tx1"/>
            </a:solidFill>
            <a:miter lim="800000"/>
            <a:headEnd/>
            <a:tailEnd/>
          </a:ln>
          <a:scene3d>
            <a:camera prst="isometricLeftDown">
              <a:rot lat="1800000" lon="1800000" rev="0"/>
            </a:camera>
            <a:lightRig rig="threePt" dir="t"/>
          </a:scene3d>
          <a:extLst>
            <a:ext uri="{909E8E84-426E-40DD-AFC4-6F175D3DCCD1}">
              <a14:hiddenFill xmlns:a14="http://schemas.microsoft.com/office/drawing/2010/main">
                <a:solidFill>
                  <a:schemeClr val="accent1"/>
                </a:solidFill>
              </a14:hiddenFill>
            </a:ext>
          </a:extLst>
        </p:spPr>
      </p:pic>
      <p:pic>
        <p:nvPicPr>
          <p:cNvPr id="7"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0" t="-5307" r="-2413" b="-5307"/>
          <a:stretch/>
        </p:blipFill>
        <p:spPr bwMode="auto">
          <a:xfrm>
            <a:off x="4355975" y="1202330"/>
            <a:ext cx="4187661" cy="1352936"/>
          </a:xfrm>
          <a:prstGeom prst="rect">
            <a:avLst/>
          </a:prstGeom>
          <a:solidFill>
            <a:srgbClr val="EECB9C"/>
          </a:solidFill>
          <a:ln w="19050">
            <a:noFill/>
            <a:miter lim="800000"/>
            <a:headEnd/>
            <a:tailEnd/>
          </a:ln>
          <a:effectLst/>
          <a:extLst/>
        </p:spPr>
      </p:pic>
      <p:sp>
        <p:nvSpPr>
          <p:cNvPr id="23" name="Freeform 22"/>
          <p:cNvSpPr/>
          <p:nvPr/>
        </p:nvSpPr>
        <p:spPr>
          <a:xfrm>
            <a:off x="1783644" y="1840089"/>
            <a:ext cx="4854223" cy="2878667"/>
          </a:xfrm>
          <a:custGeom>
            <a:avLst/>
            <a:gdLst>
              <a:gd name="connsiteX0" fmla="*/ 0 w 4854223"/>
              <a:gd name="connsiteY0" fmla="*/ 2878667 h 2878667"/>
              <a:gd name="connsiteX1" fmla="*/ 1049867 w 4854223"/>
              <a:gd name="connsiteY1" fmla="*/ 1603022 h 2878667"/>
              <a:gd name="connsiteX2" fmla="*/ 3691467 w 4854223"/>
              <a:gd name="connsiteY2" fmla="*/ 1253067 h 2878667"/>
              <a:gd name="connsiteX3" fmla="*/ 4854223 w 4854223"/>
              <a:gd name="connsiteY3" fmla="*/ 0 h 2878667"/>
            </a:gdLst>
            <a:ahLst/>
            <a:cxnLst>
              <a:cxn ang="0">
                <a:pos x="connsiteX0" y="connsiteY0"/>
              </a:cxn>
              <a:cxn ang="0">
                <a:pos x="connsiteX1" y="connsiteY1"/>
              </a:cxn>
              <a:cxn ang="0">
                <a:pos x="connsiteX2" y="connsiteY2"/>
              </a:cxn>
              <a:cxn ang="0">
                <a:pos x="connsiteX3" y="connsiteY3"/>
              </a:cxn>
            </a:cxnLst>
            <a:rect l="l" t="t" r="r" b="b"/>
            <a:pathLst>
              <a:path w="4854223" h="2878667">
                <a:moveTo>
                  <a:pt x="0" y="2878667"/>
                </a:moveTo>
                <a:cubicBezTo>
                  <a:pt x="217311" y="2376311"/>
                  <a:pt x="434623" y="1873955"/>
                  <a:pt x="1049867" y="1603022"/>
                </a:cubicBezTo>
                <a:cubicBezTo>
                  <a:pt x="1665111" y="1332089"/>
                  <a:pt x="3057408" y="1520237"/>
                  <a:pt x="3691467" y="1253067"/>
                </a:cubicBezTo>
                <a:cubicBezTo>
                  <a:pt x="4325526" y="985897"/>
                  <a:pt x="4589874" y="492948"/>
                  <a:pt x="4854223" y="0"/>
                </a:cubicBez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840089" y="2223911"/>
            <a:ext cx="5904089" cy="3431822"/>
          </a:xfrm>
          <a:custGeom>
            <a:avLst/>
            <a:gdLst>
              <a:gd name="connsiteX0" fmla="*/ 0 w 5904089"/>
              <a:gd name="connsiteY0" fmla="*/ 3431822 h 3431822"/>
              <a:gd name="connsiteX1" fmla="*/ 2235200 w 5904089"/>
              <a:gd name="connsiteY1" fmla="*/ 1512711 h 3431822"/>
              <a:gd name="connsiteX2" fmla="*/ 4696178 w 5904089"/>
              <a:gd name="connsiteY2" fmla="*/ 1038578 h 3431822"/>
              <a:gd name="connsiteX3" fmla="*/ 5904089 w 5904089"/>
              <a:gd name="connsiteY3" fmla="*/ 0 h 3431822"/>
            </a:gdLst>
            <a:ahLst/>
            <a:cxnLst>
              <a:cxn ang="0">
                <a:pos x="connsiteX0" y="connsiteY0"/>
              </a:cxn>
              <a:cxn ang="0">
                <a:pos x="connsiteX1" y="connsiteY1"/>
              </a:cxn>
              <a:cxn ang="0">
                <a:pos x="connsiteX2" y="connsiteY2"/>
              </a:cxn>
              <a:cxn ang="0">
                <a:pos x="connsiteX3" y="connsiteY3"/>
              </a:cxn>
            </a:cxnLst>
            <a:rect l="l" t="t" r="r" b="b"/>
            <a:pathLst>
              <a:path w="5904089" h="3431822">
                <a:moveTo>
                  <a:pt x="0" y="3431822"/>
                </a:moveTo>
                <a:cubicBezTo>
                  <a:pt x="726252" y="2671703"/>
                  <a:pt x="1452504" y="1911585"/>
                  <a:pt x="2235200" y="1512711"/>
                </a:cubicBezTo>
                <a:cubicBezTo>
                  <a:pt x="3017896" y="1113837"/>
                  <a:pt x="4084697" y="1290696"/>
                  <a:pt x="4696178" y="1038578"/>
                </a:cubicBezTo>
                <a:cubicBezTo>
                  <a:pt x="5307659" y="786460"/>
                  <a:pt x="5605874" y="393230"/>
                  <a:pt x="5904089" y="0"/>
                </a:cubicBez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965068" y="2602048"/>
            <a:ext cx="707708" cy="1424830"/>
          </a:xfrm>
          <a:custGeom>
            <a:avLst/>
            <a:gdLst>
              <a:gd name="connsiteX0" fmla="*/ 697228 w 707708"/>
              <a:gd name="connsiteY0" fmla="*/ 0 h 2867378"/>
              <a:gd name="connsiteX1" fmla="*/ 618206 w 707708"/>
              <a:gd name="connsiteY1" fmla="*/ 632178 h 2867378"/>
              <a:gd name="connsiteX2" fmla="*/ 42473 w 707708"/>
              <a:gd name="connsiteY2" fmla="*/ 1535289 h 2867378"/>
              <a:gd name="connsiteX3" fmla="*/ 87628 w 707708"/>
              <a:gd name="connsiteY3" fmla="*/ 2867378 h 2867378"/>
            </a:gdLst>
            <a:ahLst/>
            <a:cxnLst>
              <a:cxn ang="0">
                <a:pos x="connsiteX0" y="connsiteY0"/>
              </a:cxn>
              <a:cxn ang="0">
                <a:pos x="connsiteX1" y="connsiteY1"/>
              </a:cxn>
              <a:cxn ang="0">
                <a:pos x="connsiteX2" y="connsiteY2"/>
              </a:cxn>
              <a:cxn ang="0">
                <a:pos x="connsiteX3" y="connsiteY3"/>
              </a:cxn>
            </a:cxnLst>
            <a:rect l="l" t="t" r="r" b="b"/>
            <a:pathLst>
              <a:path w="707708" h="2867378">
                <a:moveTo>
                  <a:pt x="697228" y="0"/>
                </a:moveTo>
                <a:cubicBezTo>
                  <a:pt x="712280" y="188148"/>
                  <a:pt x="727332" y="376297"/>
                  <a:pt x="618206" y="632178"/>
                </a:cubicBezTo>
                <a:cubicBezTo>
                  <a:pt x="509080" y="888060"/>
                  <a:pt x="130903" y="1162756"/>
                  <a:pt x="42473" y="1535289"/>
                </a:cubicBezTo>
                <a:cubicBezTo>
                  <a:pt x="-45957" y="1907822"/>
                  <a:pt x="20835" y="2387600"/>
                  <a:pt x="87628" y="2867378"/>
                </a:cubicBez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144471" y="94414"/>
            <a:ext cx="8714166" cy="873817"/>
          </a:xfrm>
        </p:spPr>
        <p:txBody>
          <a:bodyPr/>
          <a:lstStyle/>
          <a:p>
            <a:pPr lvl="0"/>
            <a:r>
              <a:rPr lang="fi-FI" sz="3200" dirty="0"/>
              <a:t>Tiekartta – Kehittämispakettien sijoittaminen aikajanalle osana strategialähtöistä kehittämissuunnitelmaa</a:t>
            </a:r>
          </a:p>
        </p:txBody>
      </p:sp>
      <p:sp>
        <p:nvSpPr>
          <p:cNvPr id="3" name="Rectangle 2"/>
          <p:cNvSpPr/>
          <p:nvPr/>
        </p:nvSpPr>
        <p:spPr>
          <a:xfrm>
            <a:off x="144471" y="1071418"/>
            <a:ext cx="3891820" cy="18749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p:cNvSpPr txBox="1"/>
          <p:nvPr/>
        </p:nvSpPr>
        <p:spPr>
          <a:xfrm>
            <a:off x="5034962" y="2527754"/>
            <a:ext cx="2137124" cy="400110"/>
          </a:xfrm>
          <a:prstGeom prst="rect">
            <a:avLst/>
          </a:prstGeom>
          <a:noFill/>
        </p:spPr>
        <p:txBody>
          <a:bodyPr wrap="none" rtlCol="0">
            <a:spAutoFit/>
          </a:bodyPr>
          <a:lstStyle/>
          <a:p>
            <a:r>
              <a:rPr lang="fi-FI" sz="2000" i="1" dirty="0"/>
              <a:t>Kehittämispaketit</a:t>
            </a:r>
          </a:p>
        </p:txBody>
      </p:sp>
      <p:sp>
        <p:nvSpPr>
          <p:cNvPr id="9" name="TextBox 8"/>
          <p:cNvSpPr txBox="1"/>
          <p:nvPr/>
        </p:nvSpPr>
        <p:spPr>
          <a:xfrm rot="966744">
            <a:off x="2312444" y="3337237"/>
            <a:ext cx="2742027" cy="646331"/>
          </a:xfrm>
          <a:prstGeom prst="rect">
            <a:avLst/>
          </a:prstGeom>
          <a:noFill/>
        </p:spPr>
        <p:txBody>
          <a:bodyPr wrap="square" rtlCol="0">
            <a:spAutoFit/>
          </a:bodyPr>
          <a:lstStyle/>
          <a:p>
            <a:r>
              <a:rPr lang="fi-FI" sz="1800" dirty="0"/>
              <a:t>Viittaukset KA-kuvauksiin (T, T, T, T)</a:t>
            </a:r>
          </a:p>
        </p:txBody>
      </p:sp>
      <p:sp>
        <p:nvSpPr>
          <p:cNvPr id="16" name="TextBox 15"/>
          <p:cNvSpPr txBox="1"/>
          <p:nvPr/>
        </p:nvSpPr>
        <p:spPr>
          <a:xfrm>
            <a:off x="691196" y="2478383"/>
            <a:ext cx="1850186" cy="400110"/>
          </a:xfrm>
          <a:prstGeom prst="rect">
            <a:avLst/>
          </a:prstGeom>
          <a:noFill/>
        </p:spPr>
        <p:txBody>
          <a:bodyPr wrap="none" rtlCol="0">
            <a:spAutoFit/>
          </a:bodyPr>
          <a:lstStyle/>
          <a:p>
            <a:r>
              <a:rPr lang="fi-FI" sz="2000" i="1" dirty="0"/>
              <a:t>Strategiakartta</a:t>
            </a:r>
          </a:p>
        </p:txBody>
      </p:sp>
      <p:sp>
        <p:nvSpPr>
          <p:cNvPr id="18" name="TextBox 17"/>
          <p:cNvSpPr txBox="1"/>
          <p:nvPr/>
        </p:nvSpPr>
        <p:spPr>
          <a:xfrm>
            <a:off x="5785578" y="5818796"/>
            <a:ext cx="1179490" cy="400110"/>
          </a:xfrm>
          <a:prstGeom prst="rect">
            <a:avLst/>
          </a:prstGeom>
          <a:noFill/>
        </p:spPr>
        <p:txBody>
          <a:bodyPr wrap="none" rtlCol="0">
            <a:spAutoFit/>
          </a:bodyPr>
          <a:lstStyle/>
          <a:p>
            <a:r>
              <a:rPr lang="fi-FI" sz="2000" i="1" dirty="0"/>
              <a:t>Tiekartta</a:t>
            </a:r>
          </a:p>
        </p:txBody>
      </p:sp>
      <p:sp>
        <p:nvSpPr>
          <p:cNvPr id="21" name="Rounded Rectangle 20"/>
          <p:cNvSpPr/>
          <p:nvPr/>
        </p:nvSpPr>
        <p:spPr>
          <a:xfrm>
            <a:off x="5605134" y="3949445"/>
            <a:ext cx="707743" cy="262070"/>
          </a:xfrm>
          <a:prstGeom prst="roundRect">
            <a:avLst/>
          </a:prstGeom>
          <a:noFill/>
          <a:ln w="50800">
            <a:solidFill>
              <a:srgbClr val="D58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ounded Rectangle 21"/>
          <p:cNvSpPr/>
          <p:nvPr/>
        </p:nvSpPr>
        <p:spPr>
          <a:xfrm>
            <a:off x="5395781" y="4415144"/>
            <a:ext cx="662119" cy="195926"/>
          </a:xfrm>
          <a:prstGeom prst="roundRect">
            <a:avLst/>
          </a:prstGeom>
          <a:noFill/>
          <a:ln w="50800">
            <a:solidFill>
              <a:srgbClr val="D58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Rounded Rectangle 23"/>
          <p:cNvSpPr/>
          <p:nvPr/>
        </p:nvSpPr>
        <p:spPr>
          <a:xfrm>
            <a:off x="6801468" y="5046464"/>
            <a:ext cx="548901" cy="202544"/>
          </a:xfrm>
          <a:prstGeom prst="roundRect">
            <a:avLst/>
          </a:prstGeom>
          <a:noFill/>
          <a:ln w="50800">
            <a:solidFill>
              <a:srgbClr val="D58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ounded Rectangle 25"/>
          <p:cNvSpPr/>
          <p:nvPr/>
        </p:nvSpPr>
        <p:spPr>
          <a:xfrm>
            <a:off x="6571645" y="5445918"/>
            <a:ext cx="884232" cy="241974"/>
          </a:xfrm>
          <a:prstGeom prst="roundRect">
            <a:avLst/>
          </a:prstGeom>
          <a:noFill/>
          <a:ln w="50800">
            <a:solidFill>
              <a:srgbClr val="D58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ounded Rectangle 26"/>
          <p:cNvSpPr/>
          <p:nvPr/>
        </p:nvSpPr>
        <p:spPr>
          <a:xfrm>
            <a:off x="7075919" y="5947212"/>
            <a:ext cx="596858" cy="271694"/>
          </a:xfrm>
          <a:prstGeom prst="roundRect">
            <a:avLst/>
          </a:prstGeom>
          <a:noFill/>
          <a:ln w="50800">
            <a:solidFill>
              <a:srgbClr val="D58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p:cNvPicPr>
            <a:picLocks noChangeAspect="1"/>
          </p:cNvPicPr>
          <p:nvPr/>
        </p:nvPicPr>
        <p:blipFill>
          <a:blip r:embed="rId7"/>
          <a:stretch>
            <a:fillRect/>
          </a:stretch>
        </p:blipFill>
        <p:spPr>
          <a:xfrm>
            <a:off x="221456" y="1278307"/>
            <a:ext cx="3789110" cy="917189"/>
          </a:xfrm>
          <a:prstGeom prst="rect">
            <a:avLst/>
          </a:prstGeom>
        </p:spPr>
      </p:pic>
      <p:cxnSp>
        <p:nvCxnSpPr>
          <p:cNvPr id="13" name="Curved Connector 12"/>
          <p:cNvCxnSpPr/>
          <p:nvPr/>
        </p:nvCxnSpPr>
        <p:spPr>
          <a:xfrm>
            <a:off x="3832404" y="1665617"/>
            <a:ext cx="595580" cy="395231"/>
          </a:xfrm>
          <a:prstGeom prst="curvedConnector3">
            <a:avLst/>
          </a:pr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9755985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028" y="172013"/>
            <a:ext cx="8045374" cy="483307"/>
          </a:xfrm>
        </p:spPr>
        <p:txBody>
          <a:bodyPr/>
          <a:lstStyle/>
          <a:p>
            <a:r>
              <a:rPr lang="fi-FI" sz="2800" dirty="0"/>
              <a:t>Esimerkki: Maistraatin toiminnan kehittämisen tiekartta</a:t>
            </a:r>
          </a:p>
        </p:txBody>
      </p:sp>
      <p:sp>
        <p:nvSpPr>
          <p:cNvPr id="3" name="Date Placeholder 2"/>
          <p:cNvSpPr>
            <a:spLocks noGrp="1"/>
          </p:cNvSpPr>
          <p:nvPr>
            <p:ph type="dt" sz="half" idx="10"/>
          </p:nvPr>
        </p:nvSpPr>
        <p:spPr/>
        <p:txBody>
          <a:bodyPr/>
          <a:lstStyle/>
          <a:p>
            <a:fld id="{080A4847-BBDD-4359-AD0C-8F6CC706517E}" type="datetime1">
              <a:rPr lang="fi-FI" smtClean="0"/>
              <a:pPr/>
              <a:t>11.5.2017</a:t>
            </a:fld>
            <a:endParaRPr lang="fi-FI" dirty="0"/>
          </a:p>
        </p:txBody>
      </p:sp>
      <p:sp>
        <p:nvSpPr>
          <p:cNvPr id="4" name="Slide Number Placeholder 3"/>
          <p:cNvSpPr>
            <a:spLocks noGrp="1"/>
          </p:cNvSpPr>
          <p:nvPr>
            <p:ph type="sldNum" sz="quarter" idx="11"/>
          </p:nvPr>
        </p:nvSpPr>
        <p:spPr/>
        <p:txBody>
          <a:bodyPr/>
          <a:lstStyle/>
          <a:p>
            <a:fld id="{D1445509-8ED4-4F52-8BB2-3F9E164AAF11}" type="slidenum">
              <a:rPr lang="fi-FI" smtClean="0"/>
              <a:pPr/>
              <a:t>98</a:t>
            </a:fld>
            <a:endParaRPr lang="fi-FI"/>
          </a:p>
        </p:txBody>
      </p:sp>
      <p:pic>
        <p:nvPicPr>
          <p:cNvPr id="7" name="Picture 6"/>
          <p:cNvPicPr>
            <a:picLocks noChangeAspect="1"/>
          </p:cNvPicPr>
          <p:nvPr/>
        </p:nvPicPr>
        <p:blipFill>
          <a:blip r:embed="rId2"/>
          <a:stretch>
            <a:fillRect/>
          </a:stretch>
        </p:blipFill>
        <p:spPr>
          <a:xfrm>
            <a:off x="984738" y="742461"/>
            <a:ext cx="7182705" cy="5475282"/>
          </a:xfrm>
          <a:prstGeom prst="rect">
            <a:avLst/>
          </a:prstGeom>
        </p:spPr>
      </p:pic>
    </p:spTree>
    <p:extLst>
      <p:ext uri="{BB962C8B-B14F-4D97-AF65-F5344CB8AC3E}">
        <p14:creationId xmlns:p14="http://schemas.microsoft.com/office/powerpoint/2010/main" val="29069858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32" y="78154"/>
            <a:ext cx="8316924" cy="902574"/>
          </a:xfrm>
          <a:noFill/>
          <a:ln w="9525">
            <a:noFill/>
            <a:miter lim="800000"/>
            <a:headEnd/>
            <a:tailEnd/>
          </a:ln>
          <a:effectLst/>
        </p:spPr>
        <p:txBody>
          <a:bodyPr vert="horz" wrap="square" lIns="91440" tIns="45720" rIns="91440" bIns="45720" numCol="1" rtlCol="0" anchor="ctr" anchorCtr="0" compatLnSpc="1">
            <a:prstTxWarp prst="textNoShape">
              <a:avLst/>
            </a:prstTxWarp>
          </a:bodyPr>
          <a:lstStyle/>
          <a:p>
            <a:r>
              <a:rPr lang="fi-FI" sz="3200" kern="1200" dirty="0"/>
              <a:t>Kehittämisen tiekartan pohjalta luodaan toimeenpanosuunnitelma</a:t>
            </a:r>
          </a:p>
        </p:txBody>
      </p:sp>
      <p:pic>
        <p:nvPicPr>
          <p:cNvPr id="3" name="Picture 2"/>
          <p:cNvPicPr>
            <a:picLocks noChangeAspect="1"/>
          </p:cNvPicPr>
          <p:nvPr/>
        </p:nvPicPr>
        <p:blipFill>
          <a:blip r:embed="rId2"/>
          <a:stretch>
            <a:fillRect/>
          </a:stretch>
        </p:blipFill>
        <p:spPr>
          <a:xfrm>
            <a:off x="591735" y="980728"/>
            <a:ext cx="7951767" cy="5173906"/>
          </a:xfrm>
          <a:prstGeom prst="rect">
            <a:avLst/>
          </a:prstGeom>
        </p:spPr>
      </p:pic>
      <p:sp>
        <p:nvSpPr>
          <p:cNvPr id="4" name="Rectangle 3"/>
          <p:cNvSpPr/>
          <p:nvPr/>
        </p:nvSpPr>
        <p:spPr>
          <a:xfrm>
            <a:off x="3200399" y="4832131"/>
            <a:ext cx="1024759" cy="567559"/>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Box 4"/>
          <p:cNvSpPr txBox="1"/>
          <p:nvPr/>
        </p:nvSpPr>
        <p:spPr>
          <a:xfrm>
            <a:off x="3724989" y="5399690"/>
            <a:ext cx="1548822" cy="307777"/>
          </a:xfrm>
          <a:prstGeom prst="rect">
            <a:avLst/>
          </a:prstGeom>
          <a:noFill/>
        </p:spPr>
        <p:txBody>
          <a:bodyPr wrap="none" rtlCol="0">
            <a:spAutoFit/>
          </a:bodyPr>
          <a:lstStyle/>
          <a:p>
            <a:r>
              <a:rPr lang="fi-FI" sz="1400" dirty="0"/>
              <a:t>Kehittämispaketit</a:t>
            </a:r>
          </a:p>
        </p:txBody>
      </p:sp>
      <p:sp>
        <p:nvSpPr>
          <p:cNvPr id="6" name="Date Placeholder 3"/>
          <p:cNvSpPr>
            <a:spLocks noGrp="1"/>
          </p:cNvSpPr>
          <p:nvPr>
            <p:ph type="dt" sz="half" idx="10"/>
          </p:nvPr>
        </p:nvSpPr>
        <p:spPr>
          <a:xfrm>
            <a:off x="7560734" y="6375401"/>
            <a:ext cx="846668" cy="220134"/>
          </a:xfrm>
        </p:spPr>
        <p:txBody>
          <a:bodyPr/>
          <a:lstStyle/>
          <a:p>
            <a:fld id="{64683352-E765-4861-AD4D-1CD23360EA43}" type="datetime1">
              <a:rPr lang="fi-FI" smtClean="0"/>
              <a:t>11.5.2017</a:t>
            </a:fld>
            <a:endParaRPr lang="fi-FI" dirty="0"/>
          </a:p>
        </p:txBody>
      </p:sp>
      <p:sp>
        <p:nvSpPr>
          <p:cNvPr id="7" name="Slide Number Placeholder 5"/>
          <p:cNvSpPr>
            <a:spLocks noGrp="1"/>
          </p:cNvSpPr>
          <p:nvPr>
            <p:ph type="sldNum" sz="quarter" idx="11"/>
          </p:nvPr>
        </p:nvSpPr>
        <p:spPr>
          <a:xfrm>
            <a:off x="8408988" y="6372225"/>
            <a:ext cx="482600" cy="212725"/>
          </a:xfrm>
        </p:spPr>
        <p:txBody>
          <a:bodyPr/>
          <a:lstStyle/>
          <a:p>
            <a:r>
              <a:rPr lang="fi-FI" dirty="0"/>
              <a:t>113</a:t>
            </a:r>
          </a:p>
        </p:txBody>
      </p:sp>
    </p:spTree>
    <p:extLst>
      <p:ext uri="{BB962C8B-B14F-4D97-AF65-F5344CB8AC3E}">
        <p14:creationId xmlns:p14="http://schemas.microsoft.com/office/powerpoint/2010/main" val="777247186"/>
      </p:ext>
    </p:extLst>
  </p:cSld>
  <p:clrMapOvr>
    <a:masterClrMapping/>
  </p:clrMapOvr>
</p:sld>
</file>

<file path=ppt/theme/theme1.xml><?xml version="1.0" encoding="utf-8"?>
<a:theme xmlns:a="http://schemas.openxmlformats.org/drawingml/2006/main" name="VM_esityspohja_suomi">
  <a:themeElements>
    <a:clrScheme name="VM värimalli">
      <a:dk1>
        <a:srgbClr val="000000"/>
      </a:dk1>
      <a:lt1>
        <a:srgbClr val="FFFFFF"/>
      </a:lt1>
      <a:dk2>
        <a:srgbClr val="304E88"/>
      </a:dk2>
      <a:lt2>
        <a:srgbClr val="DDDDDD"/>
      </a:lt2>
      <a:accent1>
        <a:srgbClr val="98A7C4"/>
      </a:accent1>
      <a:accent2>
        <a:srgbClr val="C2CBDC"/>
      </a:accent2>
      <a:accent3>
        <a:srgbClr val="AD72C0"/>
      </a:accent3>
      <a:accent4>
        <a:srgbClr val="000000"/>
      </a:accent4>
      <a:accent5>
        <a:srgbClr val="CAD0DE"/>
      </a:accent5>
      <a:accent6>
        <a:srgbClr val="B0B8C7"/>
      </a:accent6>
      <a:hlink>
        <a:srgbClr val="969696"/>
      </a:hlink>
      <a:folHlink>
        <a:srgbClr val="6F84AC"/>
      </a:folHlink>
    </a:clrScheme>
    <a:fontScheme name="dian perustyyli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an perustyyli 1 1">
        <a:dk1>
          <a:srgbClr val="000000"/>
        </a:dk1>
        <a:lt1>
          <a:srgbClr val="FFFFFF"/>
        </a:lt1>
        <a:dk2>
          <a:srgbClr val="304E88"/>
        </a:dk2>
        <a:lt2>
          <a:srgbClr val="DDDDDD"/>
        </a:lt2>
        <a:accent1>
          <a:srgbClr val="98A7C4"/>
        </a:accent1>
        <a:accent2>
          <a:srgbClr val="C2CBDC"/>
        </a:accent2>
        <a:accent3>
          <a:srgbClr val="FFFFFF"/>
        </a:accent3>
        <a:accent4>
          <a:srgbClr val="000000"/>
        </a:accent4>
        <a:accent5>
          <a:srgbClr val="CAD0DE"/>
        </a:accent5>
        <a:accent6>
          <a:srgbClr val="B0B8C7"/>
        </a:accent6>
        <a:hlink>
          <a:srgbClr val="969696"/>
        </a:hlink>
        <a:folHlink>
          <a:srgbClr val="6F84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VM_esityspohja_suomi</Template>
  <TotalTime>12671</TotalTime>
  <Words>4574</Words>
  <Application>Microsoft Office PowerPoint</Application>
  <PresentationFormat>On-screen Show (4:3)</PresentationFormat>
  <Paragraphs>1199</Paragraphs>
  <Slides>117</Slides>
  <Notes>26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117</vt:i4>
      </vt:variant>
    </vt:vector>
  </HeadingPairs>
  <TitlesOfParts>
    <vt:vector size="126" baseType="lpstr">
      <vt:lpstr>Arial</vt:lpstr>
      <vt:lpstr>Arial Narrow</vt:lpstr>
      <vt:lpstr>Myriad Pro</vt:lpstr>
      <vt:lpstr>Nokia Sans Wide</vt:lpstr>
      <vt:lpstr>Tahoma</vt:lpstr>
      <vt:lpstr>Wingdings</vt:lpstr>
      <vt:lpstr>VM_esityspohja_suomi</vt:lpstr>
      <vt:lpstr>Acrobat Document</vt:lpstr>
      <vt:lpstr>Document</vt:lpstr>
      <vt:lpstr>VALMENNUS JULKISEN HALLINNON YHTEENTOIMIVUUDEN EDISTÄMISEKSI </vt:lpstr>
      <vt:lpstr>Valmennustilaisuuden alustus</vt:lpstr>
      <vt:lpstr>Valmennuspolku</vt:lpstr>
      <vt:lpstr>Sisältö ja tavoite</vt:lpstr>
      <vt:lpstr>Päivän ohjelma</vt:lpstr>
      <vt:lpstr>Julkisen hallinnon kokonaisarkkitehtuuri (JHKA)</vt:lpstr>
      <vt:lpstr>Mikä on JHKA ?</vt:lpstr>
      <vt:lpstr>JHKA:n rooli arkkitehtuurihierarkiassa</vt:lpstr>
      <vt:lpstr>Julkisen hallinnon kokonaisarkkitehtuurin tasot</vt:lpstr>
      <vt:lpstr>JHKA:n velvoittavuus</vt:lpstr>
      <vt:lpstr>JHKA:n rakenne</vt:lpstr>
      <vt:lpstr>JHKA:n dokumentaatio</vt:lpstr>
      <vt:lpstr>1: KA-menetelmä JHS179</vt:lpstr>
      <vt:lpstr>2: KA-välineet</vt:lpstr>
      <vt:lpstr>3: JHKA-hallintamalli</vt:lpstr>
      <vt:lpstr>4: JHKA-kypsyystasomalli</vt:lpstr>
      <vt:lpstr>5: Rajaukset ja tarkoitus</vt:lpstr>
      <vt:lpstr> 6: Säädökset ja sidokset</vt:lpstr>
      <vt:lpstr>7: Visio ja strategia</vt:lpstr>
      <vt:lpstr>8: Arkkitehtuuriperiaatteet</vt:lpstr>
      <vt:lpstr>9: Yhteinen palvelukartta</vt:lpstr>
      <vt:lpstr>10, 13: Ekosysteemimalli</vt:lpstr>
      <vt:lpstr>11: Tietoarkkitehtuurin suunnittelu</vt:lpstr>
      <vt:lpstr>12: Nykytila, linjaukset ja viitearkkitehtuurit</vt:lpstr>
      <vt:lpstr>14: Tietovarannot ja rekisterit</vt:lpstr>
      <vt:lpstr>15: JHKA-kehittämispolku</vt:lpstr>
      <vt:lpstr>Pohdinta- ja keskustelutuokio esitetyistä aiheista</vt:lpstr>
      <vt:lpstr>JHS 179 2.0 käytännössä</vt:lpstr>
      <vt:lpstr>Mitä uutta ?</vt:lpstr>
      <vt:lpstr>KA-menetelmä osana kokonaiskehittämistä</vt:lpstr>
      <vt:lpstr>Arkkitehtuurikuvausten viitekehys</vt:lpstr>
      <vt:lpstr>Strategisen muutoksen läpivienti operatiiviseen toimintaan – Miksi ?</vt:lpstr>
      <vt:lpstr>Strategisen muutoksen läpivienti operatiiviseen toimintaan – Mitä ?</vt:lpstr>
      <vt:lpstr>Strategisen muutoksen läpivienti operatiiviseen toimintaan – Miten ?</vt:lpstr>
      <vt:lpstr>Strategisen muutoksen läpivienti operatiiviseen toimintaan – Millä kuvataan ?</vt:lpstr>
      <vt:lpstr>Strategisen muutoksen läpivienti operatiiviseen toimintaan – Kuka, missä, milloin ?</vt:lpstr>
      <vt:lpstr>Pohdinta- ja keskustelutuokio esitetyistä aiheista</vt:lpstr>
      <vt:lpstr>Kyvykkyyspohjainen suunnittelu  </vt:lpstr>
      <vt:lpstr>Toiminnan kehittämisen vaikuttavuus</vt:lpstr>
      <vt:lpstr>Operatiivisen toiminnan kehittäminen</vt:lpstr>
      <vt:lpstr>Kokonaisarkkitehtuurin suunnittelu, hallinta ja toteutus</vt:lpstr>
      <vt:lpstr>”Clash of Clans”</vt:lpstr>
      <vt:lpstr>Strategian keskeiset elementit</vt:lpstr>
      <vt:lpstr>Liiketoimintamalli ja operatiivinen toiminta</vt:lpstr>
      <vt:lpstr>Kyvykkyyden määritelmä</vt:lpstr>
      <vt:lpstr>Organisaation kyvykkyydet</vt:lpstr>
      <vt:lpstr>Liiketoimintamallit ja kyvykkyydet kytkevät strategian operatiiviseen toimintaan ja sen kehittämiseen</vt:lpstr>
      <vt:lpstr>Strategialähtöisen kyvykkyyspohjaisen suunnittelun elementit – kyvykkyys linkittää kuvaukset</vt:lpstr>
      <vt:lpstr>Strategiakartta - Tavoitteiden, toimenpiteiden ja tulosten kytkeminen kehitettäviin kyvykkyyksiin</vt:lpstr>
      <vt:lpstr>Liiketoimintamalli kuvaa lyhyesti ja selkeästi, mitä organisaatio tekee ja miten se tavoittaa ja kohtaa asiakkaansa</vt:lpstr>
      <vt:lpstr>Kehittämispaketti - Kyvykkyyksien asettamien vaatimusten kohdistaminen arkkitehtuuriin</vt:lpstr>
      <vt:lpstr>Tiekartta – Kehittämispakettien sijoittaminen aikajanalle</vt:lpstr>
      <vt:lpstr>PowerPoint Presentation</vt:lpstr>
      <vt:lpstr>Pohdinta- ja keskustelutuokio esitetyistä aiheista</vt:lpstr>
      <vt:lpstr>Toiminnan johtamisen kytkeminen  toiminnan kehittämiseen</vt:lpstr>
      <vt:lpstr>Case maistraatti – esittely 1/2</vt:lpstr>
      <vt:lpstr>Case maistraatti – esittely 2/2</vt:lpstr>
      <vt:lpstr>Kehitettämiskohteen positiointi maistraatin KA:ssa</vt:lpstr>
      <vt:lpstr>Strategian jalkauttamisen suunnittelu KA:n avulla</vt:lpstr>
      <vt:lpstr>Strategian jäsentäminen ja analyysi lähtökohtana kehittämiselle</vt:lpstr>
      <vt:lpstr>Strategiakartta</vt:lpstr>
      <vt:lpstr>Strategian toimeenpanon suunnittelu ja toteutumisen seuranta</vt:lpstr>
      <vt:lpstr>PowerPoint Presentation</vt:lpstr>
      <vt:lpstr>Esimerkki: Maistraatin strategia</vt:lpstr>
      <vt:lpstr>Strategiakartta – Case maistraatti</vt:lpstr>
      <vt:lpstr>Strategioiden jäsennys - Ajurit</vt:lpstr>
      <vt:lpstr>Strategioiden jäsennys - Päämäärät</vt:lpstr>
      <vt:lpstr>Strategioiden jäsennys – Tarkennetut päämäärät</vt:lpstr>
      <vt:lpstr>Strategioiden jäsennys – Tavoitteet</vt:lpstr>
      <vt:lpstr>Strategioiden jäsennys – Toimenpiteet</vt:lpstr>
      <vt:lpstr>Strategioiden jäsennys – Tulokset</vt:lpstr>
      <vt:lpstr>Kehitettävät kyvykkyydet</vt:lpstr>
      <vt:lpstr>Strategian seuranta ja arviointi</vt:lpstr>
      <vt:lpstr>Liiketoimintamallien määrittäminen</vt:lpstr>
      <vt:lpstr>PowerPoint Presentation</vt:lpstr>
      <vt:lpstr>Harjoitus 1: Liiketoimintamalli</vt:lpstr>
      <vt:lpstr>Toimijoiden vuorovaikutus ja kyvykkyysVAATIMUKSET</vt:lpstr>
      <vt:lpstr>Toimijoiden vuorovaikutus</vt:lpstr>
      <vt:lpstr>Toimijoiden vuorovaikutus esimerkki</vt:lpstr>
      <vt:lpstr>Harjoitus 2: Toimijoiden vuorovaikutus</vt:lpstr>
      <vt:lpstr>Kyvykkyyksien määrittäminen</vt:lpstr>
      <vt:lpstr>Kyvykkyyskartta</vt:lpstr>
      <vt:lpstr>Esimerkki: Maistraatin kyvykkyyskartta</vt:lpstr>
      <vt:lpstr>Esimerkki: Tietojen rekisteröinti / Holhousasioiden rekisteröinti - Vaatimukset</vt:lpstr>
      <vt:lpstr>Esimerkki: Asiakaspalvelu /  Monikanavaisen asiakaspalvelu -  Vaatimukset</vt:lpstr>
      <vt:lpstr>Esimerkki: Verkostotoiminnan vaatimukset</vt:lpstr>
      <vt:lpstr>KehittämisPAKETTIEN MÄÄRITTÄMINEN</vt:lpstr>
      <vt:lpstr>Kyvykkyydet asettavat vaatimuksia arkkitehtuurille</vt:lpstr>
      <vt:lpstr>Kyvykkyydet asettavat vaatimuksia arkkitehtuurille</vt:lpstr>
      <vt:lpstr>Kehittämispakettien määrittäminen</vt:lpstr>
      <vt:lpstr>Esimerkki: Vaatimusten kohdistaminen</vt:lpstr>
      <vt:lpstr>Esimerkki: Kehittämispaketti Holhoustietovaranto</vt:lpstr>
      <vt:lpstr>Esimerkkiin liittyviä kuvauksia</vt:lpstr>
      <vt:lpstr>Pohdinta- ja keskustelutuokio esitetyistä aiheista</vt:lpstr>
      <vt:lpstr>Kehittämisen tiekartan laatiminen, toteutus ja seuranta</vt:lpstr>
      <vt:lpstr>Kehittämisen tiekartan laatiminen</vt:lpstr>
      <vt:lpstr>Tiekartta – Kehittämispakettien sijoittaminen aikajanalle osana strategialähtöistä kehittämissuunnitelmaa</vt:lpstr>
      <vt:lpstr>Esimerkki: Maistraatin toiminnan kehittämisen tiekartta</vt:lpstr>
      <vt:lpstr>Kehittämisen tiekartan pohjalta luodaan toimeenpanosuunnitelma</vt:lpstr>
      <vt:lpstr>Toimeenpanosuunnitelman laatiminen</vt:lpstr>
      <vt:lpstr>Kehittämispaketit ja projektit</vt:lpstr>
      <vt:lpstr>Esimerkki: MERP järjestelmäuudistushanke</vt:lpstr>
      <vt:lpstr>Kehittämissuunnitelman toteutus ja seuranta</vt:lpstr>
      <vt:lpstr>Kuvaukset valmiina, kehittämispolku määritetty</vt:lpstr>
      <vt:lpstr>KA-suunnittelusta ratkaisun suunnitteluun</vt:lpstr>
      <vt:lpstr>Kehittämissalkun hallinta</vt:lpstr>
      <vt:lpstr>Hankesalkun hallinta, arviointi ja lausuntomenettely</vt:lpstr>
      <vt:lpstr>Valtionhallinnon arviointi- ja lausuntomenettely</vt:lpstr>
      <vt:lpstr>Valtionhallinnon hanke-ja projektisalkun hallinta</vt:lpstr>
      <vt:lpstr>Kuntasektorin toimintasalkun hallinta</vt:lpstr>
      <vt:lpstr>Strategian toteuttumisen seuranta ja arviointi</vt:lpstr>
      <vt:lpstr>Pohdinta- ja keskustelutuokio esitetyistä aiheista</vt:lpstr>
      <vt:lpstr>kertauskoe ja tilaisuuden päätös</vt:lpstr>
      <vt:lpstr>Palaute ja materiaali</vt:lpstr>
      <vt:lpstr>Kertauskoe</vt:lpstr>
      <vt:lpstr>Kertauskokeen ohje</vt:lpstr>
      <vt:lpstr>Kiitos!</vt:lpstr>
    </vt:vector>
  </TitlesOfParts>
  <Company>VIP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Strategia</dc:title>
  <dc:creator>vmalamar</dc:creator>
  <cp:lastModifiedBy>Ari Haaksiala</cp:lastModifiedBy>
  <cp:revision>895</cp:revision>
  <dcterms:created xsi:type="dcterms:W3CDTF">2014-01-17T10:38:11Z</dcterms:created>
  <dcterms:modified xsi:type="dcterms:W3CDTF">2017-05-11T12:50:29Z</dcterms:modified>
</cp:coreProperties>
</file>